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40EC3-19AD-4A61-A492-B52D861CF02F}"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D40EC3-19AD-4A61-A492-B52D861CF02F}"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D40EC3-19AD-4A61-A492-B52D861CF02F}"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D40EC3-19AD-4A61-A492-B52D861CF02F}" type="datetimeFigureOut">
              <a:rPr lang="en-US" smtClean="0"/>
              <a:t>6/15/2015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40EC3-19AD-4A61-A492-B52D861CF02F}" type="datetimeFigureOut">
              <a:rPr lang="en-US" smtClean="0"/>
              <a:t>6/15/2015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40EC3-19AD-4A61-A492-B52D861CF02F}"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40EC3-19AD-4A61-A492-B52D861CF02F}"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40EC3-19AD-4A61-A492-B52D861CF02F}" type="datetimeFigureOut">
              <a:rPr lang="en-US" smtClean="0"/>
              <a:t>6/15/2015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8805F-7787-4C44-BC3F-9FCD857000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2.5</a:t>
            </a:r>
            <a:endParaRPr lang="en-US" sz="96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3000" dirty="0" smtClean="0"/>
              <a:t>Example 1 </a:t>
            </a:r>
            <a:r>
              <a:rPr lang="en-US" sz="3000" dirty="0" smtClean="0"/>
              <a:t>pg143</a:t>
            </a:r>
          </a:p>
          <a:p>
            <a:pPr lvl="1"/>
            <a:r>
              <a:rPr lang="en-US" sz="3000" dirty="0" smtClean="0"/>
              <a:t>Suppose you decide to purchase a home with a selling price of $115,000 by paying 20% down and financing the remaining balance with monthly payments over 30 years at 7.2% interest, compounded monthly</a:t>
            </a:r>
          </a:p>
          <a:p>
            <a:pPr lvl="2"/>
            <a:r>
              <a:rPr lang="en-US" sz="3000" dirty="0" smtClean="0"/>
              <a:t>A) What is the amount you will finance?</a:t>
            </a:r>
          </a:p>
          <a:p>
            <a:pPr lvl="2"/>
            <a:r>
              <a:rPr lang="en-US" sz="3000" dirty="0" smtClean="0"/>
              <a:t>B) What will be your monthly payment? How much interest is your first payment?</a:t>
            </a:r>
          </a:p>
          <a:p>
            <a:pPr lvl="2"/>
            <a:r>
              <a:rPr lang="en-US" sz="3000" dirty="0" smtClean="0"/>
              <a:t>C) What is the total amount of interest you will pay if you make the 30 years of payments?</a:t>
            </a:r>
            <a:endParaRPr lang="en-US" sz="3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sz="4400" dirty="0" smtClean="0"/>
              <a:t>Example 2 </a:t>
            </a:r>
            <a:r>
              <a:rPr lang="en-US" sz="4400" dirty="0" err="1" smtClean="0"/>
              <a:t>pg</a:t>
            </a:r>
            <a:endParaRPr lang="en-US" sz="4400" dirty="0" smtClean="0"/>
          </a:p>
          <a:p>
            <a:pPr lvl="1"/>
            <a:r>
              <a:rPr lang="en-US" sz="3600" dirty="0" smtClean="0"/>
              <a:t>The Bank offers the purchaser in Example 1 a 15-year loan at 6.9% compounded monthly.</a:t>
            </a:r>
          </a:p>
          <a:p>
            <a:pPr lvl="2"/>
            <a:r>
              <a:rPr lang="en-US" sz="3200" dirty="0"/>
              <a:t>A) What is the amount you will finance?</a:t>
            </a:r>
          </a:p>
          <a:p>
            <a:pPr lvl="2"/>
            <a:r>
              <a:rPr lang="en-US" sz="3200" dirty="0"/>
              <a:t>B) What will be your monthly payment? How much interest is your first payment?</a:t>
            </a:r>
          </a:p>
          <a:p>
            <a:pPr lvl="2"/>
            <a:r>
              <a:rPr lang="en-US" sz="3200" dirty="0"/>
              <a:t>C) What is the total amount of interest you will pay if you make the 30 years of payments?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4400" dirty="0" smtClean="0"/>
              <a:t>Example 3 </a:t>
            </a:r>
            <a:r>
              <a:rPr lang="en-US" sz="4400" dirty="0" err="1" smtClean="0"/>
              <a:t>pg</a:t>
            </a:r>
            <a:r>
              <a:rPr lang="en-US" sz="4400" dirty="0" smtClean="0"/>
              <a:t> </a:t>
            </a:r>
            <a:r>
              <a:rPr lang="en-US" sz="4400" dirty="0" smtClean="0"/>
              <a:t>144</a:t>
            </a:r>
          </a:p>
          <a:p>
            <a:pPr lvl="1"/>
            <a:r>
              <a:rPr lang="en-US" sz="4000" dirty="0" smtClean="0"/>
              <a:t>The bank also offers the purchaser in Example 1 a 30-year loan at 6.9% compounded monthly, but this loan requires the payment of 2 “points” at the start of the loan. The purchaser does not have any additional funds with which to pay these “points”, but the bank offers to “include them in the loan.” How does this affect our calculation?</a:t>
            </a:r>
            <a:endParaRPr lang="en-US"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2800" dirty="0" smtClean="0"/>
              <a:t>Example 4 </a:t>
            </a:r>
            <a:r>
              <a:rPr lang="en-US" sz="2800" dirty="0" err="1" smtClean="0"/>
              <a:t>pg</a:t>
            </a:r>
            <a:r>
              <a:rPr lang="en-US" sz="2800" dirty="0" smtClean="0"/>
              <a:t> </a:t>
            </a:r>
            <a:r>
              <a:rPr lang="en-US" sz="2800" dirty="0" smtClean="0"/>
              <a:t>145</a:t>
            </a:r>
          </a:p>
          <a:p>
            <a:pPr lvl="1"/>
            <a:r>
              <a:rPr lang="en-US" dirty="0">
                <a:solidFill>
                  <a:prstClr val="black"/>
                </a:solidFill>
              </a:rPr>
              <a:t>Suppose you took the 15-year loan (in example 2) at 6.9% compounded monthly , where the monthly payment was $821.79. Five years later mortgage rates fall to 6.45% compounded monthly, and you are considering refinancing your loan. (This means taking out a new loan at 6.45% that will pay off the current balance on the original loan.) However, there would be a total of $1,000 in closing costs to make such a new loan. Should you refinance now</a:t>
            </a:r>
            <a:r>
              <a:rPr lang="en-US" dirty="0" smtClean="0">
                <a:solidFill>
                  <a:prstClr val="black"/>
                </a:solidFill>
              </a:rPr>
              <a:t>?</a:t>
            </a:r>
            <a:endParaRPr lang="en-US" dirty="0" smtClean="0"/>
          </a:p>
          <a:p>
            <a:r>
              <a:rPr lang="en-US" sz="2800" dirty="0" smtClean="0"/>
              <a:t>Example 5 </a:t>
            </a:r>
            <a:r>
              <a:rPr lang="en-US" sz="2800" dirty="0" err="1" smtClean="0"/>
              <a:t>pg</a:t>
            </a:r>
            <a:r>
              <a:rPr lang="en-US" sz="2800" dirty="0" smtClean="0"/>
              <a:t> 145</a:t>
            </a:r>
          </a:p>
          <a:p>
            <a:pPr lvl="1"/>
            <a:r>
              <a:rPr lang="en-US" dirty="0" smtClean="0"/>
              <a:t>What if you only keep the new loan 3 years?</a:t>
            </a:r>
          </a:p>
          <a:p>
            <a:r>
              <a:rPr lang="en-US" sz="2800" dirty="0" smtClean="0"/>
              <a:t>Example 6 </a:t>
            </a:r>
            <a:r>
              <a:rPr lang="en-US" sz="2800" dirty="0" err="1" smtClean="0"/>
              <a:t>pg</a:t>
            </a:r>
            <a:r>
              <a:rPr lang="en-US" sz="2800" dirty="0" smtClean="0"/>
              <a:t> 145</a:t>
            </a:r>
          </a:p>
          <a:p>
            <a:pPr lvl="1"/>
            <a:r>
              <a:rPr lang="en-US" dirty="0" smtClean="0"/>
              <a:t>What if you keep the loan 5 years?</a:t>
            </a:r>
            <a:endParaRPr lang="en-US" dirty="0" smtClean="0"/>
          </a:p>
          <a:p>
            <a:pPr marL="457200" lvl="1" indent="0">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357</Words>
  <Application>Microsoft Office PowerPoint</Application>
  <PresentationFormat>On-screen Show (4:3)</PresentationFormat>
  <Paragraphs>19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2.5</vt:lpstr>
      <vt:lpstr>PowerPoint Presentation</vt:lpstr>
      <vt:lpstr>PowerPoint Presentation</vt:lpstr>
      <vt:lpstr>PowerPoint Presentation</vt:lpstr>
      <vt:lpstr>PowerPoint Presentation</vt:lpstr>
    </vt:vector>
  </TitlesOfParts>
  <Company>University of Kentucky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Trevor Leach</dc:creator>
  <cp:lastModifiedBy>Trevor Leach</cp:lastModifiedBy>
  <cp:revision>21</cp:revision>
  <dcterms:created xsi:type="dcterms:W3CDTF">2015-06-04T23:36:38Z</dcterms:created>
  <dcterms:modified xsi:type="dcterms:W3CDTF">2015-06-16T03:34:34Z</dcterms:modified>
</cp:coreProperties>
</file>