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0EC3-19AD-4A61-A492-B52D861CF02F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805F-7787-4C44-BC3F-9FCD85700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2.6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8959823" cy="1876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939" y="3810000"/>
            <a:ext cx="8975703" cy="20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359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1 </a:t>
            </a:r>
            <a:r>
              <a:rPr lang="en-US" sz="3600" dirty="0" err="1" smtClean="0"/>
              <a:t>pg</a:t>
            </a:r>
            <a:r>
              <a:rPr lang="en-US" sz="3600" dirty="0" smtClean="0"/>
              <a:t> 155</a:t>
            </a:r>
          </a:p>
          <a:p>
            <a:pPr lvl="1"/>
            <a:r>
              <a:rPr lang="en-US" sz="3600" dirty="0" smtClean="0"/>
              <a:t>John takes out a 30 year mortgage for $80,000 at 7.2% compounded monthly. His monthly payment is $543.03. He decides to pay an additional $100 each month until the loan is repaid. How long will it take for him to repay the loan in this fashion? </a:t>
            </a:r>
          </a:p>
          <a:p>
            <a:pPr lvl="1"/>
            <a:r>
              <a:rPr lang="en-US" sz="3600" dirty="0" smtClean="0"/>
              <a:t>How much interest (approximately would john save if he makes the extra $100 per month payments?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Example 2 </a:t>
            </a:r>
            <a:r>
              <a:rPr lang="en-US" sz="4400" dirty="0" err="1" smtClean="0"/>
              <a:t>pg</a:t>
            </a:r>
            <a:r>
              <a:rPr lang="en-US" sz="4400" dirty="0" smtClean="0"/>
              <a:t> 156</a:t>
            </a:r>
          </a:p>
          <a:p>
            <a:pPr lvl="1"/>
            <a:r>
              <a:rPr lang="en-US" sz="4000" dirty="0" smtClean="0"/>
              <a:t>Suppose you owe $2,500 on a credit card that charges 18% annual interest compounded monthly. You can only afford to make monthly payments of $100 a month. How long will it take to pay off the credit card? How much interest will you have paid? </a:t>
            </a:r>
          </a:p>
        </p:txBody>
      </p:sp>
    </p:spTree>
    <p:extLst>
      <p:ext uri="{BB962C8B-B14F-4D97-AF65-F5344CB8AC3E}">
        <p14:creationId xmlns:p14="http://schemas.microsoft.com/office/powerpoint/2010/main" xmlns="" val="119592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Example 3 </a:t>
            </a:r>
            <a:r>
              <a:rPr lang="en-US" sz="4800" dirty="0" err="1" smtClean="0"/>
              <a:t>pg</a:t>
            </a:r>
            <a:r>
              <a:rPr lang="en-US" sz="4800" dirty="0" smtClean="0"/>
              <a:t> 156</a:t>
            </a:r>
          </a:p>
          <a:p>
            <a:pPr lvl="1"/>
            <a:r>
              <a:rPr lang="en-US" sz="4800" dirty="0" smtClean="0"/>
              <a:t>A retiree has managed to save $300,000 that is in an account paying 5.4% compounded monthly. If the retiree withdraws $2,500  per month, how long will it be until the account is exhausted?</a:t>
            </a:r>
          </a:p>
        </p:txBody>
      </p:sp>
    </p:spTree>
    <p:extLst>
      <p:ext uri="{BB962C8B-B14F-4D97-AF65-F5344CB8AC3E}">
        <p14:creationId xmlns:p14="http://schemas.microsoft.com/office/powerpoint/2010/main" xmlns="" val="252169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Example 4 </a:t>
            </a:r>
            <a:r>
              <a:rPr lang="en-US" sz="4800" dirty="0" err="1" smtClean="0"/>
              <a:t>pg</a:t>
            </a:r>
            <a:r>
              <a:rPr lang="en-US" sz="4800" dirty="0" smtClean="0"/>
              <a:t> 157</a:t>
            </a:r>
          </a:p>
          <a:p>
            <a:pPr lvl="1"/>
            <a:r>
              <a:rPr lang="en-US" sz="4800" dirty="0" smtClean="0"/>
              <a:t>Suppose you take out a $110,000 </a:t>
            </a:r>
            <a:r>
              <a:rPr lang="en-US" sz="4800" dirty="0" err="1" smtClean="0"/>
              <a:t>mortage</a:t>
            </a:r>
            <a:r>
              <a:rPr lang="en-US" sz="4800" dirty="0" smtClean="0"/>
              <a:t> for 30 years at 6% annual interest compounded monthly. How long will it be until your payoff amount is $50,000? </a:t>
            </a:r>
          </a:p>
        </p:txBody>
      </p:sp>
    </p:spTree>
    <p:extLst>
      <p:ext uri="{BB962C8B-B14F-4D97-AF65-F5344CB8AC3E}">
        <p14:creationId xmlns:p14="http://schemas.microsoft.com/office/powerpoint/2010/main" xmlns="" val="242734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Example 5 </a:t>
            </a:r>
            <a:r>
              <a:rPr lang="en-US" sz="4400" dirty="0" err="1" smtClean="0"/>
              <a:t>pg</a:t>
            </a:r>
            <a:r>
              <a:rPr lang="en-US" sz="4400" dirty="0" smtClean="0"/>
              <a:t> 157</a:t>
            </a:r>
          </a:p>
          <a:p>
            <a:pPr lvl="1"/>
            <a:r>
              <a:rPr lang="en-US" sz="4000" dirty="0" smtClean="0"/>
              <a:t>Susan can save $200 per month and will invest it into an account paying 6% annual interest compounded monthly. Her goal is to have $20,000 to purchase a car. How many monthly deposits will she have to make in order to reach her goal?</a:t>
            </a:r>
          </a:p>
        </p:txBody>
      </p:sp>
    </p:spTree>
    <p:extLst>
      <p:ext uri="{BB962C8B-B14F-4D97-AF65-F5344CB8AC3E}">
        <p14:creationId xmlns:p14="http://schemas.microsoft.com/office/powerpoint/2010/main" xmlns="" val="69746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Example </a:t>
            </a:r>
            <a:r>
              <a:rPr lang="en-US" sz="4400" dirty="0" smtClean="0"/>
              <a:t>6 </a:t>
            </a:r>
            <a:r>
              <a:rPr lang="en-US" sz="4400" dirty="0" smtClean="0"/>
              <a:t>pg </a:t>
            </a:r>
            <a:r>
              <a:rPr lang="en-US" sz="4400" dirty="0" smtClean="0"/>
              <a:t>158</a:t>
            </a:r>
            <a:endParaRPr lang="en-US" sz="4400" dirty="0" smtClean="0"/>
          </a:p>
          <a:p>
            <a:pPr lvl="1"/>
            <a:r>
              <a:rPr lang="en-US" sz="4000" dirty="0" smtClean="0"/>
              <a:t>Frank plans to </a:t>
            </a:r>
            <a:r>
              <a:rPr lang="en-US" sz="4000" smtClean="0"/>
              <a:t>deposit </a:t>
            </a:r>
            <a:r>
              <a:rPr lang="en-US" sz="4000" smtClean="0"/>
              <a:t>$</a:t>
            </a:r>
            <a:r>
              <a:rPr lang="en-US" sz="4000" dirty="0" smtClean="0"/>
              <a:t>325 per month into his retirement account that pays 5.4 % annual interest compounded monthly. If he does so, and the account continues to pay interest at the current rate, how long will it be until his account has a value of $1,000,000? About how much total interest will he have earned?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69746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334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2.6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University of Kentucky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Trevor Leach</dc:creator>
  <cp:lastModifiedBy>T~REV</cp:lastModifiedBy>
  <cp:revision>25</cp:revision>
  <dcterms:created xsi:type="dcterms:W3CDTF">2015-06-04T23:36:38Z</dcterms:created>
  <dcterms:modified xsi:type="dcterms:W3CDTF">2015-06-18T17:44:57Z</dcterms:modified>
</cp:coreProperties>
</file>