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handoutMasterIdLst>
    <p:handoutMasterId r:id="rId34"/>
  </p:handoutMasterIdLst>
  <p:sldIdLst>
    <p:sldId id="256" r:id="rId5"/>
    <p:sldId id="281" r:id="rId6"/>
    <p:sldId id="282" r:id="rId7"/>
    <p:sldId id="283" r:id="rId8"/>
    <p:sldId id="257" r:id="rId9"/>
    <p:sldId id="275" r:id="rId10"/>
    <p:sldId id="259" r:id="rId11"/>
    <p:sldId id="258" r:id="rId12"/>
    <p:sldId id="260" r:id="rId13"/>
    <p:sldId id="262" r:id="rId14"/>
    <p:sldId id="261" r:id="rId15"/>
    <p:sldId id="263" r:id="rId16"/>
    <p:sldId id="265" r:id="rId17"/>
    <p:sldId id="266" r:id="rId18"/>
    <p:sldId id="267" r:id="rId19"/>
    <p:sldId id="269" r:id="rId20"/>
    <p:sldId id="270" r:id="rId21"/>
    <p:sldId id="271" r:id="rId22"/>
    <p:sldId id="268" r:id="rId23"/>
    <p:sldId id="272" r:id="rId24"/>
    <p:sldId id="273" r:id="rId25"/>
    <p:sldId id="274" r:id="rId26"/>
    <p:sldId id="276" r:id="rId27"/>
    <p:sldId id="277" r:id="rId28"/>
    <p:sldId id="278" r:id="rId29"/>
    <p:sldId id="279" r:id="rId30"/>
    <p:sldId id="280" r:id="rId31"/>
    <p:sldId id="284" r:id="rId32"/>
    <p:sldId id="285"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94660"/>
  </p:normalViewPr>
  <p:slideViewPr>
    <p:cSldViewPr snapToGrid="0" snapToObjects="1">
      <p:cViewPr varScale="1">
        <p:scale>
          <a:sx n="83" d="100"/>
          <a:sy n="83" d="100"/>
        </p:scale>
        <p:origin x="-1352" y="-10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10BD94-3461-B144-A561-1C8FE4005520}" type="datetimeFigureOut">
              <a:rPr lang="en-US" smtClean="0"/>
              <a:t>6/17/15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DB23A5-0F55-D34A-A171-FE7F7C2B59F3}" type="slidenum">
              <a:rPr lang="en-US" smtClean="0"/>
              <a:t>‹#›</a:t>
            </a:fld>
            <a:endParaRPr lang="en-US"/>
          </a:p>
        </p:txBody>
      </p:sp>
    </p:spTree>
    <p:extLst>
      <p:ext uri="{BB962C8B-B14F-4D97-AF65-F5344CB8AC3E}">
        <p14:creationId xmlns:p14="http://schemas.microsoft.com/office/powerpoint/2010/main" val="16541266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6/17/15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6/17/15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6/17/15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6/17/15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6/17/15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6/17/15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6/17/15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6/17/15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6/17/15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6/17/15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6/17/15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6/17/15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3: Linear Programming</a:t>
            </a:r>
            <a:endParaRPr lang="en-US" dirty="0"/>
          </a:p>
        </p:txBody>
      </p:sp>
      <p:sp>
        <p:nvSpPr>
          <p:cNvPr id="3" name="Subtitle 2"/>
          <p:cNvSpPr>
            <a:spLocks noGrp="1"/>
          </p:cNvSpPr>
          <p:nvPr>
            <p:ph type="subTitle" idx="1"/>
          </p:nvPr>
        </p:nvSpPr>
        <p:spPr/>
        <p:txBody>
          <a:bodyPr/>
          <a:lstStyle/>
          <a:p>
            <a:r>
              <a:rPr lang="en-US" dirty="0" smtClean="0"/>
              <a:t>3.1: Translating the Problem Into Mathematics</a:t>
            </a:r>
            <a:endParaRPr lang="en-US" dirty="0"/>
          </a:p>
        </p:txBody>
      </p:sp>
    </p:spTree>
    <p:extLst>
      <p:ext uri="{BB962C8B-B14F-4D97-AF65-F5344CB8AC3E}">
        <p14:creationId xmlns:p14="http://schemas.microsoft.com/office/powerpoint/2010/main" val="1815462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For Section 3.1…</a:t>
            </a:r>
            <a:endParaRPr lang="en-US" dirty="0"/>
          </a:p>
        </p:txBody>
      </p:sp>
      <p:sp>
        <p:nvSpPr>
          <p:cNvPr id="6" name="Content Placeholder 5"/>
          <p:cNvSpPr>
            <a:spLocks noGrp="1"/>
          </p:cNvSpPr>
          <p:nvPr>
            <p:ph idx="1"/>
          </p:nvPr>
        </p:nvSpPr>
        <p:spPr/>
        <p:txBody>
          <a:bodyPr/>
          <a:lstStyle/>
          <a:p>
            <a:pPr algn="just"/>
            <a:r>
              <a:rPr lang="en-US" dirty="0" smtClean="0"/>
              <a:t>We are interested in formulating the linear program.</a:t>
            </a:r>
          </a:p>
          <a:p>
            <a:pPr algn="just"/>
            <a:r>
              <a:rPr lang="en-US" dirty="0" smtClean="0"/>
              <a:t>We do not care about solving them… </a:t>
            </a:r>
            <a:r>
              <a:rPr lang="en-US" b="1" dirty="0" smtClean="0"/>
              <a:t>yet</a:t>
            </a:r>
            <a:r>
              <a:rPr lang="en-US" dirty="0" smtClean="0"/>
              <a:t>.</a:t>
            </a:r>
          </a:p>
          <a:p>
            <a:pPr lvl="1" algn="just"/>
            <a:r>
              <a:rPr lang="en-US" dirty="0" smtClean="0"/>
              <a:t>That will come in 3.2 and 3.3.</a:t>
            </a:r>
          </a:p>
          <a:p>
            <a:pPr algn="just"/>
            <a:r>
              <a:rPr lang="en-US" dirty="0" smtClean="0"/>
              <a:t>We will only focus on formulating the problems for now.</a:t>
            </a:r>
          </a:p>
          <a:p>
            <a:pPr algn="just"/>
            <a:r>
              <a:rPr lang="en-US" dirty="0" smtClean="0"/>
              <a:t>Later in Section 3.1, we will discuss </a:t>
            </a:r>
            <a:r>
              <a:rPr lang="en-US" u="sng" dirty="0" smtClean="0"/>
              <a:t>feasibility</a:t>
            </a:r>
            <a:r>
              <a:rPr lang="en-US" dirty="0" smtClean="0"/>
              <a:t> and </a:t>
            </a:r>
            <a:r>
              <a:rPr lang="en-US" u="sng" dirty="0" smtClean="0"/>
              <a:t>slack</a:t>
            </a:r>
            <a:r>
              <a:rPr lang="en-US" dirty="0" smtClean="0"/>
              <a:t>.</a:t>
            </a:r>
          </a:p>
        </p:txBody>
      </p:sp>
    </p:spTree>
    <p:extLst>
      <p:ext uri="{BB962C8B-B14F-4D97-AF65-F5344CB8AC3E}">
        <p14:creationId xmlns:p14="http://schemas.microsoft.com/office/powerpoint/2010/main" val="33930874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a:xfrm>
            <a:off x="457200" y="1269858"/>
            <a:ext cx="8229600" cy="5588142"/>
          </a:xfrm>
        </p:spPr>
        <p:txBody>
          <a:bodyPr>
            <a:normAutofit lnSpcReduction="10000"/>
          </a:bodyPr>
          <a:lstStyle/>
          <a:p>
            <a:pPr marL="0" indent="0" algn="just">
              <a:buNone/>
            </a:pPr>
            <a:r>
              <a:rPr lang="en-US" dirty="0" smtClean="0"/>
              <a:t>A manufacturer of fiberglass camper tops for pickup trucks makes a compact model and a regular model. Each compact top requires 5 hours from the fabricating department and 2 hours from the finishing department. Each regular top requires 4 hours from the fabricating department and 3 hours from the finishing department. The maximum hours available per week in the fabricating department and finishing department, respectively, are 200 and 108. The company makes a profit of $40 on each compact top and $50 on each regular top.</a:t>
            </a:r>
            <a:endParaRPr lang="en-US" dirty="0"/>
          </a:p>
        </p:txBody>
      </p:sp>
    </p:spTree>
    <p:extLst>
      <p:ext uri="{BB962C8B-B14F-4D97-AF65-F5344CB8AC3E}">
        <p14:creationId xmlns:p14="http://schemas.microsoft.com/office/powerpoint/2010/main" val="262841431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457200" y="1269858"/>
            <a:ext cx="8229600" cy="5588142"/>
          </a:xfrm>
        </p:spPr>
        <p:txBody>
          <a:bodyPr>
            <a:normAutofit/>
          </a:bodyPr>
          <a:lstStyle/>
          <a:p>
            <a:pPr marL="0" indent="0" algn="just">
              <a:buNone/>
            </a:pPr>
            <a:r>
              <a:rPr lang="en-US" dirty="0" smtClean="0"/>
              <a:t>A manufacturer of surfboards makes a standard model and a competition model. Each standard board requires 6 hours of fabricating and 1 hour of finishing. Each competition board requires 8 hours of fabricating and 3 hours of finishing. There are 120 hours available for fabricating and 30 hours available for finishing. </a:t>
            </a:r>
            <a:r>
              <a:rPr lang="en-US" dirty="0"/>
              <a:t>T</a:t>
            </a:r>
            <a:r>
              <a:rPr lang="en-US" dirty="0" smtClean="0"/>
              <a:t>he company makes a profit of $40 on each standard board and $75 on each competition board.</a:t>
            </a:r>
            <a:endParaRPr lang="en-US" dirty="0"/>
          </a:p>
        </p:txBody>
      </p:sp>
    </p:spTree>
    <p:extLst>
      <p:ext uri="{BB962C8B-B14F-4D97-AF65-F5344CB8AC3E}">
        <p14:creationId xmlns:p14="http://schemas.microsoft.com/office/powerpoint/2010/main" val="297732182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a:xfrm>
            <a:off x="457200" y="1269858"/>
            <a:ext cx="8229600" cy="5588142"/>
          </a:xfrm>
        </p:spPr>
        <p:txBody>
          <a:bodyPr>
            <a:normAutofit/>
          </a:bodyPr>
          <a:lstStyle/>
          <a:p>
            <a:pPr marL="0" indent="0" algn="just">
              <a:buNone/>
            </a:pPr>
            <a:r>
              <a:rPr lang="en-US" dirty="0" smtClean="0"/>
              <a:t>A manufacturing company makes two types of water skis, a trick ski and a slalom ski. A trick ski requires 6 hours of fabricating time and 1 hour of finishing time. A slalom ski requires 4 hours of fabricating time and 1 hour of finishing time. In a given week, there are 108 hours of fabricating time and 24 hours of finishing time available. The profit on a trick ski is $40 and the profit on a slalom ski is $30. </a:t>
            </a:r>
            <a:endParaRPr lang="en-US" dirty="0"/>
          </a:p>
        </p:txBody>
      </p:sp>
    </p:spTree>
    <p:extLst>
      <p:ext uri="{BB962C8B-B14F-4D97-AF65-F5344CB8AC3E}">
        <p14:creationId xmlns:p14="http://schemas.microsoft.com/office/powerpoint/2010/main" val="16669068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a:t>
            </a:r>
            <a:endParaRPr lang="en-US" dirty="0"/>
          </a:p>
        </p:txBody>
      </p:sp>
      <p:sp>
        <p:nvSpPr>
          <p:cNvPr id="3" name="Content Placeholder 2"/>
          <p:cNvSpPr>
            <a:spLocks noGrp="1"/>
          </p:cNvSpPr>
          <p:nvPr>
            <p:ph idx="1"/>
          </p:nvPr>
        </p:nvSpPr>
        <p:spPr>
          <a:xfrm>
            <a:off x="457200" y="1269858"/>
            <a:ext cx="8229600" cy="5588142"/>
          </a:xfrm>
        </p:spPr>
        <p:txBody>
          <a:bodyPr>
            <a:normAutofit/>
          </a:bodyPr>
          <a:lstStyle/>
          <a:p>
            <a:pPr marL="0" indent="0" algn="just">
              <a:buNone/>
            </a:pPr>
            <a:r>
              <a:rPr lang="en-US" dirty="0" smtClean="0"/>
              <a:t>A furniture manufacturer makes wooden tables and chairs. The production process involves two basic types of labor: carpentry and finishing. A table requires 2 hours of carpentry and 1 hour of finishing, whereas a chair requires 3 hours of carpentry and ½ hour of finishing. The profit is $35 per table and $20 per chair. The manufacturer’s employees can supply a maximum of 108 hours of carpentry work and 20 hours of finishing work per day.</a:t>
            </a:r>
            <a:endParaRPr lang="en-US" dirty="0"/>
          </a:p>
        </p:txBody>
      </p:sp>
    </p:spTree>
    <p:extLst>
      <p:ext uri="{BB962C8B-B14F-4D97-AF65-F5344CB8AC3E}">
        <p14:creationId xmlns:p14="http://schemas.microsoft.com/office/powerpoint/2010/main" val="20593369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a:t>
            </a:r>
            <a:endParaRPr lang="en-US" dirty="0"/>
          </a:p>
        </p:txBody>
      </p:sp>
      <p:sp>
        <p:nvSpPr>
          <p:cNvPr id="3" name="Content Placeholder 2"/>
          <p:cNvSpPr>
            <a:spLocks noGrp="1"/>
          </p:cNvSpPr>
          <p:nvPr>
            <p:ph idx="1"/>
          </p:nvPr>
        </p:nvSpPr>
        <p:spPr>
          <a:xfrm>
            <a:off x="457200" y="1269858"/>
            <a:ext cx="8229600" cy="5588142"/>
          </a:xfrm>
        </p:spPr>
        <p:txBody>
          <a:bodyPr>
            <a:normAutofit/>
          </a:bodyPr>
          <a:lstStyle/>
          <a:p>
            <a:pPr marL="0" indent="0" algn="just">
              <a:buNone/>
            </a:pPr>
            <a:r>
              <a:rPr lang="en-US" dirty="0" smtClean="0"/>
              <a:t>A farmer has 70 acres of land available for planting soybeans or wheat. The cost of preparing the soil is $60 per acre for soybeans and $30 per acre for wheat. The number of workdays of labor required is 3 days per acre for soybeans and 4 days per acre for wheat. The farmer cannot spend more than $1800 in preparation costs nor can he use more than 120 workdays. Each acre of soybeans yields a profit of $180, while each acre of wheat yields a profit of $100.</a:t>
            </a:r>
            <a:endParaRPr lang="en-US" dirty="0"/>
          </a:p>
        </p:txBody>
      </p:sp>
    </p:spTree>
    <p:extLst>
      <p:ext uri="{BB962C8B-B14F-4D97-AF65-F5344CB8AC3E}">
        <p14:creationId xmlns:p14="http://schemas.microsoft.com/office/powerpoint/2010/main" val="32259236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6</a:t>
            </a:r>
            <a:endParaRPr lang="en-US" dirty="0"/>
          </a:p>
        </p:txBody>
      </p:sp>
      <p:sp>
        <p:nvSpPr>
          <p:cNvPr id="3" name="Content Placeholder 2"/>
          <p:cNvSpPr>
            <a:spLocks noGrp="1"/>
          </p:cNvSpPr>
          <p:nvPr>
            <p:ph idx="1"/>
          </p:nvPr>
        </p:nvSpPr>
        <p:spPr>
          <a:xfrm>
            <a:off x="457200" y="1269858"/>
            <a:ext cx="8229600" cy="5588142"/>
          </a:xfrm>
        </p:spPr>
        <p:txBody>
          <a:bodyPr>
            <a:normAutofit/>
          </a:bodyPr>
          <a:lstStyle/>
          <a:p>
            <a:pPr marL="0" indent="0" algn="just">
              <a:buNone/>
            </a:pPr>
            <a:r>
              <a:rPr lang="en-US" dirty="0" smtClean="0"/>
              <a:t>The Florida Juice Company makes two types of fruit punch – Fruity and Tangy – by blending orange juice and apple juice into a mixture. The fruit punch is sold in 5-gallon bottles. A bottle of Fruity earns a profit of $3, and a bottle of Tangy earns a $2 profit. A bottle of Fruity requires 3 gallons of orange juice and 2 gallons of apple juice, while a bottle of Tangy requires 4 gallons of orange juice and 1 gallon of apple juice. There are 200 gallons of apple juice and 120 gallons of orange juice available.</a:t>
            </a:r>
            <a:endParaRPr lang="en-US" dirty="0"/>
          </a:p>
        </p:txBody>
      </p:sp>
    </p:spTree>
    <p:extLst>
      <p:ext uri="{BB962C8B-B14F-4D97-AF65-F5344CB8AC3E}">
        <p14:creationId xmlns:p14="http://schemas.microsoft.com/office/powerpoint/2010/main" val="13772751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7</a:t>
            </a:r>
            <a:endParaRPr lang="en-US" dirty="0"/>
          </a:p>
        </p:txBody>
      </p:sp>
      <p:sp>
        <p:nvSpPr>
          <p:cNvPr id="3" name="Content Placeholder 2"/>
          <p:cNvSpPr>
            <a:spLocks noGrp="1"/>
          </p:cNvSpPr>
          <p:nvPr>
            <p:ph idx="1"/>
          </p:nvPr>
        </p:nvSpPr>
        <p:spPr>
          <a:xfrm>
            <a:off x="457200" y="1269858"/>
            <a:ext cx="8229600" cy="5588142"/>
          </a:xfrm>
        </p:spPr>
        <p:txBody>
          <a:bodyPr>
            <a:normAutofit/>
          </a:bodyPr>
          <a:lstStyle/>
          <a:p>
            <a:pPr marL="0" indent="0" algn="just">
              <a:buNone/>
            </a:pPr>
            <a:r>
              <a:rPr lang="en-US" dirty="0" smtClean="0"/>
              <a:t>Cardinal Candy makes a Rick </a:t>
            </a:r>
            <a:r>
              <a:rPr lang="en-US" dirty="0" err="1" smtClean="0"/>
              <a:t>Pitino</a:t>
            </a:r>
            <a:r>
              <a:rPr lang="en-US" dirty="0" smtClean="0"/>
              <a:t> mix and a Denny Crum mix. A box of Rick Mix takes 0.4 pounds of chocolate, 0.2 pounds of nuts, and 0.4 pounds of fruit, and sells for $12.95. A box of Denny Mix takes 0.2 pounds of chocolate, 0.2 pounds of nuts, and 0.6 pounds of fruit, and sells for $9.95. Chocolate costs $6 per pound, nuts cost $4 per pound, and fruit costs $3 per pound. This week, Cardinal Candy has 44 pounds of chocolate, 26 pounds of nuts, and 72 pounds of fruit.</a:t>
            </a:r>
          </a:p>
        </p:txBody>
      </p:sp>
    </p:spTree>
    <p:extLst>
      <p:ext uri="{BB962C8B-B14F-4D97-AF65-F5344CB8AC3E}">
        <p14:creationId xmlns:p14="http://schemas.microsoft.com/office/powerpoint/2010/main" val="266871255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8</a:t>
            </a:r>
            <a:endParaRPr lang="en-US" dirty="0"/>
          </a:p>
        </p:txBody>
      </p:sp>
      <p:sp>
        <p:nvSpPr>
          <p:cNvPr id="3" name="Content Placeholder 2"/>
          <p:cNvSpPr>
            <a:spLocks noGrp="1"/>
          </p:cNvSpPr>
          <p:nvPr>
            <p:ph idx="1"/>
          </p:nvPr>
        </p:nvSpPr>
        <p:spPr>
          <a:xfrm>
            <a:off x="457200" y="1269858"/>
            <a:ext cx="8229600" cy="5588142"/>
          </a:xfrm>
        </p:spPr>
        <p:txBody>
          <a:bodyPr>
            <a:normAutofit/>
          </a:bodyPr>
          <a:lstStyle/>
          <a:p>
            <a:pPr marL="0" indent="0" algn="just">
              <a:buNone/>
            </a:pPr>
            <a:r>
              <a:rPr lang="en-US" dirty="0" smtClean="0"/>
              <a:t>A company makes three types of tables. The first type takes 1 hour of assembly, 2 hours of painting, and 1 hour of finishing, and earns a profit of $40. The second type takes 2 hours of assembly,</a:t>
            </a:r>
            <a:r>
              <a:rPr lang="en-US" dirty="0"/>
              <a:t> </a:t>
            </a:r>
            <a:r>
              <a:rPr lang="en-US" dirty="0" smtClean="0"/>
              <a:t>1 hour </a:t>
            </a:r>
            <a:r>
              <a:rPr lang="en-US" dirty="0"/>
              <a:t>of painting, and </a:t>
            </a:r>
            <a:r>
              <a:rPr lang="en-US" dirty="0" smtClean="0"/>
              <a:t>3 hours </a:t>
            </a:r>
            <a:r>
              <a:rPr lang="en-US" dirty="0"/>
              <a:t>of finishing, and earns a profit of </a:t>
            </a:r>
            <a:r>
              <a:rPr lang="en-US" dirty="0" smtClean="0"/>
              <a:t>$60. The third type takes 3 hours of assembly, 2 hours of painting, and 1 hour of finishing, and earns a profit of $90. There are 500 hours of assembly time, 400 hours of painting time, and 600 hours of finishing time available.</a:t>
            </a:r>
            <a:endParaRPr lang="en-US" dirty="0"/>
          </a:p>
        </p:txBody>
      </p:sp>
    </p:spTree>
    <p:extLst>
      <p:ext uri="{BB962C8B-B14F-4D97-AF65-F5344CB8AC3E}">
        <p14:creationId xmlns:p14="http://schemas.microsoft.com/office/powerpoint/2010/main" val="204961941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Slack, and Profit</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By now, it should be clear how we formulate the linear programs.</a:t>
            </a:r>
          </a:p>
          <a:p>
            <a:pPr algn="just"/>
            <a:r>
              <a:rPr lang="en-US" dirty="0" smtClean="0"/>
              <a:t>Now we look at feasibility, slack, and profit.</a:t>
            </a:r>
          </a:p>
          <a:p>
            <a:pPr lvl="1" algn="just"/>
            <a:r>
              <a:rPr lang="en-US" u="sng" dirty="0" smtClean="0"/>
              <a:t>Feasibility</a:t>
            </a:r>
            <a:r>
              <a:rPr lang="en-US" dirty="0" smtClean="0"/>
              <a:t>: Does a given production plan satisfy all of our constraints?</a:t>
            </a:r>
          </a:p>
          <a:p>
            <a:pPr lvl="2" algn="just"/>
            <a:r>
              <a:rPr lang="en-US" dirty="0" smtClean="0"/>
              <a:t>If yes, then the production plan is feasible.</a:t>
            </a:r>
          </a:p>
          <a:p>
            <a:pPr lvl="2" algn="just"/>
            <a:r>
              <a:rPr lang="en-US" dirty="0" smtClean="0"/>
              <a:t>If no, even if it is just for one constraint, the production plan is infeasible.</a:t>
            </a:r>
          </a:p>
          <a:p>
            <a:pPr lvl="1" algn="just"/>
            <a:r>
              <a:rPr lang="en-US" u="sng" dirty="0" smtClean="0"/>
              <a:t>Slack</a:t>
            </a:r>
            <a:r>
              <a:rPr lang="en-US" dirty="0" smtClean="0"/>
              <a:t>: If our production plan is feasible, then how much of each resource is left over?</a:t>
            </a:r>
          </a:p>
          <a:p>
            <a:pPr lvl="2" algn="just"/>
            <a:r>
              <a:rPr lang="en-US" dirty="0" smtClean="0"/>
              <a:t>The </a:t>
            </a:r>
            <a:r>
              <a:rPr lang="en-US" b="1" dirty="0" smtClean="0"/>
              <a:t>best </a:t>
            </a:r>
            <a:r>
              <a:rPr lang="en-US" dirty="0" smtClean="0"/>
              <a:t>production plan will necessarily have a slack of 0 for at least one resource… more on this in Section 3.2.</a:t>
            </a:r>
          </a:p>
          <a:p>
            <a:pPr lvl="1" algn="just"/>
            <a:r>
              <a:rPr lang="en-US" u="sng" dirty="0" smtClean="0"/>
              <a:t>Profit</a:t>
            </a:r>
            <a:r>
              <a:rPr lang="en-US" dirty="0" smtClean="0"/>
              <a:t>: If our production plan is feasible, what is our profit?</a:t>
            </a:r>
          </a:p>
          <a:p>
            <a:pPr lvl="2"/>
            <a:endParaRPr lang="en-US" dirty="0" smtClean="0"/>
          </a:p>
        </p:txBody>
      </p:sp>
    </p:spTree>
    <p:extLst>
      <p:ext uri="{BB962C8B-B14F-4D97-AF65-F5344CB8AC3E}">
        <p14:creationId xmlns:p14="http://schemas.microsoft.com/office/powerpoint/2010/main" val="25363789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Operations Research: A Background</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As defined by INFORMS (the world’s largest professional society in the field), operations research (often abbreviated OR) is “a </a:t>
            </a:r>
            <a:r>
              <a:rPr lang="en-US" dirty="0"/>
              <a:t>discipline that deals with the application of advanced analytical methods to help make better </a:t>
            </a:r>
            <a:r>
              <a:rPr lang="en-US" dirty="0" smtClean="0"/>
              <a:t>decision.”</a:t>
            </a:r>
          </a:p>
          <a:p>
            <a:pPr algn="just"/>
            <a:r>
              <a:rPr lang="en-US" dirty="0" smtClean="0"/>
              <a:t>All about modeling a problem mathematically in order to make the better decision and finding the better solution, or ideally the best decision or best solution (not always possible).</a:t>
            </a:r>
            <a:endParaRPr lang="en-US" dirty="0"/>
          </a:p>
        </p:txBody>
      </p:sp>
    </p:spTree>
    <p:extLst>
      <p:ext uri="{BB962C8B-B14F-4D97-AF65-F5344CB8AC3E}">
        <p14:creationId xmlns:p14="http://schemas.microsoft.com/office/powerpoint/2010/main" val="15310643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(continued)</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t>Let’s recall the example of the fiberglass toppers. We formulated the following linear program:</a:t>
            </a:r>
          </a:p>
          <a:p>
            <a:pPr marL="0" indent="0">
              <a:buNone/>
            </a:pPr>
            <a:r>
              <a:rPr lang="en-US" dirty="0" smtClean="0">
                <a:solidFill>
                  <a:srgbClr val="FF0000"/>
                </a:solidFill>
              </a:rPr>
              <a:t>	C = number of compact tops manufactured</a:t>
            </a:r>
          </a:p>
          <a:p>
            <a:pPr marL="0" indent="0">
              <a:buNone/>
            </a:pPr>
            <a:r>
              <a:rPr lang="en-US" dirty="0">
                <a:solidFill>
                  <a:srgbClr val="FF0000"/>
                </a:solidFill>
              </a:rPr>
              <a:t>	</a:t>
            </a:r>
            <a:r>
              <a:rPr lang="en-US" dirty="0" smtClean="0">
                <a:solidFill>
                  <a:srgbClr val="FF0000"/>
                </a:solidFill>
              </a:rPr>
              <a:t>R = number of regular tops manufactured</a:t>
            </a:r>
          </a:p>
          <a:p>
            <a:pPr marL="0" indent="0">
              <a:buNone/>
            </a:pPr>
            <a:r>
              <a:rPr lang="en-US" dirty="0" smtClean="0"/>
              <a:t>	</a:t>
            </a:r>
            <a:r>
              <a:rPr lang="en-US" dirty="0">
                <a:solidFill>
                  <a:srgbClr val="FF0000"/>
                </a:solidFill>
              </a:rPr>
              <a:t>maximize 	</a:t>
            </a:r>
            <a:r>
              <a:rPr lang="en-US" dirty="0" smtClean="0">
                <a:solidFill>
                  <a:srgbClr val="FF0000"/>
                </a:solidFill>
              </a:rPr>
              <a:t>P = 40C + 50R</a:t>
            </a:r>
          </a:p>
          <a:p>
            <a:pPr marL="0" indent="0">
              <a:buNone/>
            </a:pPr>
            <a:r>
              <a:rPr lang="en-US" dirty="0" smtClean="0">
                <a:solidFill>
                  <a:srgbClr val="FF0000"/>
                </a:solidFill>
              </a:rPr>
              <a:t>	subject to	5C + 4R ≤ 200</a:t>
            </a:r>
          </a:p>
          <a:p>
            <a:pPr marL="0" indent="0">
              <a:buNone/>
            </a:pPr>
            <a:r>
              <a:rPr lang="en-US" dirty="0">
                <a:solidFill>
                  <a:srgbClr val="FF0000"/>
                </a:solidFill>
              </a:rPr>
              <a:t>	</a:t>
            </a:r>
            <a:r>
              <a:rPr lang="en-US" dirty="0" smtClean="0">
                <a:solidFill>
                  <a:srgbClr val="FF0000"/>
                </a:solidFill>
              </a:rPr>
              <a:t>				2C + 3R ≤ 108</a:t>
            </a:r>
          </a:p>
          <a:p>
            <a:pPr marL="0" indent="0">
              <a:buNone/>
            </a:pPr>
            <a:r>
              <a:rPr lang="en-US" dirty="0">
                <a:solidFill>
                  <a:srgbClr val="FF0000"/>
                </a:solidFill>
              </a:rPr>
              <a:t>	</a:t>
            </a:r>
            <a:r>
              <a:rPr lang="en-US" dirty="0" smtClean="0">
                <a:solidFill>
                  <a:srgbClr val="FF0000"/>
                </a:solidFill>
              </a:rPr>
              <a:t>				R ≥ 0, C ≥ 0</a:t>
            </a:r>
          </a:p>
          <a:p>
            <a:pPr marL="0" indent="0" algn="just">
              <a:buNone/>
            </a:pPr>
            <a:r>
              <a:rPr lang="en-US" dirty="0" smtClean="0">
                <a:solidFill>
                  <a:srgbClr val="000000"/>
                </a:solidFill>
              </a:rPr>
              <a:t>Is it feasible to make 30 compact tops and 10 regular tops? If so, how much slack is in each constraint, and what is the profit?</a:t>
            </a:r>
            <a:endParaRPr lang="en-US" dirty="0">
              <a:solidFill>
                <a:srgbClr val="000000"/>
              </a:solidFill>
            </a:endParaRPr>
          </a:p>
        </p:txBody>
      </p:sp>
    </p:spTree>
    <p:extLst>
      <p:ext uri="{BB962C8B-B14F-4D97-AF65-F5344CB8AC3E}">
        <p14:creationId xmlns:p14="http://schemas.microsoft.com/office/powerpoint/2010/main" val="57175542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(continued)</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t>Let’s recall the example of the surfboards. We formulated the following linear program:</a:t>
            </a:r>
          </a:p>
          <a:p>
            <a:pPr marL="0" indent="0">
              <a:buNone/>
            </a:pPr>
            <a:r>
              <a:rPr lang="en-US" dirty="0" smtClean="0">
                <a:solidFill>
                  <a:srgbClr val="FF0000"/>
                </a:solidFill>
              </a:rPr>
              <a:t>	S = number of standard surfboards manufactured</a:t>
            </a:r>
          </a:p>
          <a:p>
            <a:pPr marL="0" indent="0">
              <a:buNone/>
            </a:pPr>
            <a:r>
              <a:rPr lang="en-US" dirty="0">
                <a:solidFill>
                  <a:srgbClr val="FF0000"/>
                </a:solidFill>
              </a:rPr>
              <a:t>	C</a:t>
            </a:r>
            <a:r>
              <a:rPr lang="en-US" dirty="0" smtClean="0">
                <a:solidFill>
                  <a:srgbClr val="FF0000"/>
                </a:solidFill>
              </a:rPr>
              <a:t> = number of competition surfboards manufactured</a:t>
            </a:r>
          </a:p>
          <a:p>
            <a:pPr marL="0" indent="0">
              <a:buNone/>
            </a:pPr>
            <a:r>
              <a:rPr lang="en-US" dirty="0" smtClean="0"/>
              <a:t>	</a:t>
            </a:r>
            <a:r>
              <a:rPr lang="en-US" dirty="0" smtClean="0">
                <a:solidFill>
                  <a:srgbClr val="FF0000"/>
                </a:solidFill>
              </a:rPr>
              <a:t>maximize 	P = 40S + 75C</a:t>
            </a:r>
          </a:p>
          <a:p>
            <a:pPr marL="0" indent="0">
              <a:buNone/>
            </a:pPr>
            <a:r>
              <a:rPr lang="en-US" dirty="0" smtClean="0">
                <a:solidFill>
                  <a:srgbClr val="FF0000"/>
                </a:solidFill>
              </a:rPr>
              <a:t>	subject to	6S + 8C ≤ 120</a:t>
            </a:r>
          </a:p>
          <a:p>
            <a:pPr marL="0" indent="0">
              <a:buNone/>
            </a:pPr>
            <a:r>
              <a:rPr lang="en-US" dirty="0">
                <a:solidFill>
                  <a:srgbClr val="FF0000"/>
                </a:solidFill>
              </a:rPr>
              <a:t>	</a:t>
            </a:r>
            <a:r>
              <a:rPr lang="en-US" dirty="0" smtClean="0">
                <a:solidFill>
                  <a:srgbClr val="FF0000"/>
                </a:solidFill>
              </a:rPr>
              <a:t>				1S + 3C ≤ 30</a:t>
            </a:r>
          </a:p>
          <a:p>
            <a:pPr marL="0" indent="0">
              <a:buNone/>
            </a:pPr>
            <a:r>
              <a:rPr lang="en-US" dirty="0">
                <a:solidFill>
                  <a:srgbClr val="FF0000"/>
                </a:solidFill>
              </a:rPr>
              <a:t>	</a:t>
            </a:r>
            <a:r>
              <a:rPr lang="en-US" dirty="0" smtClean="0">
                <a:solidFill>
                  <a:srgbClr val="FF0000"/>
                </a:solidFill>
              </a:rPr>
              <a:t>				S ≥ 0, C ≥ 0</a:t>
            </a:r>
          </a:p>
          <a:p>
            <a:pPr marL="0" indent="0" algn="just">
              <a:buNone/>
            </a:pPr>
            <a:r>
              <a:rPr lang="en-US" dirty="0" smtClean="0">
                <a:solidFill>
                  <a:srgbClr val="000000"/>
                </a:solidFill>
              </a:rPr>
              <a:t>Is it feasible to make 9 standard surfboards and 8 competition surfboards? If so, how much slack is in each constraint, and what is the profit?</a:t>
            </a:r>
            <a:endParaRPr lang="en-US" dirty="0">
              <a:solidFill>
                <a:srgbClr val="000000"/>
              </a:solidFill>
            </a:endParaRPr>
          </a:p>
        </p:txBody>
      </p:sp>
    </p:spTree>
    <p:extLst>
      <p:ext uri="{BB962C8B-B14F-4D97-AF65-F5344CB8AC3E}">
        <p14:creationId xmlns:p14="http://schemas.microsoft.com/office/powerpoint/2010/main" val="38701336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(continued)</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t>Let’s recall the example of the water skis. We formulated the following linear program:</a:t>
            </a:r>
          </a:p>
          <a:p>
            <a:pPr marL="0" indent="0">
              <a:buNone/>
            </a:pPr>
            <a:r>
              <a:rPr lang="en-US" dirty="0" smtClean="0">
                <a:solidFill>
                  <a:srgbClr val="FF0000"/>
                </a:solidFill>
              </a:rPr>
              <a:t>	T = number of trick water skis manufactured</a:t>
            </a:r>
          </a:p>
          <a:p>
            <a:pPr marL="0" indent="0">
              <a:buNone/>
            </a:pPr>
            <a:r>
              <a:rPr lang="en-US" dirty="0">
                <a:solidFill>
                  <a:srgbClr val="FF0000"/>
                </a:solidFill>
              </a:rPr>
              <a:t>	</a:t>
            </a:r>
            <a:r>
              <a:rPr lang="en-US" dirty="0" smtClean="0">
                <a:solidFill>
                  <a:srgbClr val="FF0000"/>
                </a:solidFill>
              </a:rPr>
              <a:t>S = number of slalom water skis manufactured</a:t>
            </a:r>
          </a:p>
          <a:p>
            <a:pPr marL="0" indent="0">
              <a:buNone/>
            </a:pPr>
            <a:r>
              <a:rPr lang="en-US" dirty="0" smtClean="0"/>
              <a:t>	</a:t>
            </a:r>
            <a:r>
              <a:rPr lang="en-US" dirty="0">
                <a:solidFill>
                  <a:srgbClr val="FF0000"/>
                </a:solidFill>
              </a:rPr>
              <a:t>maximize 	</a:t>
            </a:r>
            <a:r>
              <a:rPr lang="en-US" dirty="0" smtClean="0">
                <a:solidFill>
                  <a:srgbClr val="FF0000"/>
                </a:solidFill>
              </a:rPr>
              <a:t>P = 40T + 30S</a:t>
            </a:r>
          </a:p>
          <a:p>
            <a:pPr marL="0" indent="0">
              <a:buNone/>
            </a:pPr>
            <a:r>
              <a:rPr lang="en-US" dirty="0" smtClean="0">
                <a:solidFill>
                  <a:srgbClr val="FF0000"/>
                </a:solidFill>
              </a:rPr>
              <a:t>	subject to	6T + 4S ≤ 108</a:t>
            </a:r>
          </a:p>
          <a:p>
            <a:pPr marL="0" indent="0">
              <a:buNone/>
            </a:pPr>
            <a:r>
              <a:rPr lang="en-US" dirty="0">
                <a:solidFill>
                  <a:srgbClr val="FF0000"/>
                </a:solidFill>
              </a:rPr>
              <a:t>	</a:t>
            </a:r>
            <a:r>
              <a:rPr lang="en-US" dirty="0" smtClean="0">
                <a:solidFill>
                  <a:srgbClr val="FF0000"/>
                </a:solidFill>
              </a:rPr>
              <a:t>				1T + 1S ≤ 24</a:t>
            </a:r>
          </a:p>
          <a:p>
            <a:pPr marL="0" indent="0">
              <a:buNone/>
            </a:pPr>
            <a:r>
              <a:rPr lang="en-US" dirty="0">
                <a:solidFill>
                  <a:srgbClr val="FF0000"/>
                </a:solidFill>
              </a:rPr>
              <a:t>	</a:t>
            </a:r>
            <a:r>
              <a:rPr lang="en-US" dirty="0" smtClean="0">
                <a:solidFill>
                  <a:srgbClr val="FF0000"/>
                </a:solidFill>
              </a:rPr>
              <a:t>				T ≥ 0, S ≥ 0</a:t>
            </a:r>
          </a:p>
          <a:p>
            <a:pPr marL="0" indent="0" algn="just">
              <a:buNone/>
            </a:pPr>
            <a:r>
              <a:rPr lang="en-US" dirty="0" smtClean="0">
                <a:solidFill>
                  <a:srgbClr val="000000"/>
                </a:solidFill>
              </a:rPr>
              <a:t>Is it feasible to make 5 trick water skis and 13 slalom water skis? If so, how much slack is in each constraint, and what is the profit?</a:t>
            </a:r>
            <a:endParaRPr lang="en-US" dirty="0">
              <a:solidFill>
                <a:srgbClr val="000000"/>
              </a:solidFill>
            </a:endParaRPr>
          </a:p>
        </p:txBody>
      </p:sp>
    </p:spTree>
    <p:extLst>
      <p:ext uri="{BB962C8B-B14F-4D97-AF65-F5344CB8AC3E}">
        <p14:creationId xmlns:p14="http://schemas.microsoft.com/office/powerpoint/2010/main" val="297257811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 (continued)</a:t>
            </a:r>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smtClean="0"/>
              <a:t>Let’s recall the example of the tables and chairs. We formulated the following linear program:</a:t>
            </a:r>
          </a:p>
          <a:p>
            <a:pPr marL="0" indent="0">
              <a:buNone/>
            </a:pPr>
            <a:r>
              <a:rPr lang="en-US" dirty="0" smtClean="0">
                <a:solidFill>
                  <a:srgbClr val="FF0000"/>
                </a:solidFill>
              </a:rPr>
              <a:t>	T = number of tables manufactured</a:t>
            </a:r>
          </a:p>
          <a:p>
            <a:pPr marL="0" indent="0">
              <a:buNone/>
            </a:pPr>
            <a:r>
              <a:rPr lang="en-US" dirty="0">
                <a:solidFill>
                  <a:srgbClr val="FF0000"/>
                </a:solidFill>
              </a:rPr>
              <a:t>	C</a:t>
            </a:r>
            <a:r>
              <a:rPr lang="en-US" dirty="0" smtClean="0">
                <a:solidFill>
                  <a:srgbClr val="FF0000"/>
                </a:solidFill>
              </a:rPr>
              <a:t> = number of chairs manufactured</a:t>
            </a:r>
          </a:p>
          <a:p>
            <a:pPr marL="0" indent="0">
              <a:buNone/>
            </a:pPr>
            <a:r>
              <a:rPr lang="en-US" dirty="0" smtClean="0"/>
              <a:t>	</a:t>
            </a:r>
            <a:r>
              <a:rPr lang="en-US" dirty="0">
                <a:solidFill>
                  <a:srgbClr val="FF0000"/>
                </a:solidFill>
              </a:rPr>
              <a:t>maximize 	</a:t>
            </a:r>
            <a:r>
              <a:rPr lang="en-US" dirty="0" smtClean="0">
                <a:solidFill>
                  <a:srgbClr val="FF0000"/>
                </a:solidFill>
              </a:rPr>
              <a:t>P = 35T + 20C</a:t>
            </a:r>
          </a:p>
          <a:p>
            <a:pPr marL="0" indent="0">
              <a:buNone/>
            </a:pPr>
            <a:r>
              <a:rPr lang="en-US" dirty="0" smtClean="0">
                <a:solidFill>
                  <a:srgbClr val="FF0000"/>
                </a:solidFill>
              </a:rPr>
              <a:t>	subject to	2T + 3C ≤ 108</a:t>
            </a:r>
          </a:p>
          <a:p>
            <a:pPr marL="0" indent="0">
              <a:buNone/>
            </a:pPr>
            <a:r>
              <a:rPr lang="en-US" dirty="0">
                <a:solidFill>
                  <a:srgbClr val="FF0000"/>
                </a:solidFill>
              </a:rPr>
              <a:t>	</a:t>
            </a:r>
            <a:r>
              <a:rPr lang="en-US" dirty="0" smtClean="0">
                <a:solidFill>
                  <a:srgbClr val="FF0000"/>
                </a:solidFill>
              </a:rPr>
              <a:t>				1T + 0.5C ≤ 20</a:t>
            </a:r>
          </a:p>
          <a:p>
            <a:pPr marL="0" indent="0">
              <a:buNone/>
            </a:pPr>
            <a:r>
              <a:rPr lang="en-US" dirty="0">
                <a:solidFill>
                  <a:srgbClr val="FF0000"/>
                </a:solidFill>
              </a:rPr>
              <a:t>	</a:t>
            </a:r>
            <a:r>
              <a:rPr lang="en-US" dirty="0" smtClean="0">
                <a:solidFill>
                  <a:srgbClr val="FF0000"/>
                </a:solidFill>
              </a:rPr>
              <a:t>				T ≥ 0, C ≥ 0</a:t>
            </a:r>
          </a:p>
          <a:p>
            <a:pPr marL="0" indent="0" algn="just">
              <a:buNone/>
            </a:pPr>
            <a:r>
              <a:rPr lang="en-US" dirty="0" smtClean="0">
                <a:solidFill>
                  <a:srgbClr val="000000"/>
                </a:solidFill>
              </a:rPr>
              <a:t>Is it feasible to make 20 tables and no chairs? If so, how much slack is in each constraint, and what is the profit?</a:t>
            </a:r>
            <a:endParaRPr lang="en-US" dirty="0">
              <a:solidFill>
                <a:srgbClr val="000000"/>
              </a:solidFill>
            </a:endParaRPr>
          </a:p>
        </p:txBody>
      </p:sp>
    </p:spTree>
    <p:extLst>
      <p:ext uri="{BB962C8B-B14F-4D97-AF65-F5344CB8AC3E}">
        <p14:creationId xmlns:p14="http://schemas.microsoft.com/office/powerpoint/2010/main" val="148986540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we learned so far?</a:t>
            </a:r>
            <a:endParaRPr lang="en-US" dirty="0"/>
          </a:p>
        </p:txBody>
      </p:sp>
      <p:sp>
        <p:nvSpPr>
          <p:cNvPr id="3" name="Content Placeholder 2"/>
          <p:cNvSpPr>
            <a:spLocks noGrp="1"/>
          </p:cNvSpPr>
          <p:nvPr>
            <p:ph idx="1"/>
          </p:nvPr>
        </p:nvSpPr>
        <p:spPr/>
        <p:txBody>
          <a:bodyPr/>
          <a:lstStyle/>
          <a:p>
            <a:pPr algn="just"/>
            <a:r>
              <a:rPr lang="en-US" dirty="0" smtClean="0"/>
              <a:t>We know how to formulate the linear program.</a:t>
            </a:r>
          </a:p>
          <a:p>
            <a:pPr algn="just"/>
            <a:r>
              <a:rPr lang="en-US" dirty="0" smtClean="0"/>
              <a:t>We know how to check to see if a production plan is feasible.</a:t>
            </a:r>
          </a:p>
          <a:p>
            <a:pPr algn="just"/>
            <a:r>
              <a:rPr lang="en-US" dirty="0" smtClean="0"/>
              <a:t>We know how to check to see what (if any) slack we have in a feasible production plan.</a:t>
            </a:r>
          </a:p>
        </p:txBody>
      </p:sp>
    </p:spTree>
    <p:extLst>
      <p:ext uri="{BB962C8B-B14F-4D97-AF65-F5344CB8AC3E}">
        <p14:creationId xmlns:p14="http://schemas.microsoft.com/office/powerpoint/2010/main" val="2037559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we go from here?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have not learned how to find the best solution.</a:t>
            </a:r>
          </a:p>
          <a:p>
            <a:pPr algn="just"/>
            <a:r>
              <a:rPr lang="en-US" dirty="0" smtClean="0"/>
              <a:t>We will learn how to find the best solution using two methods.</a:t>
            </a:r>
          </a:p>
          <a:p>
            <a:pPr lvl="1" algn="just"/>
            <a:r>
              <a:rPr lang="en-US" dirty="0" smtClean="0"/>
              <a:t>Graphing/Solving Systems of Equations (Section 3.2): This is useful for most of our problems, provided that we have only two products.</a:t>
            </a:r>
          </a:p>
          <a:p>
            <a:pPr lvl="1" algn="just"/>
            <a:r>
              <a:rPr lang="en-US" dirty="0" smtClean="0"/>
              <a:t>The Simplex Method (Section 3.3): This is a much more advanced method using matrix algebra, but it allows us to solve problems with any number of products. The method itself is an advanced undergraduate or even graduate level topic, so we will focus on developing the simplex matrix and interpreting a computer output.</a:t>
            </a:r>
            <a:endParaRPr lang="en-US" dirty="0"/>
          </a:p>
        </p:txBody>
      </p:sp>
    </p:spTree>
    <p:extLst>
      <p:ext uri="{BB962C8B-B14F-4D97-AF65-F5344CB8AC3E}">
        <p14:creationId xmlns:p14="http://schemas.microsoft.com/office/powerpoint/2010/main" val="23444583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3: Linear Programming</a:t>
            </a:r>
            <a:endParaRPr lang="en-US" dirty="0"/>
          </a:p>
        </p:txBody>
      </p:sp>
      <p:sp>
        <p:nvSpPr>
          <p:cNvPr id="3" name="Subtitle 2"/>
          <p:cNvSpPr>
            <a:spLocks noGrp="1"/>
          </p:cNvSpPr>
          <p:nvPr>
            <p:ph type="subTitle" idx="1"/>
          </p:nvPr>
        </p:nvSpPr>
        <p:spPr/>
        <p:txBody>
          <a:bodyPr/>
          <a:lstStyle/>
          <a:p>
            <a:r>
              <a:rPr lang="en-US" dirty="0" smtClean="0"/>
              <a:t>3.2: Solving a Linear Program Graphically</a:t>
            </a:r>
            <a:endParaRPr lang="en-US" dirty="0"/>
          </a:p>
        </p:txBody>
      </p:sp>
    </p:spTree>
    <p:extLst>
      <p:ext uri="{BB962C8B-B14F-4D97-AF65-F5344CB8AC3E}">
        <p14:creationId xmlns:p14="http://schemas.microsoft.com/office/powerpoint/2010/main" val="137474810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We’re Going</a:t>
            </a:r>
            <a:endParaRPr lang="en-US" dirty="0"/>
          </a:p>
        </p:txBody>
      </p:sp>
      <p:sp>
        <p:nvSpPr>
          <p:cNvPr id="3" name="Content Placeholder 2"/>
          <p:cNvSpPr>
            <a:spLocks noGrp="1"/>
          </p:cNvSpPr>
          <p:nvPr>
            <p:ph idx="1"/>
          </p:nvPr>
        </p:nvSpPr>
        <p:spPr/>
        <p:txBody>
          <a:bodyPr/>
          <a:lstStyle/>
          <a:p>
            <a:pPr algn="just"/>
            <a:r>
              <a:rPr lang="en-US" dirty="0" smtClean="0"/>
              <a:t>So for, we have done the following:</a:t>
            </a:r>
          </a:p>
          <a:p>
            <a:pPr lvl="1" algn="just"/>
            <a:r>
              <a:rPr lang="en-US" dirty="0" smtClean="0"/>
              <a:t>Formulated a linear program.</a:t>
            </a:r>
          </a:p>
          <a:p>
            <a:pPr lvl="1" algn="just"/>
            <a:r>
              <a:rPr lang="en-US" dirty="0" smtClean="0"/>
              <a:t>Checked for feasibility of a given production plan.</a:t>
            </a:r>
          </a:p>
          <a:p>
            <a:pPr lvl="1" algn="just"/>
            <a:r>
              <a:rPr lang="en-US" dirty="0" smtClean="0"/>
              <a:t>Determined the slack of a production plan.</a:t>
            </a:r>
            <a:endParaRPr lang="en-US" dirty="0"/>
          </a:p>
          <a:p>
            <a:pPr algn="just"/>
            <a:r>
              <a:rPr lang="en-US" dirty="0" smtClean="0"/>
              <a:t>We now want to solve the linear programming problem that we have formulated.</a:t>
            </a:r>
          </a:p>
          <a:p>
            <a:pPr lvl="1" algn="just"/>
            <a:r>
              <a:rPr lang="en-US" dirty="0" smtClean="0"/>
              <a:t>We’re looking for the “better” solution, but hopefully the “best” solution.</a:t>
            </a:r>
          </a:p>
        </p:txBody>
      </p:sp>
    </p:spTree>
    <p:extLst>
      <p:ext uri="{BB962C8B-B14F-4D97-AF65-F5344CB8AC3E}">
        <p14:creationId xmlns:p14="http://schemas.microsoft.com/office/powerpoint/2010/main" val="164476978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Before We Proceed</a:t>
            </a:r>
            <a:endParaRPr lang="en-US" dirty="0"/>
          </a:p>
        </p:txBody>
      </p:sp>
      <p:sp>
        <p:nvSpPr>
          <p:cNvPr id="3" name="Content Placeholder 2"/>
          <p:cNvSpPr>
            <a:spLocks noGrp="1"/>
          </p:cNvSpPr>
          <p:nvPr>
            <p:ph idx="1"/>
          </p:nvPr>
        </p:nvSpPr>
        <p:spPr/>
        <p:txBody>
          <a:bodyPr/>
          <a:lstStyle/>
          <a:p>
            <a:pPr algn="just"/>
            <a:r>
              <a:rPr lang="en-US" dirty="0" smtClean="0"/>
              <a:t>We need a solid review (or perhaps introduction for the very first time) of graphing inequalities.</a:t>
            </a:r>
          </a:p>
          <a:p>
            <a:pPr algn="just"/>
            <a:r>
              <a:rPr lang="en-US" dirty="0" smtClean="0"/>
              <a:t>We also need a review of solving systems of equations.</a:t>
            </a:r>
            <a:endParaRPr lang="en-US" dirty="0"/>
          </a:p>
        </p:txBody>
      </p:sp>
    </p:spTree>
    <p:extLst>
      <p:ext uri="{BB962C8B-B14F-4D97-AF65-F5344CB8AC3E}">
        <p14:creationId xmlns:p14="http://schemas.microsoft.com/office/powerpoint/2010/main" val="244763610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Feasible Region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set of all feasible points in a linear program is called the </a:t>
            </a:r>
            <a:r>
              <a:rPr lang="en-US" u="sng" dirty="0" smtClean="0"/>
              <a:t>feasible region</a:t>
            </a:r>
            <a:r>
              <a:rPr lang="en-US" dirty="0" smtClean="0"/>
              <a:t>.</a:t>
            </a:r>
          </a:p>
          <a:p>
            <a:pPr algn="just"/>
            <a:r>
              <a:rPr lang="en-US" dirty="0" smtClean="0"/>
              <a:t>If we consider every possible point, then we have infinitely many solutions. However…</a:t>
            </a:r>
          </a:p>
          <a:p>
            <a:pPr lvl="1" algn="just"/>
            <a:r>
              <a:rPr lang="en-US" dirty="0" smtClean="0"/>
              <a:t>We’re </a:t>
            </a:r>
            <a:r>
              <a:rPr lang="en-US" i="1" dirty="0" smtClean="0"/>
              <a:t>mostly</a:t>
            </a:r>
            <a:r>
              <a:rPr lang="en-US" dirty="0" smtClean="0"/>
              <a:t> interested in integer solutions to a linear program, since you cannot produce a fractional number of products.</a:t>
            </a:r>
          </a:p>
          <a:p>
            <a:pPr lvl="1" algn="just"/>
            <a:r>
              <a:rPr lang="en-US" dirty="0" smtClean="0"/>
              <a:t>The entire feasible region is rarely what we’re interested in. Rather, we’re normally interested in a finite (usually just one) number of “better” solutions.</a:t>
            </a:r>
            <a:endParaRPr lang="en-US" dirty="0"/>
          </a:p>
        </p:txBody>
      </p:sp>
    </p:spTree>
    <p:extLst>
      <p:ext uri="{BB962C8B-B14F-4D97-AF65-F5344CB8AC3E}">
        <p14:creationId xmlns:p14="http://schemas.microsoft.com/office/powerpoint/2010/main" val="4397211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A Background (continued)</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OR is a relatively new area of mathematics.</a:t>
            </a:r>
          </a:p>
          <a:p>
            <a:pPr lvl="1" algn="just"/>
            <a:r>
              <a:rPr lang="en-US" dirty="0" smtClean="0"/>
              <a:t>The earliest known work in operations research was in the 1800s—less than 200 years ago!</a:t>
            </a:r>
          </a:p>
          <a:p>
            <a:pPr lvl="1" algn="just"/>
            <a:r>
              <a:rPr lang="en-US" dirty="0" smtClean="0"/>
              <a:t>Much of the major theory was developed and used while fighting in World War II.</a:t>
            </a:r>
          </a:p>
          <a:p>
            <a:pPr lvl="2" algn="just"/>
            <a:r>
              <a:rPr lang="en-US" dirty="0" smtClean="0"/>
              <a:t>Operations research defeated the Nazis. Still think math is useless?</a:t>
            </a:r>
            <a:endParaRPr lang="en-US" dirty="0"/>
          </a:p>
          <a:p>
            <a:pPr algn="just"/>
            <a:r>
              <a:rPr lang="en-US" dirty="0" smtClean="0"/>
              <a:t>Major developments are still being discovered today, and we are far from completing the puzzle.</a:t>
            </a:r>
          </a:p>
          <a:p>
            <a:pPr algn="just"/>
            <a:r>
              <a:rPr lang="en-US" dirty="0" smtClean="0"/>
              <a:t>It is a very advanced and huge area of mathematics, so much that universities now offer entire degrees (including PhDs) in the area.</a:t>
            </a:r>
          </a:p>
        </p:txBody>
      </p:sp>
    </p:spTree>
    <p:extLst>
      <p:ext uri="{BB962C8B-B14F-4D97-AF65-F5344CB8AC3E}">
        <p14:creationId xmlns:p14="http://schemas.microsoft.com/office/powerpoint/2010/main" val="26652889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for Operations Research</a:t>
            </a:r>
            <a:endParaRPr lang="en-US" dirty="0"/>
          </a:p>
        </p:txBody>
      </p:sp>
      <p:sp>
        <p:nvSpPr>
          <p:cNvPr id="3" name="Content Placeholder 2"/>
          <p:cNvSpPr>
            <a:spLocks noGrp="1"/>
          </p:cNvSpPr>
          <p:nvPr>
            <p:ph idx="1"/>
          </p:nvPr>
        </p:nvSpPr>
        <p:spPr/>
        <p:txBody>
          <a:bodyPr/>
          <a:lstStyle/>
          <a:p>
            <a:r>
              <a:rPr lang="en-US" dirty="0" smtClean="0"/>
              <a:t>Maximizing Profits</a:t>
            </a:r>
          </a:p>
          <a:p>
            <a:r>
              <a:rPr lang="en-US" dirty="0" smtClean="0"/>
              <a:t>Minimizing Costs</a:t>
            </a:r>
          </a:p>
          <a:p>
            <a:r>
              <a:rPr lang="en-US" dirty="0" smtClean="0"/>
              <a:t>The Diet Problem</a:t>
            </a:r>
          </a:p>
          <a:p>
            <a:r>
              <a:rPr lang="en-US" dirty="0" smtClean="0"/>
              <a:t>Transportation Routing</a:t>
            </a:r>
          </a:p>
          <a:p>
            <a:r>
              <a:rPr lang="en-US" dirty="0" smtClean="0"/>
              <a:t>Scheduling</a:t>
            </a:r>
          </a:p>
          <a:p>
            <a:r>
              <a:rPr lang="en-US" dirty="0" smtClean="0"/>
              <a:t>Facility Location</a:t>
            </a:r>
          </a:p>
          <a:p>
            <a:r>
              <a:rPr lang="en-US" dirty="0" smtClean="0"/>
              <a:t>War</a:t>
            </a:r>
          </a:p>
          <a:p>
            <a:endParaRPr lang="en-US" dirty="0"/>
          </a:p>
        </p:txBody>
      </p:sp>
    </p:spTree>
    <p:extLst>
      <p:ext uri="{BB962C8B-B14F-4D97-AF65-F5344CB8AC3E}">
        <p14:creationId xmlns:p14="http://schemas.microsoft.com/office/powerpoint/2010/main" val="29123369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Linear Programming: Introduction</a:t>
            </a:r>
            <a:endParaRPr lang="en-US" dirty="0"/>
          </a:p>
        </p:txBody>
      </p:sp>
      <p:sp>
        <p:nvSpPr>
          <p:cNvPr id="5" name="Content Placeholder 4"/>
          <p:cNvSpPr>
            <a:spLocks noGrp="1"/>
          </p:cNvSpPr>
          <p:nvPr>
            <p:ph idx="1"/>
          </p:nvPr>
        </p:nvSpPr>
        <p:spPr/>
        <p:txBody>
          <a:bodyPr>
            <a:normAutofit fontScale="92500" lnSpcReduction="10000"/>
          </a:bodyPr>
          <a:lstStyle/>
          <a:p>
            <a:pPr algn="just"/>
            <a:r>
              <a:rPr lang="en-US" dirty="0" smtClean="0"/>
              <a:t>Much of operations research is involved with linear programming.</a:t>
            </a:r>
          </a:p>
          <a:p>
            <a:pPr algn="just"/>
            <a:r>
              <a:rPr lang="en-US" dirty="0" smtClean="0"/>
              <a:t>Businesses </a:t>
            </a:r>
            <a:r>
              <a:rPr lang="en-US" dirty="0" smtClean="0"/>
              <a:t>are always interested in two things.</a:t>
            </a:r>
          </a:p>
          <a:p>
            <a:pPr lvl="1" algn="just"/>
            <a:r>
              <a:rPr lang="en-US" dirty="0"/>
              <a:t>Maximizing </a:t>
            </a:r>
            <a:r>
              <a:rPr lang="en-US" dirty="0" smtClean="0"/>
              <a:t>Profits (we will emphasize this goal)</a:t>
            </a:r>
            <a:endParaRPr lang="en-US" dirty="0"/>
          </a:p>
          <a:p>
            <a:pPr lvl="1" algn="just"/>
            <a:r>
              <a:rPr lang="en-US" dirty="0"/>
              <a:t>Minimizing </a:t>
            </a:r>
            <a:r>
              <a:rPr lang="en-US" dirty="0" smtClean="0"/>
              <a:t>Costs</a:t>
            </a:r>
            <a:endParaRPr lang="en-US" dirty="0"/>
          </a:p>
          <a:p>
            <a:pPr algn="just"/>
            <a:r>
              <a:rPr lang="en-US" dirty="0" smtClean="0"/>
              <a:t>To maximize profits, many things must be considered.</a:t>
            </a:r>
          </a:p>
          <a:p>
            <a:pPr lvl="1" algn="just"/>
            <a:r>
              <a:rPr lang="en-US" dirty="0" smtClean="0"/>
              <a:t>Profit per item sold.</a:t>
            </a:r>
          </a:p>
          <a:p>
            <a:pPr lvl="1" algn="just"/>
            <a:r>
              <a:rPr lang="en-US" dirty="0" smtClean="0"/>
              <a:t>Demand for the item.</a:t>
            </a:r>
          </a:p>
          <a:p>
            <a:pPr lvl="1" algn="just"/>
            <a:r>
              <a:rPr lang="en-US" dirty="0" smtClean="0"/>
              <a:t>Cost of resources used to produce the item.</a:t>
            </a:r>
            <a:endParaRPr lang="en-US" dirty="0"/>
          </a:p>
        </p:txBody>
      </p:sp>
    </p:spTree>
    <p:extLst>
      <p:ext uri="{BB962C8B-B14F-4D97-AF65-F5344CB8AC3E}">
        <p14:creationId xmlns:p14="http://schemas.microsoft.com/office/powerpoint/2010/main" val="4791328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Inequalities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We will work inequalities in this chapter.</a:t>
            </a:r>
          </a:p>
          <a:p>
            <a:pPr lvl="1" algn="just"/>
            <a:r>
              <a:rPr lang="en-US" dirty="0" smtClean="0"/>
              <a:t>Greater than (&gt;)</a:t>
            </a:r>
          </a:p>
          <a:p>
            <a:pPr lvl="1" algn="just"/>
            <a:r>
              <a:rPr lang="en-US" dirty="0" smtClean="0"/>
              <a:t>Less than (&lt;)</a:t>
            </a:r>
          </a:p>
          <a:p>
            <a:pPr lvl="1" algn="just"/>
            <a:r>
              <a:rPr lang="en-US" dirty="0" smtClean="0"/>
              <a:t>Greater than or equal to (≥)</a:t>
            </a:r>
          </a:p>
          <a:p>
            <a:pPr lvl="1" algn="just"/>
            <a:r>
              <a:rPr lang="en-US" dirty="0" smtClean="0"/>
              <a:t>Less than or equal to (≤)</a:t>
            </a:r>
          </a:p>
          <a:p>
            <a:pPr algn="just"/>
            <a:r>
              <a:rPr lang="en-US" dirty="0" smtClean="0"/>
              <a:t>In linear programming, we deal exclusively with </a:t>
            </a:r>
            <a:r>
              <a:rPr lang="en-US" u="sng" dirty="0" smtClean="0"/>
              <a:t>greater than or equal to</a:t>
            </a:r>
            <a:r>
              <a:rPr lang="en-US" dirty="0" smtClean="0"/>
              <a:t> and </a:t>
            </a:r>
            <a:r>
              <a:rPr lang="en-US" u="sng" dirty="0" smtClean="0"/>
              <a:t>less than or equal to</a:t>
            </a:r>
            <a:r>
              <a:rPr lang="en-US" dirty="0" smtClean="0"/>
              <a:t>. Strict inequalities are useless to us and will </a:t>
            </a:r>
            <a:r>
              <a:rPr lang="en-US" b="1" dirty="0" smtClean="0"/>
              <a:t>never</a:t>
            </a:r>
            <a:r>
              <a:rPr lang="en-US" dirty="0" smtClean="0"/>
              <a:t> solve our problems.</a:t>
            </a:r>
            <a:endParaRPr lang="en-US" dirty="0"/>
          </a:p>
        </p:txBody>
      </p:sp>
    </p:spTree>
    <p:extLst>
      <p:ext uri="{BB962C8B-B14F-4D97-AF65-F5344CB8AC3E}">
        <p14:creationId xmlns:p14="http://schemas.microsoft.com/office/powerpoint/2010/main" val="7237217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the Type Problem We’ll Solve</a:t>
            </a:r>
            <a:endParaRPr lang="en-US" dirty="0"/>
          </a:p>
        </p:txBody>
      </p:sp>
      <p:sp>
        <p:nvSpPr>
          <p:cNvPr id="3" name="Content Placeholder 2"/>
          <p:cNvSpPr>
            <a:spLocks noGrp="1"/>
          </p:cNvSpPr>
          <p:nvPr>
            <p:ph idx="1"/>
          </p:nvPr>
        </p:nvSpPr>
        <p:spPr>
          <a:xfrm>
            <a:off x="457200" y="1269858"/>
            <a:ext cx="8229600" cy="5588142"/>
          </a:xfrm>
        </p:spPr>
        <p:txBody>
          <a:bodyPr>
            <a:normAutofit fontScale="92500" lnSpcReduction="10000"/>
          </a:bodyPr>
          <a:lstStyle/>
          <a:p>
            <a:pPr marL="0" indent="0" algn="just">
              <a:buNone/>
            </a:pPr>
            <a:r>
              <a:rPr lang="en-US" dirty="0" smtClean="0"/>
              <a:t>A manufacturer of fiberglass camper tops for pickup trucks makes a compact model and a regular model. Each compact top requires 5 hours from the fabricating department and 2 hours from the finishing department. Each regular top requires 4 hours from the fabricating department and 3 hours from the finishing department. The maximum labor-hours available per week in the fabricating department and finishing department, respectively, are 200 and 108. The company makes a profit of $40 on each compact top and $50 on each regular top. How many tops of each type should be manufactured each week to maximize profit?</a:t>
            </a:r>
            <a:endParaRPr lang="en-US" dirty="0"/>
          </a:p>
        </p:txBody>
      </p:sp>
    </p:spTree>
    <p:extLst>
      <p:ext uri="{BB962C8B-B14F-4D97-AF65-F5344CB8AC3E}">
        <p14:creationId xmlns:p14="http://schemas.microsoft.com/office/powerpoint/2010/main" val="81924516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Essential Terminology</a:t>
            </a:r>
            <a:endParaRPr lang="en-US" dirty="0"/>
          </a:p>
        </p:txBody>
      </p:sp>
      <p:sp>
        <p:nvSpPr>
          <p:cNvPr id="3" name="Content Placeholder 2"/>
          <p:cNvSpPr>
            <a:spLocks noGrp="1"/>
          </p:cNvSpPr>
          <p:nvPr>
            <p:ph idx="1"/>
          </p:nvPr>
        </p:nvSpPr>
        <p:spPr/>
        <p:txBody>
          <a:bodyPr>
            <a:normAutofit lnSpcReduction="10000"/>
          </a:bodyPr>
          <a:lstStyle/>
          <a:p>
            <a:pPr algn="just"/>
            <a:r>
              <a:rPr lang="en-US" u="sng" dirty="0" smtClean="0"/>
              <a:t>Profit </a:t>
            </a:r>
            <a:r>
              <a:rPr lang="en-US" u="sng" dirty="0" smtClean="0"/>
              <a:t>Function</a:t>
            </a:r>
            <a:r>
              <a:rPr lang="en-US" dirty="0" smtClean="0"/>
              <a:t> </a:t>
            </a:r>
            <a:r>
              <a:rPr lang="en-US" dirty="0" smtClean="0"/>
              <a:t>– </a:t>
            </a:r>
            <a:r>
              <a:rPr lang="en-US" dirty="0" smtClean="0"/>
              <a:t>equation that determines the total profit</a:t>
            </a:r>
          </a:p>
          <a:p>
            <a:pPr algn="just"/>
            <a:r>
              <a:rPr lang="en-US" u="sng" dirty="0" smtClean="0"/>
              <a:t>Products</a:t>
            </a:r>
            <a:r>
              <a:rPr lang="en-US" dirty="0" smtClean="0"/>
              <a:t> – what you are producing or making</a:t>
            </a:r>
          </a:p>
          <a:p>
            <a:pPr algn="just"/>
            <a:r>
              <a:rPr lang="en-US" u="sng" dirty="0" smtClean="0"/>
              <a:t>Production Variables</a:t>
            </a:r>
            <a:r>
              <a:rPr lang="en-US" dirty="0" smtClean="0"/>
              <a:t> – variables assigned to each product</a:t>
            </a:r>
          </a:p>
          <a:p>
            <a:pPr algn="just"/>
            <a:r>
              <a:rPr lang="en-US" u="sng" dirty="0" smtClean="0"/>
              <a:t>Resources</a:t>
            </a:r>
            <a:r>
              <a:rPr lang="en-US" dirty="0" smtClean="0"/>
              <a:t> – items (material and labor) used to make products</a:t>
            </a:r>
          </a:p>
          <a:p>
            <a:pPr algn="just"/>
            <a:r>
              <a:rPr lang="en-US" u="sng" dirty="0" smtClean="0"/>
              <a:t>Constraints</a:t>
            </a:r>
            <a:r>
              <a:rPr lang="en-US" dirty="0" smtClean="0"/>
              <a:t> </a:t>
            </a:r>
            <a:r>
              <a:rPr lang="en-US" dirty="0" smtClean="0"/>
              <a:t>– the set of inequalities that define the limits of the resources</a:t>
            </a:r>
            <a:endParaRPr lang="en-US" dirty="0"/>
          </a:p>
        </p:txBody>
      </p:sp>
    </p:spTree>
    <p:extLst>
      <p:ext uri="{BB962C8B-B14F-4D97-AF65-F5344CB8AC3E}">
        <p14:creationId xmlns:p14="http://schemas.microsoft.com/office/powerpoint/2010/main" val="37446082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to Formulate the Problem</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Identify your products and resources.</a:t>
            </a:r>
          </a:p>
          <a:p>
            <a:pPr marL="914400" lvl="1" indent="-514350"/>
            <a:r>
              <a:rPr lang="en-US" dirty="0" smtClean="0"/>
              <a:t>Assign production variables to each product.</a:t>
            </a:r>
          </a:p>
          <a:p>
            <a:pPr marL="514350" indent="-514350" algn="just">
              <a:buFont typeface="+mj-lt"/>
              <a:buAutoNum type="arabicPeriod"/>
            </a:pPr>
            <a:r>
              <a:rPr lang="en-US" dirty="0" smtClean="0"/>
              <a:t>Determine the product function.</a:t>
            </a:r>
          </a:p>
          <a:p>
            <a:pPr marL="514350" indent="-514350" algn="just">
              <a:buFont typeface="+mj-lt"/>
              <a:buAutoNum type="arabicPeriod"/>
            </a:pPr>
            <a:r>
              <a:rPr lang="en-US" dirty="0" smtClean="0"/>
              <a:t>Make a product-resource chart.</a:t>
            </a:r>
          </a:p>
          <a:p>
            <a:pPr marL="914400" lvl="1" indent="-514350" algn="just"/>
            <a:r>
              <a:rPr lang="en-US" dirty="0" smtClean="0"/>
              <a:t>Each ROW in your chart represents RESOURCES.</a:t>
            </a:r>
          </a:p>
          <a:p>
            <a:pPr marL="914400" lvl="1" indent="-514350" algn="just"/>
            <a:r>
              <a:rPr lang="en-US" dirty="0" smtClean="0"/>
              <a:t>Each COLUMN in your chart represents PRODUCTS.</a:t>
            </a:r>
          </a:p>
          <a:p>
            <a:pPr marL="514350" indent="-514350" algn="just">
              <a:buFont typeface="+mj-lt"/>
              <a:buAutoNum type="arabicPeriod"/>
            </a:pPr>
            <a:r>
              <a:rPr lang="en-US" dirty="0" smtClean="0"/>
              <a:t>Determine your constraints using your product-resource chart.</a:t>
            </a:r>
          </a:p>
          <a:p>
            <a:pPr marL="914400" lvl="1" indent="-514350" algn="just"/>
            <a:r>
              <a:rPr lang="en-US" dirty="0" smtClean="0"/>
              <a:t>You </a:t>
            </a:r>
            <a:r>
              <a:rPr lang="en-US" b="1" dirty="0" smtClean="0"/>
              <a:t>must</a:t>
            </a:r>
            <a:r>
              <a:rPr lang="en-US" dirty="0" smtClean="0"/>
              <a:t> include the </a:t>
            </a:r>
            <a:r>
              <a:rPr lang="en-US" u="sng" dirty="0" smtClean="0"/>
              <a:t>non-negativity constraints</a:t>
            </a:r>
            <a:r>
              <a:rPr lang="en-US" dirty="0" smtClean="0"/>
              <a:t>. These constraints ensure that you are producing at least zero of each product.</a:t>
            </a:r>
          </a:p>
        </p:txBody>
      </p:sp>
    </p:spTree>
    <p:extLst>
      <p:ext uri="{BB962C8B-B14F-4D97-AF65-F5344CB8AC3E}">
        <p14:creationId xmlns:p14="http://schemas.microsoft.com/office/powerpoint/2010/main" val="36518271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6588</TotalTime>
  <Words>2027</Words>
  <Application>Microsoft Macintosh PowerPoint</Application>
  <PresentationFormat>On-screen Show (4:3)</PresentationFormat>
  <Paragraphs>146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Chapter 3: Linear Programming</vt:lpstr>
      <vt:lpstr>Operations Research: A Background</vt:lpstr>
      <vt:lpstr>OR: A Background (continued)</vt:lpstr>
      <vt:lpstr>Uses for Operations Research</vt:lpstr>
      <vt:lpstr>Linear Programming: Introduction</vt:lpstr>
      <vt:lpstr>Inequalities</vt:lpstr>
      <vt:lpstr>Example of the Type Problem We’ll Solve</vt:lpstr>
      <vt:lpstr>Some Essential Terminology</vt:lpstr>
      <vt:lpstr>Steps to Formulate the Problem</vt:lpstr>
      <vt:lpstr>For Section 3.1…</vt:lpstr>
      <vt:lpstr>Example 1</vt:lpstr>
      <vt:lpstr>Example 2</vt:lpstr>
      <vt:lpstr>Example 3</vt:lpstr>
      <vt:lpstr>Example 4</vt:lpstr>
      <vt:lpstr>Example 5</vt:lpstr>
      <vt:lpstr>Example 6</vt:lpstr>
      <vt:lpstr>Example 7</vt:lpstr>
      <vt:lpstr>Example 8</vt:lpstr>
      <vt:lpstr>Feasibility, Slack, and Profit</vt:lpstr>
      <vt:lpstr>Example 1 (continued)</vt:lpstr>
      <vt:lpstr>Example 2 (continued)</vt:lpstr>
      <vt:lpstr>Example 3 (continued)</vt:lpstr>
      <vt:lpstr>Example 4 (continued)</vt:lpstr>
      <vt:lpstr>What have we learned so far?</vt:lpstr>
      <vt:lpstr>Where do we go from here?</vt:lpstr>
      <vt:lpstr>Chapter 3: Linear Programming</vt:lpstr>
      <vt:lpstr>Where We’re Going</vt:lpstr>
      <vt:lpstr>But Before We Proceed</vt:lpstr>
      <vt:lpstr>Feasible Region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Steven Skees</cp:lastModifiedBy>
  <cp:revision>41</cp:revision>
  <cp:lastPrinted>2015-06-17T06:32:55Z</cp:lastPrinted>
  <dcterms:created xsi:type="dcterms:W3CDTF">2010-04-12T23:12:02Z</dcterms:created>
  <dcterms:modified xsi:type="dcterms:W3CDTF">2015-06-21T16:35:13Z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