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72" r:id="rId4"/>
    <p:sldId id="273" r:id="rId5"/>
    <p:sldId id="274" r:id="rId6"/>
    <p:sldId id="275" r:id="rId7"/>
  </p:sldIdLst>
  <p:sldSz cx="18288000" cy="10287000"/>
  <p:notesSz cx="6858000" cy="9144000"/>
  <p:embeddedFontLst>
    <p:embeddedFont>
      <p:font typeface="Calibri" panose="020F0502020204030204" pitchFamily="34" charset="0"/>
      <p:regular r:id="rId8"/>
      <p:bold r:id="rId9"/>
      <p:italic r:id="rId10"/>
      <p:boldItalic r:id="rId11"/>
    </p:embeddedFont>
    <p:embeddedFont>
      <p:font typeface="Nunito Bold" panose="020B0604020202020204" charset="0"/>
      <p:regular r:id="rId12"/>
    </p:embeddedFont>
    <p:embeddedFont>
      <p:font typeface="Open Sauce Light" panose="020B0604020202020204" charset="0"/>
      <p:regular r:id="rId13"/>
    </p:embeddedFont>
    <p:embeddedFont>
      <p:font typeface="Garet Extra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3" d="100"/>
          <a:sy n="43" d="100"/>
        </p:scale>
        <p:origin x="740"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EAE5"/>
        </a:solidFill>
        <a:effectLst/>
      </p:bgPr>
    </p:bg>
    <p:spTree>
      <p:nvGrpSpPr>
        <p:cNvPr id="1" name=""/>
        <p:cNvGrpSpPr/>
        <p:nvPr/>
      </p:nvGrpSpPr>
      <p:grpSpPr>
        <a:xfrm>
          <a:off x="0" y="0"/>
          <a:ext cx="0" cy="0"/>
          <a:chOff x="0" y="0"/>
          <a:chExt cx="0" cy="0"/>
        </a:xfrm>
      </p:grpSpPr>
      <p:grpSp>
        <p:nvGrpSpPr>
          <p:cNvPr id="2" name="Group 2"/>
          <p:cNvGrpSpPr/>
          <p:nvPr/>
        </p:nvGrpSpPr>
        <p:grpSpPr>
          <a:xfrm>
            <a:off x="-330979" y="-276231"/>
            <a:ext cx="2536968" cy="5859280"/>
            <a:chOff x="0" y="0"/>
            <a:chExt cx="668173" cy="1543185"/>
          </a:xfrm>
        </p:grpSpPr>
        <p:sp>
          <p:nvSpPr>
            <p:cNvPr id="3" name="Freeform 3"/>
            <p:cNvSpPr/>
            <p:nvPr/>
          </p:nvSpPr>
          <p:spPr>
            <a:xfrm>
              <a:off x="0" y="0"/>
              <a:ext cx="668173" cy="1543185"/>
            </a:xfrm>
            <a:custGeom>
              <a:avLst/>
              <a:gdLst/>
              <a:ahLst/>
              <a:cxnLst/>
              <a:rect l="l" t="t" r="r" b="b"/>
              <a:pathLst>
                <a:path w="668173" h="1543185">
                  <a:moveTo>
                    <a:pt x="0" y="0"/>
                  </a:moveTo>
                  <a:lnTo>
                    <a:pt x="668173" y="0"/>
                  </a:lnTo>
                  <a:lnTo>
                    <a:pt x="668173" y="1543185"/>
                  </a:lnTo>
                  <a:lnTo>
                    <a:pt x="0" y="1543185"/>
                  </a:lnTo>
                  <a:close/>
                </a:path>
              </a:pathLst>
            </a:custGeom>
            <a:solidFill>
              <a:srgbClr val="BCCBCE">
                <a:alpha val="83922"/>
              </a:srgbClr>
            </a:solidFill>
          </p:spPr>
        </p:sp>
        <p:sp>
          <p:nvSpPr>
            <p:cNvPr id="4" name="TextBox 4"/>
            <p:cNvSpPr txBox="1"/>
            <p:nvPr/>
          </p:nvSpPr>
          <p:spPr>
            <a:xfrm>
              <a:off x="0" y="-38100"/>
              <a:ext cx="668173" cy="1581285"/>
            </a:xfrm>
            <a:prstGeom prst="rect">
              <a:avLst/>
            </a:prstGeom>
          </p:spPr>
          <p:txBody>
            <a:bodyPr lIns="50800" tIns="50800" rIns="50800" bIns="50800" rtlCol="0" anchor="ctr"/>
            <a:lstStyle/>
            <a:p>
              <a:pPr algn="ctr">
                <a:lnSpc>
                  <a:spcPts val="3165"/>
                </a:lnSpc>
              </a:pPr>
              <a:endParaRPr/>
            </a:p>
          </p:txBody>
        </p:sp>
      </p:grpSp>
      <p:grpSp>
        <p:nvGrpSpPr>
          <p:cNvPr id="5" name="Group 5"/>
          <p:cNvGrpSpPr/>
          <p:nvPr/>
        </p:nvGrpSpPr>
        <p:grpSpPr>
          <a:xfrm>
            <a:off x="990040" y="4446503"/>
            <a:ext cx="16113811" cy="6206111"/>
            <a:chOff x="0" y="0"/>
            <a:chExt cx="21485081" cy="8274815"/>
          </a:xfrm>
        </p:grpSpPr>
        <p:pic>
          <p:nvPicPr>
            <p:cNvPr id="6" name="Picture 6"/>
            <p:cNvPicPr>
              <a:picLocks noChangeAspect="1"/>
            </p:cNvPicPr>
            <p:nvPr/>
          </p:nvPicPr>
          <p:blipFill>
            <a:blip r:embed="rId2"/>
            <a:srcRect l="5111" t="37137" r="17922" b="18398"/>
            <a:stretch>
              <a:fillRect/>
            </a:stretch>
          </p:blipFill>
          <p:spPr>
            <a:xfrm>
              <a:off x="0" y="0"/>
              <a:ext cx="21485081" cy="8274815"/>
            </a:xfrm>
            <a:prstGeom prst="rect">
              <a:avLst/>
            </a:prstGeom>
          </p:spPr>
        </p:pic>
      </p:grpSp>
      <p:sp>
        <p:nvSpPr>
          <p:cNvPr id="7" name="TextBox 7"/>
          <p:cNvSpPr txBox="1"/>
          <p:nvPr/>
        </p:nvSpPr>
        <p:spPr>
          <a:xfrm>
            <a:off x="2205989" y="1162050"/>
            <a:ext cx="15853411" cy="2042803"/>
          </a:xfrm>
          <a:prstGeom prst="rect">
            <a:avLst/>
          </a:prstGeom>
        </p:spPr>
        <p:txBody>
          <a:bodyPr wrap="square" lIns="0" tIns="0" rIns="0" bIns="0" rtlCol="0" anchor="t">
            <a:spAutoFit/>
          </a:bodyPr>
          <a:lstStyle/>
          <a:p>
            <a:pPr algn="ctr">
              <a:lnSpc>
                <a:spcPts val="7751"/>
              </a:lnSpc>
            </a:pPr>
            <a:r>
              <a:rPr lang="en-US" sz="8600" dirty="0">
                <a:solidFill>
                  <a:srgbClr val="3B4A52"/>
                </a:solidFill>
                <a:latin typeface="Garet ExtraBold"/>
              </a:rPr>
              <a:t>10ALYTICS </a:t>
            </a:r>
            <a:endParaRPr lang="en-US" sz="8600" dirty="0" smtClean="0">
              <a:solidFill>
                <a:srgbClr val="3B4A52"/>
              </a:solidFill>
              <a:latin typeface="Garet ExtraBold"/>
            </a:endParaRPr>
          </a:p>
          <a:p>
            <a:pPr algn="ctr">
              <a:lnSpc>
                <a:spcPts val="7751"/>
              </a:lnSpc>
            </a:pPr>
            <a:r>
              <a:rPr lang="en-US" sz="6600" dirty="0" smtClean="0">
                <a:solidFill>
                  <a:srgbClr val="3B4A52"/>
                </a:solidFill>
                <a:latin typeface="Garet ExtraBold"/>
              </a:rPr>
              <a:t>SALES PERFOMANCE </a:t>
            </a:r>
            <a:r>
              <a:rPr lang="en-US" sz="6600" dirty="0">
                <a:solidFill>
                  <a:srgbClr val="3B4A52"/>
                </a:solidFill>
                <a:latin typeface="Garet ExtraBold"/>
              </a:rPr>
              <a:t>ANALYSIS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AE5"/>
        </a:solidFill>
        <a:effectLst/>
      </p:bgPr>
    </p:bg>
    <p:spTree>
      <p:nvGrpSpPr>
        <p:cNvPr id="1" name=""/>
        <p:cNvGrpSpPr/>
        <p:nvPr/>
      </p:nvGrpSpPr>
      <p:grpSpPr>
        <a:xfrm>
          <a:off x="0" y="0"/>
          <a:ext cx="0" cy="0"/>
          <a:chOff x="0" y="0"/>
          <a:chExt cx="0" cy="0"/>
        </a:xfrm>
      </p:grpSpPr>
      <p:grpSp>
        <p:nvGrpSpPr>
          <p:cNvPr id="2" name="Group 2"/>
          <p:cNvGrpSpPr/>
          <p:nvPr/>
        </p:nvGrpSpPr>
        <p:grpSpPr>
          <a:xfrm>
            <a:off x="0" y="9619329"/>
            <a:ext cx="18288000" cy="667671"/>
            <a:chOff x="0" y="0"/>
            <a:chExt cx="4816593" cy="175847"/>
          </a:xfrm>
        </p:grpSpPr>
        <p:sp>
          <p:nvSpPr>
            <p:cNvPr id="3" name="Freeform 3"/>
            <p:cNvSpPr/>
            <p:nvPr/>
          </p:nvSpPr>
          <p:spPr>
            <a:xfrm>
              <a:off x="0" y="0"/>
              <a:ext cx="4816592" cy="175847"/>
            </a:xfrm>
            <a:custGeom>
              <a:avLst/>
              <a:gdLst/>
              <a:ahLst/>
              <a:cxnLst/>
              <a:rect l="l" t="t" r="r" b="b"/>
              <a:pathLst>
                <a:path w="4816592" h="175847">
                  <a:moveTo>
                    <a:pt x="0" y="0"/>
                  </a:moveTo>
                  <a:lnTo>
                    <a:pt x="4816592" y="0"/>
                  </a:lnTo>
                  <a:lnTo>
                    <a:pt x="4816592" y="175847"/>
                  </a:lnTo>
                  <a:lnTo>
                    <a:pt x="0" y="175847"/>
                  </a:lnTo>
                  <a:close/>
                </a:path>
              </a:pathLst>
            </a:custGeom>
            <a:solidFill>
              <a:srgbClr val="BCCBCE"/>
            </a:solidFill>
          </p:spPr>
        </p:sp>
        <p:sp>
          <p:nvSpPr>
            <p:cNvPr id="4" name="TextBox 4"/>
            <p:cNvSpPr txBox="1"/>
            <p:nvPr/>
          </p:nvSpPr>
          <p:spPr>
            <a:xfrm>
              <a:off x="0" y="-38100"/>
              <a:ext cx="4816593" cy="213947"/>
            </a:xfrm>
            <a:prstGeom prst="rect">
              <a:avLst/>
            </a:prstGeom>
          </p:spPr>
          <p:txBody>
            <a:bodyPr lIns="50800" tIns="50800" rIns="50800" bIns="50800" rtlCol="0" anchor="ctr"/>
            <a:lstStyle/>
            <a:p>
              <a:pPr algn="ctr">
                <a:lnSpc>
                  <a:spcPts val="3165"/>
                </a:lnSpc>
              </a:pPr>
              <a:r>
                <a:rPr lang="en-US" sz="2261" spc="135">
                  <a:solidFill>
                    <a:srgbClr val="FFFFFF"/>
                  </a:solidFill>
                  <a:latin typeface="Open Sauce Light"/>
                </a:rPr>
                <a:t> </a:t>
              </a:r>
            </a:p>
          </p:txBody>
        </p:sp>
      </p:grpSp>
      <p:sp>
        <p:nvSpPr>
          <p:cNvPr id="5" name="TextBox 5"/>
          <p:cNvSpPr txBox="1"/>
          <p:nvPr/>
        </p:nvSpPr>
        <p:spPr>
          <a:xfrm>
            <a:off x="1028700" y="712153"/>
            <a:ext cx="8039100" cy="730969"/>
          </a:xfrm>
          <a:prstGeom prst="rect">
            <a:avLst/>
          </a:prstGeom>
        </p:spPr>
        <p:txBody>
          <a:bodyPr wrap="square" lIns="0" tIns="0" rIns="0" bIns="0" rtlCol="0" anchor="t">
            <a:spAutoFit/>
          </a:bodyPr>
          <a:lstStyle/>
          <a:p>
            <a:pPr>
              <a:lnSpc>
                <a:spcPts val="5739"/>
              </a:lnSpc>
              <a:spcBef>
                <a:spcPct val="0"/>
              </a:spcBef>
            </a:pPr>
            <a:r>
              <a:rPr lang="en-US" sz="4099" dirty="0" smtClean="0">
                <a:solidFill>
                  <a:srgbClr val="546873"/>
                </a:solidFill>
                <a:latin typeface="Nunito Bold"/>
              </a:rPr>
              <a:t>PROBLEM STATEMENT</a:t>
            </a:r>
            <a:endParaRPr lang="en-US" sz="4099" dirty="0">
              <a:solidFill>
                <a:srgbClr val="546873"/>
              </a:solidFill>
              <a:latin typeface="Nunito Bold"/>
            </a:endParaRPr>
          </a:p>
        </p:txBody>
      </p:sp>
      <p:sp>
        <p:nvSpPr>
          <p:cNvPr id="6" name="TextBox 6"/>
          <p:cNvSpPr txBox="1"/>
          <p:nvPr/>
        </p:nvSpPr>
        <p:spPr>
          <a:xfrm>
            <a:off x="1047438" y="1866900"/>
            <a:ext cx="16767081" cy="6894195"/>
          </a:xfrm>
          <a:prstGeom prst="rect">
            <a:avLst/>
          </a:prstGeom>
        </p:spPr>
        <p:txBody>
          <a:bodyPr lIns="0" tIns="0" rIns="0" bIns="0" rtlCol="0" anchor="t">
            <a:spAutoFit/>
          </a:bodyPr>
          <a:lstStyle/>
          <a:p>
            <a:pPr marL="710292" lvl="1" indent="-457200">
              <a:buAutoNum type="arabicPeriod"/>
            </a:pPr>
            <a:r>
              <a:rPr lang="en-US" sz="2800" dirty="0" smtClean="0">
                <a:solidFill>
                  <a:srgbClr val="000000"/>
                </a:solidFill>
                <a:latin typeface="Adobe Fan Heiti Std B" panose="020B0700000000000000" pitchFamily="34" charset="-128"/>
                <a:ea typeface="Adobe Fan Heiti Std B" panose="020B0700000000000000" pitchFamily="34" charset="-128"/>
              </a:rPr>
              <a:t>Which</a:t>
            </a:r>
            <a:r>
              <a:rPr lang="en-US" sz="2800" dirty="0" smtClean="0">
                <a:solidFill>
                  <a:srgbClr val="000000"/>
                </a:solidFill>
                <a:latin typeface="Adobe Fan Heiti Std B" panose="020B0700000000000000" pitchFamily="34" charset="-128"/>
                <a:ea typeface="Adobe Fan Heiti Std B" panose="020B0700000000000000" pitchFamily="34" charset="-128"/>
              </a:rPr>
              <a:t> demographics have </a:t>
            </a:r>
            <a:r>
              <a:rPr lang="en-US" sz="2800" dirty="0">
                <a:solidFill>
                  <a:srgbClr val="000000"/>
                </a:solidFill>
                <a:latin typeface="Adobe Fan Heiti Std B" panose="020B0700000000000000" pitchFamily="34" charset="-128"/>
                <a:ea typeface="Adobe Fan Heiti Std B" panose="020B0700000000000000" pitchFamily="34" charset="-128"/>
              </a:rPr>
              <a:t>the most valuable </a:t>
            </a:r>
            <a:r>
              <a:rPr lang="en-US" sz="2800" dirty="0" smtClean="0">
                <a:solidFill>
                  <a:srgbClr val="000000"/>
                </a:solidFill>
                <a:latin typeface="Adobe Fan Heiti Std B" panose="020B0700000000000000" pitchFamily="34" charset="-128"/>
                <a:ea typeface="Adobe Fan Heiti Std B" panose="020B0700000000000000" pitchFamily="34" charset="-128"/>
              </a:rPr>
              <a:t>customers.</a:t>
            </a:r>
          </a:p>
          <a:p>
            <a:pPr marL="253092" lvl="1"/>
            <a:endParaRPr lang="en-US" sz="2800" dirty="0">
              <a:solidFill>
                <a:srgbClr val="000000"/>
              </a:solidFill>
              <a:latin typeface="Adobe Fan Heiti Std B" panose="020B0700000000000000" pitchFamily="34" charset="-128"/>
              <a:ea typeface="Adobe Fan Heiti Std B" panose="020B0700000000000000" pitchFamily="34" charset="-128"/>
            </a:endParaRPr>
          </a:p>
          <a:p>
            <a:pPr marL="710292" lvl="1" indent="-457200">
              <a:buFont typeface="+mj-lt"/>
              <a:buAutoNum type="arabicPeriod"/>
            </a:pPr>
            <a:endParaRPr lang="en-US" sz="2800" dirty="0">
              <a:solidFill>
                <a:srgbClr val="000000"/>
              </a:solidFill>
              <a:latin typeface="Adobe Fan Heiti Std B" panose="020B0700000000000000" pitchFamily="34" charset="-128"/>
              <a:ea typeface="Adobe Fan Heiti Std B" panose="020B0700000000000000" pitchFamily="34" charset="-128"/>
            </a:endParaRPr>
          </a:p>
          <a:p>
            <a:pPr marL="253092" lvl="1"/>
            <a:r>
              <a:rPr lang="en-US" sz="2800" dirty="0" smtClean="0">
                <a:solidFill>
                  <a:srgbClr val="000000"/>
                </a:solidFill>
                <a:latin typeface="Adobe Fan Heiti Std B" panose="020B0700000000000000" pitchFamily="34" charset="-128"/>
                <a:ea typeface="Adobe Fan Heiti Std B" panose="020B0700000000000000" pitchFamily="34" charset="-128"/>
              </a:rPr>
              <a:t>2.	</a:t>
            </a:r>
            <a:r>
              <a:rPr lang="en-US" sz="2800" dirty="0" smtClean="0">
                <a:solidFill>
                  <a:srgbClr val="000000"/>
                </a:solidFill>
                <a:latin typeface="Adobe Fan Heiti Std B" panose="020B0700000000000000" pitchFamily="34" charset="-128"/>
                <a:ea typeface="Adobe Fan Heiti Std B" panose="020B0700000000000000" pitchFamily="34" charset="-128"/>
              </a:rPr>
              <a:t>What are the</a:t>
            </a:r>
            <a:r>
              <a:rPr lang="en-US" sz="2800" dirty="0" smtClean="0">
                <a:solidFill>
                  <a:srgbClr val="000000"/>
                </a:solidFill>
                <a:latin typeface="Adobe Fan Heiti Std B" panose="020B0700000000000000" pitchFamily="34" charset="-128"/>
                <a:ea typeface="Adobe Fan Heiti Std B" panose="020B0700000000000000" pitchFamily="34" charset="-128"/>
              </a:rPr>
              <a:t> </a:t>
            </a:r>
            <a:r>
              <a:rPr lang="en-US" sz="2800" dirty="0">
                <a:solidFill>
                  <a:srgbClr val="000000"/>
                </a:solidFill>
                <a:latin typeface="Adobe Fan Heiti Std B" panose="020B0700000000000000" pitchFamily="34" charset="-128"/>
                <a:ea typeface="Adobe Fan Heiti Std B" panose="020B0700000000000000" pitchFamily="34" charset="-128"/>
              </a:rPr>
              <a:t>distinct customer segments based on age, gender, and purchasing </a:t>
            </a:r>
            <a:r>
              <a:rPr lang="en-US" sz="2800" dirty="0" smtClean="0">
                <a:solidFill>
                  <a:srgbClr val="000000"/>
                </a:solidFill>
                <a:latin typeface="Adobe Fan Heiti Std B" panose="020B0700000000000000" pitchFamily="34" charset="-128"/>
                <a:ea typeface="Adobe Fan Heiti Std B" panose="020B0700000000000000" pitchFamily="34" charset="-128"/>
              </a:rPr>
              <a:t>behavior. </a:t>
            </a:r>
          </a:p>
          <a:p>
            <a:pPr marL="253092" lvl="1"/>
            <a:endParaRPr lang="en-US" sz="2800" dirty="0">
              <a:solidFill>
                <a:srgbClr val="000000"/>
              </a:solidFill>
              <a:latin typeface="Adobe Fan Heiti Std B" panose="020B0700000000000000" pitchFamily="34" charset="-128"/>
              <a:ea typeface="Adobe Fan Heiti Std B" panose="020B0700000000000000" pitchFamily="34" charset="-128"/>
            </a:endParaRPr>
          </a:p>
          <a:p>
            <a:pPr marL="710292" lvl="1" indent="-457200">
              <a:buFont typeface="+mj-lt"/>
              <a:buAutoNum type="arabicPeriod"/>
            </a:pPr>
            <a:endParaRPr lang="en-US" sz="2800" dirty="0">
              <a:solidFill>
                <a:srgbClr val="000000"/>
              </a:solidFill>
              <a:latin typeface="Adobe Fan Heiti Std B" panose="020B0700000000000000" pitchFamily="34" charset="-128"/>
              <a:ea typeface="Adobe Fan Heiti Std B" panose="020B0700000000000000" pitchFamily="34" charset="-128"/>
            </a:endParaRPr>
          </a:p>
          <a:p>
            <a:pPr marL="253092" lvl="1"/>
            <a:r>
              <a:rPr lang="en-US" sz="2800" dirty="0" smtClean="0">
                <a:solidFill>
                  <a:srgbClr val="000000"/>
                </a:solidFill>
                <a:latin typeface="Adobe Fan Heiti Std B" panose="020B0700000000000000" pitchFamily="34" charset="-128"/>
                <a:ea typeface="Adobe Fan Heiti Std B" panose="020B0700000000000000" pitchFamily="34" charset="-128"/>
              </a:rPr>
              <a:t>3.	</a:t>
            </a:r>
            <a:r>
              <a:rPr lang="en-US" sz="2800" dirty="0" smtClean="0">
                <a:solidFill>
                  <a:srgbClr val="000000"/>
                </a:solidFill>
                <a:latin typeface="Adobe Fan Heiti Std B" panose="020B0700000000000000" pitchFamily="34" charset="-128"/>
                <a:ea typeface="Adobe Fan Heiti Std B" panose="020B0700000000000000" pitchFamily="34" charset="-128"/>
              </a:rPr>
              <a:t>What are</a:t>
            </a:r>
            <a:r>
              <a:rPr lang="en-US" sz="2800" dirty="0" smtClean="0">
                <a:solidFill>
                  <a:srgbClr val="000000"/>
                </a:solidFill>
                <a:latin typeface="Adobe Fan Heiti Std B" panose="020B0700000000000000" pitchFamily="34" charset="-128"/>
                <a:ea typeface="Adobe Fan Heiti Std B" panose="020B0700000000000000" pitchFamily="34" charset="-128"/>
              </a:rPr>
              <a:t> </a:t>
            </a:r>
            <a:r>
              <a:rPr lang="en-US" sz="2800" dirty="0">
                <a:solidFill>
                  <a:srgbClr val="000000"/>
                </a:solidFill>
                <a:latin typeface="Adobe Fan Heiti Std B" panose="020B0700000000000000" pitchFamily="34" charset="-128"/>
                <a:ea typeface="Adobe Fan Heiti Std B" panose="020B0700000000000000" pitchFamily="34" charset="-128"/>
              </a:rPr>
              <a:t>the most profitable product categories and </a:t>
            </a:r>
            <a:r>
              <a:rPr lang="en-US" sz="2800" dirty="0" smtClean="0">
                <a:solidFill>
                  <a:srgbClr val="000000"/>
                </a:solidFill>
                <a:latin typeface="Adobe Fan Heiti Std B" panose="020B0700000000000000" pitchFamily="34" charset="-128"/>
                <a:ea typeface="Adobe Fan Heiti Std B" panose="020B0700000000000000" pitchFamily="34" charset="-128"/>
              </a:rPr>
              <a:t>sub-categories</a:t>
            </a:r>
          </a:p>
          <a:p>
            <a:pPr marL="253092" lvl="1"/>
            <a:endParaRPr lang="en-US" sz="2800" dirty="0">
              <a:solidFill>
                <a:srgbClr val="000000"/>
              </a:solidFill>
              <a:latin typeface="Adobe Fan Heiti Std B" panose="020B0700000000000000" pitchFamily="34" charset="-128"/>
              <a:ea typeface="Adobe Fan Heiti Std B" panose="020B0700000000000000" pitchFamily="34" charset="-128"/>
            </a:endParaRPr>
          </a:p>
          <a:p>
            <a:pPr marL="253092" lvl="1"/>
            <a:endParaRPr lang="en-US" sz="2800" dirty="0">
              <a:solidFill>
                <a:srgbClr val="000000"/>
              </a:solidFill>
              <a:latin typeface="Adobe Fan Heiti Std B" panose="020B0700000000000000" pitchFamily="34" charset="-128"/>
              <a:ea typeface="Adobe Fan Heiti Std B" panose="020B0700000000000000" pitchFamily="34" charset="-128"/>
            </a:endParaRPr>
          </a:p>
          <a:p>
            <a:pPr marL="253092" lvl="1"/>
            <a:r>
              <a:rPr lang="en-US" sz="2800" dirty="0" smtClean="0">
                <a:solidFill>
                  <a:srgbClr val="000000"/>
                </a:solidFill>
                <a:latin typeface="Adobe Fan Heiti Std B" panose="020B0700000000000000" pitchFamily="34" charset="-128"/>
                <a:ea typeface="Adobe Fan Heiti Std B" panose="020B0700000000000000" pitchFamily="34" charset="-128"/>
              </a:rPr>
              <a:t>4.	Are there any </a:t>
            </a:r>
            <a:r>
              <a:rPr lang="en-US" sz="2800" dirty="0">
                <a:solidFill>
                  <a:srgbClr val="000000"/>
                </a:solidFill>
                <a:latin typeface="Adobe Fan Heiti Std B" panose="020B0700000000000000" pitchFamily="34" charset="-128"/>
                <a:ea typeface="Adobe Fan Heiti Std B" panose="020B0700000000000000" pitchFamily="34" charset="-128"/>
              </a:rPr>
              <a:t>regional variations in sales and </a:t>
            </a:r>
            <a:r>
              <a:rPr lang="en-US" sz="2800" dirty="0" smtClean="0">
                <a:solidFill>
                  <a:srgbClr val="000000"/>
                </a:solidFill>
                <a:latin typeface="Adobe Fan Heiti Std B" panose="020B0700000000000000" pitchFamily="34" charset="-128"/>
                <a:ea typeface="Adobe Fan Heiti Std B" panose="020B0700000000000000" pitchFamily="34" charset="-128"/>
              </a:rPr>
              <a:t>profitability. </a:t>
            </a:r>
          </a:p>
          <a:p>
            <a:pPr marL="253092" lvl="1"/>
            <a:endParaRPr lang="en-US" sz="2800" dirty="0" smtClean="0">
              <a:solidFill>
                <a:srgbClr val="000000"/>
              </a:solidFill>
              <a:latin typeface="Adobe Fan Heiti Std B" panose="020B0700000000000000" pitchFamily="34" charset="-128"/>
              <a:ea typeface="Adobe Fan Heiti Std B" panose="020B0700000000000000" pitchFamily="34" charset="-128"/>
            </a:endParaRPr>
          </a:p>
          <a:p>
            <a:pPr marL="253092" lvl="1"/>
            <a:endParaRPr lang="en-US" sz="2800" dirty="0">
              <a:solidFill>
                <a:srgbClr val="000000"/>
              </a:solidFill>
              <a:latin typeface="Adobe Fan Heiti Std B" panose="020B0700000000000000" pitchFamily="34" charset="-128"/>
              <a:ea typeface="Adobe Fan Heiti Std B" panose="020B0700000000000000" pitchFamily="34" charset="-128"/>
            </a:endParaRPr>
          </a:p>
          <a:p>
            <a:pPr marL="253092" lvl="1"/>
            <a:r>
              <a:rPr lang="en-US" sz="2800" dirty="0" smtClean="0">
                <a:solidFill>
                  <a:srgbClr val="000000"/>
                </a:solidFill>
                <a:latin typeface="Adobe Fan Heiti Std B" panose="020B0700000000000000" pitchFamily="34" charset="-128"/>
                <a:ea typeface="Adobe Fan Heiti Std B" panose="020B0700000000000000" pitchFamily="34" charset="-128"/>
              </a:rPr>
              <a:t>5.	Are there any </a:t>
            </a:r>
            <a:r>
              <a:rPr lang="en-US" sz="2800" dirty="0">
                <a:solidFill>
                  <a:srgbClr val="000000"/>
                </a:solidFill>
                <a:latin typeface="Adobe Fan Heiti Std B" panose="020B0700000000000000" pitchFamily="34" charset="-128"/>
                <a:ea typeface="Adobe Fan Heiti Std B" panose="020B0700000000000000" pitchFamily="34" charset="-128"/>
              </a:rPr>
              <a:t>seasonal patterns in sales and </a:t>
            </a:r>
            <a:r>
              <a:rPr lang="en-US" sz="2800" dirty="0" smtClean="0">
                <a:solidFill>
                  <a:srgbClr val="000000"/>
                </a:solidFill>
                <a:latin typeface="Adobe Fan Heiti Std B" panose="020B0700000000000000" pitchFamily="34" charset="-128"/>
                <a:ea typeface="Adobe Fan Heiti Std B" panose="020B0700000000000000" pitchFamily="34" charset="-128"/>
              </a:rPr>
              <a:t>how do we adjust </a:t>
            </a:r>
            <a:r>
              <a:rPr lang="en-US" sz="2800" dirty="0">
                <a:solidFill>
                  <a:srgbClr val="000000"/>
                </a:solidFill>
                <a:latin typeface="Adobe Fan Heiti Std B" panose="020B0700000000000000" pitchFamily="34" charset="-128"/>
                <a:ea typeface="Adobe Fan Heiti Std B" panose="020B0700000000000000" pitchFamily="34" charset="-128"/>
              </a:rPr>
              <a:t>inventory or marketing strategies </a:t>
            </a:r>
            <a:r>
              <a:rPr lang="en-US" sz="2800" dirty="0" smtClean="0">
                <a:solidFill>
                  <a:srgbClr val="000000"/>
                </a:solidFill>
                <a:latin typeface="Adobe Fan Heiti Std B" panose="020B0700000000000000" pitchFamily="34" charset="-128"/>
                <a:ea typeface="Adobe Fan Heiti Std B" panose="020B0700000000000000" pitchFamily="34" charset="-128"/>
              </a:rPr>
              <a:t>accordingly. </a:t>
            </a:r>
          </a:p>
          <a:p>
            <a:pPr marL="253092" lvl="1"/>
            <a:endParaRPr lang="en-US" sz="2800" dirty="0">
              <a:solidFill>
                <a:srgbClr val="000000"/>
              </a:solidFill>
              <a:latin typeface="Adobe Fan Heiti Std B" panose="020B0700000000000000" pitchFamily="34" charset="-128"/>
              <a:ea typeface="Adobe Fan Heiti Std B" panose="020B0700000000000000" pitchFamily="34" charset="-128"/>
            </a:endParaRPr>
          </a:p>
          <a:p>
            <a:endParaRPr lang="en-US" sz="2800" dirty="0">
              <a:solidFill>
                <a:srgbClr val="000000"/>
              </a:solidFill>
              <a:latin typeface="Adobe Fan Heiti Std B" panose="020B0700000000000000" pitchFamily="34" charset="-128"/>
              <a:ea typeface="Adobe Fan Heiti Std B" panose="020B0700000000000000" pitchFamily="3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AE5"/>
        </a:solidFill>
        <a:effectLst/>
      </p:bgPr>
    </p:bg>
    <p:spTree>
      <p:nvGrpSpPr>
        <p:cNvPr id="1" name=""/>
        <p:cNvGrpSpPr/>
        <p:nvPr/>
      </p:nvGrpSpPr>
      <p:grpSpPr>
        <a:xfrm>
          <a:off x="0" y="0"/>
          <a:ext cx="0" cy="0"/>
          <a:chOff x="0" y="0"/>
          <a:chExt cx="0" cy="0"/>
        </a:xfrm>
      </p:grpSpPr>
      <p:grpSp>
        <p:nvGrpSpPr>
          <p:cNvPr id="2" name="Group 2"/>
          <p:cNvGrpSpPr/>
          <p:nvPr/>
        </p:nvGrpSpPr>
        <p:grpSpPr>
          <a:xfrm>
            <a:off x="0" y="9619329"/>
            <a:ext cx="18288000" cy="667671"/>
            <a:chOff x="0" y="0"/>
            <a:chExt cx="4816593" cy="175847"/>
          </a:xfrm>
        </p:grpSpPr>
        <p:sp>
          <p:nvSpPr>
            <p:cNvPr id="3" name="Freeform 3"/>
            <p:cNvSpPr/>
            <p:nvPr/>
          </p:nvSpPr>
          <p:spPr>
            <a:xfrm>
              <a:off x="0" y="0"/>
              <a:ext cx="4816592" cy="175847"/>
            </a:xfrm>
            <a:custGeom>
              <a:avLst/>
              <a:gdLst/>
              <a:ahLst/>
              <a:cxnLst/>
              <a:rect l="l" t="t" r="r" b="b"/>
              <a:pathLst>
                <a:path w="4816592" h="175847">
                  <a:moveTo>
                    <a:pt x="0" y="0"/>
                  </a:moveTo>
                  <a:lnTo>
                    <a:pt x="4816592" y="0"/>
                  </a:lnTo>
                  <a:lnTo>
                    <a:pt x="4816592" y="175847"/>
                  </a:lnTo>
                  <a:lnTo>
                    <a:pt x="0" y="175847"/>
                  </a:lnTo>
                  <a:close/>
                </a:path>
              </a:pathLst>
            </a:custGeom>
            <a:solidFill>
              <a:srgbClr val="BCCBCE"/>
            </a:solidFill>
          </p:spPr>
        </p:sp>
        <p:sp>
          <p:nvSpPr>
            <p:cNvPr id="4" name="TextBox 4"/>
            <p:cNvSpPr txBox="1"/>
            <p:nvPr/>
          </p:nvSpPr>
          <p:spPr>
            <a:xfrm>
              <a:off x="0" y="-38100"/>
              <a:ext cx="4816593" cy="213947"/>
            </a:xfrm>
            <a:prstGeom prst="rect">
              <a:avLst/>
            </a:prstGeom>
          </p:spPr>
          <p:txBody>
            <a:bodyPr lIns="50800" tIns="50800" rIns="50800" bIns="50800" rtlCol="0" anchor="ctr"/>
            <a:lstStyle/>
            <a:p>
              <a:pPr algn="ctr">
                <a:lnSpc>
                  <a:spcPts val="3165"/>
                </a:lnSpc>
              </a:pPr>
              <a:r>
                <a:rPr lang="en-US" sz="2261" spc="135">
                  <a:solidFill>
                    <a:srgbClr val="FFFFFF"/>
                  </a:solidFill>
                  <a:latin typeface="Open Sauce Light"/>
                </a:rPr>
                <a:t> </a:t>
              </a:r>
            </a:p>
          </p:txBody>
        </p:sp>
      </p:grpSp>
      <p:sp>
        <p:nvSpPr>
          <p:cNvPr id="5" name="TextBox 5"/>
          <p:cNvSpPr txBox="1"/>
          <p:nvPr/>
        </p:nvSpPr>
        <p:spPr>
          <a:xfrm>
            <a:off x="1028700" y="712153"/>
            <a:ext cx="6210300" cy="730969"/>
          </a:xfrm>
          <a:prstGeom prst="rect">
            <a:avLst/>
          </a:prstGeom>
        </p:spPr>
        <p:txBody>
          <a:bodyPr wrap="square" lIns="0" tIns="0" rIns="0" bIns="0" rtlCol="0" anchor="t">
            <a:spAutoFit/>
          </a:bodyPr>
          <a:lstStyle/>
          <a:p>
            <a:pPr>
              <a:lnSpc>
                <a:spcPts val="5739"/>
              </a:lnSpc>
              <a:spcBef>
                <a:spcPct val="0"/>
              </a:spcBef>
            </a:pPr>
            <a:r>
              <a:rPr lang="en-US" sz="4099" dirty="0" smtClean="0">
                <a:solidFill>
                  <a:srgbClr val="546873"/>
                </a:solidFill>
                <a:latin typeface="Nunito Bold"/>
              </a:rPr>
              <a:t>Analysis Questions</a:t>
            </a:r>
            <a:endParaRPr lang="en-US" sz="4099" dirty="0">
              <a:solidFill>
                <a:srgbClr val="546873"/>
              </a:solidFill>
              <a:latin typeface="Nunito Bold"/>
            </a:endParaRPr>
          </a:p>
        </p:txBody>
      </p:sp>
      <p:sp>
        <p:nvSpPr>
          <p:cNvPr id="6" name="TextBox 6"/>
          <p:cNvSpPr txBox="1"/>
          <p:nvPr/>
        </p:nvSpPr>
        <p:spPr>
          <a:xfrm>
            <a:off x="760457" y="1689605"/>
            <a:ext cx="16767081" cy="8186857"/>
          </a:xfrm>
          <a:prstGeom prst="rect">
            <a:avLst/>
          </a:prstGeom>
        </p:spPr>
        <p:txBody>
          <a:bodyPr lIns="0" tIns="0" rIns="0" bIns="0" rtlCol="0" anchor="t">
            <a:spAutoFit/>
          </a:bodyPr>
          <a:lstStyle/>
          <a:p>
            <a:pPr marL="710292" lvl="1" indent="-457200">
              <a:buFont typeface="+mj-lt"/>
              <a:buAutoNum type="arabicPeriod"/>
            </a:pPr>
            <a:r>
              <a:rPr lang="en-US" sz="2800" dirty="0" smtClean="0">
                <a:solidFill>
                  <a:srgbClr val="000000"/>
                </a:solidFill>
                <a:latin typeface="Adobe Fan Heiti Std B" panose="020B0700000000000000" pitchFamily="34" charset="-128"/>
                <a:ea typeface="Adobe Fan Heiti Std B" panose="020B0700000000000000" pitchFamily="34" charset="-128"/>
              </a:rPr>
              <a:t>Which </a:t>
            </a:r>
            <a:r>
              <a:rPr lang="en-US" sz="2800" dirty="0">
                <a:solidFill>
                  <a:srgbClr val="000000"/>
                </a:solidFill>
                <a:latin typeface="Adobe Fan Heiti Std B" panose="020B0700000000000000" pitchFamily="34" charset="-128"/>
                <a:ea typeface="Adobe Fan Heiti Std B" panose="020B0700000000000000" pitchFamily="34" charset="-128"/>
              </a:rPr>
              <a:t>demographic factors (age, gender, etc.) are associated with higher spending? How can marketing </a:t>
            </a:r>
            <a:r>
              <a:rPr lang="en-US" sz="2800" dirty="0" smtClean="0">
                <a:solidFill>
                  <a:srgbClr val="000000"/>
                </a:solidFill>
                <a:latin typeface="Adobe Fan Heiti Std B" panose="020B0700000000000000" pitchFamily="34" charset="-128"/>
                <a:ea typeface="Adobe Fan Heiti Std B" panose="020B0700000000000000" pitchFamily="34" charset="-128"/>
              </a:rPr>
              <a:t>efforts </a:t>
            </a:r>
            <a:r>
              <a:rPr lang="en-US" sz="2800" dirty="0">
                <a:solidFill>
                  <a:srgbClr val="000000"/>
                </a:solidFill>
                <a:latin typeface="Adobe Fan Heiti Std B" panose="020B0700000000000000" pitchFamily="34" charset="-128"/>
                <a:ea typeface="Adobe Fan Heiti Std B" panose="020B0700000000000000" pitchFamily="34" charset="-128"/>
              </a:rPr>
              <a:t>be     tailored to attract and retain these valuable customer segments</a:t>
            </a:r>
            <a:r>
              <a:rPr lang="en-US" sz="2800" dirty="0" smtClean="0">
                <a:solidFill>
                  <a:srgbClr val="000000"/>
                </a:solidFill>
                <a:latin typeface="Adobe Fan Heiti Std B" panose="020B0700000000000000" pitchFamily="34" charset="-128"/>
                <a:ea typeface="Adobe Fan Heiti Std B" panose="020B0700000000000000" pitchFamily="34" charset="-128"/>
              </a:rPr>
              <a:t>?</a:t>
            </a:r>
          </a:p>
          <a:p>
            <a:pPr marL="710292" lvl="1" indent="-457200">
              <a:buFont typeface="+mj-lt"/>
              <a:buAutoNum type="arabicPeriod"/>
            </a:pPr>
            <a:endParaRPr lang="en-US" sz="2800" dirty="0">
              <a:solidFill>
                <a:srgbClr val="000000"/>
              </a:solidFill>
              <a:latin typeface="Adobe Fan Heiti Std B" panose="020B0700000000000000" pitchFamily="34" charset="-128"/>
              <a:ea typeface="Adobe Fan Heiti Std B" panose="020B0700000000000000" pitchFamily="34" charset="-128"/>
            </a:endParaRPr>
          </a:p>
          <a:p>
            <a:pPr marL="710292" lvl="1" indent="-457200">
              <a:buFont typeface="+mj-lt"/>
              <a:buAutoNum type="arabicPeriod"/>
            </a:pPr>
            <a:endParaRPr lang="en-US" sz="2800" dirty="0" smtClean="0">
              <a:solidFill>
                <a:srgbClr val="000000"/>
              </a:solidFill>
              <a:latin typeface="Adobe Fan Heiti Std B" panose="020B0700000000000000" pitchFamily="34" charset="-128"/>
              <a:ea typeface="Adobe Fan Heiti Std B" panose="020B0700000000000000" pitchFamily="34" charset="-128"/>
            </a:endParaRPr>
          </a:p>
          <a:p>
            <a:pPr marL="710292" lvl="1" indent="-457200">
              <a:buFont typeface="+mj-lt"/>
              <a:buAutoNum type="arabicPeriod"/>
            </a:pPr>
            <a:r>
              <a:rPr lang="en-US" sz="2800" dirty="0" smtClean="0">
                <a:solidFill>
                  <a:srgbClr val="000000"/>
                </a:solidFill>
                <a:latin typeface="Adobe Fan Heiti Std B" panose="020B0700000000000000" pitchFamily="34" charset="-128"/>
                <a:ea typeface="Adobe Fan Heiti Std B" panose="020B0700000000000000" pitchFamily="34" charset="-128"/>
              </a:rPr>
              <a:t>Are </a:t>
            </a:r>
            <a:r>
              <a:rPr lang="en-US" sz="2800" dirty="0">
                <a:solidFill>
                  <a:srgbClr val="000000"/>
                </a:solidFill>
                <a:latin typeface="Adobe Fan Heiti Std B" panose="020B0700000000000000" pitchFamily="34" charset="-128"/>
                <a:ea typeface="Adobe Fan Heiti Std B" panose="020B0700000000000000" pitchFamily="34" charset="-128"/>
              </a:rPr>
              <a:t>there specific customer segments that contribute significantly to overall sales, and how can marketing strategies be tailored for each segment</a:t>
            </a:r>
            <a:r>
              <a:rPr lang="en-US" sz="2800" dirty="0" smtClean="0">
                <a:solidFill>
                  <a:srgbClr val="000000"/>
                </a:solidFill>
                <a:latin typeface="Adobe Fan Heiti Std B" panose="020B0700000000000000" pitchFamily="34" charset="-128"/>
                <a:ea typeface="Adobe Fan Heiti Std B" panose="020B0700000000000000" pitchFamily="34" charset="-128"/>
              </a:rPr>
              <a:t>?</a:t>
            </a:r>
            <a:endParaRPr lang="en-US" sz="2800" dirty="0">
              <a:solidFill>
                <a:srgbClr val="000000"/>
              </a:solidFill>
              <a:latin typeface="Adobe Fan Heiti Std B" panose="020B0700000000000000" pitchFamily="34" charset="-128"/>
              <a:ea typeface="Adobe Fan Heiti Std B" panose="020B0700000000000000" pitchFamily="34" charset="-128"/>
            </a:endParaRPr>
          </a:p>
          <a:p>
            <a:pPr marL="710292" lvl="1" indent="-457200">
              <a:buFont typeface="+mj-lt"/>
              <a:buAutoNum type="arabicPeriod"/>
            </a:pPr>
            <a:endParaRPr lang="en-US" sz="2800" dirty="0">
              <a:solidFill>
                <a:srgbClr val="000000"/>
              </a:solidFill>
              <a:latin typeface="Adobe Fan Heiti Std B" panose="020B0700000000000000" pitchFamily="34" charset="-128"/>
              <a:ea typeface="Adobe Fan Heiti Std B" panose="020B0700000000000000" pitchFamily="34" charset="-128"/>
            </a:endParaRPr>
          </a:p>
          <a:p>
            <a:pPr marL="710292" lvl="1" indent="-457200">
              <a:buFont typeface="+mj-lt"/>
              <a:buAutoNum type="arabicPeriod"/>
            </a:pPr>
            <a:endParaRPr lang="en-US" sz="2800" dirty="0">
              <a:solidFill>
                <a:srgbClr val="000000"/>
              </a:solidFill>
              <a:latin typeface="Adobe Fan Heiti Std B" panose="020B0700000000000000" pitchFamily="34" charset="-128"/>
              <a:ea typeface="Adobe Fan Heiti Std B" panose="020B0700000000000000" pitchFamily="34" charset="-128"/>
            </a:endParaRPr>
          </a:p>
          <a:p>
            <a:pPr marL="710292" lvl="1" indent="-457200">
              <a:buFont typeface="+mj-lt"/>
              <a:buAutoNum type="arabicPeriod"/>
            </a:pPr>
            <a:r>
              <a:rPr lang="en-US" sz="2800" dirty="0" smtClean="0">
                <a:solidFill>
                  <a:srgbClr val="000000"/>
                </a:solidFill>
                <a:latin typeface="Adobe Fan Heiti Std B" panose="020B0700000000000000" pitchFamily="34" charset="-128"/>
                <a:ea typeface="Adobe Fan Heiti Std B" panose="020B0700000000000000" pitchFamily="34" charset="-128"/>
              </a:rPr>
              <a:t>Which </a:t>
            </a:r>
            <a:r>
              <a:rPr lang="en-US" sz="2800" dirty="0">
                <a:solidFill>
                  <a:srgbClr val="000000"/>
                </a:solidFill>
                <a:latin typeface="Adobe Fan Heiti Std B" panose="020B0700000000000000" pitchFamily="34" charset="-128"/>
                <a:ea typeface="Adobe Fan Heiti Std B" panose="020B0700000000000000" pitchFamily="34" charset="-128"/>
              </a:rPr>
              <a:t>products contribute the most to overall profit, and are there opportunities to optimize pricing or marketing strategies for less profitable products</a:t>
            </a:r>
            <a:r>
              <a:rPr lang="en-US" sz="2800" dirty="0" smtClean="0">
                <a:solidFill>
                  <a:srgbClr val="000000"/>
                </a:solidFill>
                <a:latin typeface="Adobe Fan Heiti Std B" panose="020B0700000000000000" pitchFamily="34" charset="-128"/>
                <a:ea typeface="Adobe Fan Heiti Std B" panose="020B0700000000000000" pitchFamily="34" charset="-128"/>
              </a:rPr>
              <a:t>?</a:t>
            </a:r>
          </a:p>
          <a:p>
            <a:pPr marL="710292" lvl="1" indent="-457200">
              <a:buFont typeface="+mj-lt"/>
              <a:buAutoNum type="arabicPeriod"/>
            </a:pPr>
            <a:endParaRPr lang="en-US" sz="2800" dirty="0">
              <a:solidFill>
                <a:srgbClr val="000000"/>
              </a:solidFill>
              <a:latin typeface="Adobe Fan Heiti Std B" panose="020B0700000000000000" pitchFamily="34" charset="-128"/>
              <a:ea typeface="Adobe Fan Heiti Std B" panose="020B0700000000000000" pitchFamily="34" charset="-128"/>
            </a:endParaRPr>
          </a:p>
          <a:p>
            <a:pPr marL="710292" lvl="1" indent="-457200">
              <a:buFont typeface="+mj-lt"/>
              <a:buAutoNum type="arabicPeriod"/>
            </a:pPr>
            <a:endParaRPr lang="en-US" sz="2800" dirty="0" smtClean="0">
              <a:solidFill>
                <a:srgbClr val="000000"/>
              </a:solidFill>
              <a:latin typeface="Adobe Fan Heiti Std B" panose="020B0700000000000000" pitchFamily="34" charset="-128"/>
              <a:ea typeface="Adobe Fan Heiti Std B" panose="020B0700000000000000" pitchFamily="34" charset="-128"/>
            </a:endParaRPr>
          </a:p>
          <a:p>
            <a:pPr marL="710292" lvl="1" indent="-457200">
              <a:buFont typeface="+mj-lt"/>
              <a:buAutoNum type="arabicPeriod"/>
            </a:pPr>
            <a:r>
              <a:rPr lang="en-US" sz="2800" dirty="0" smtClean="0">
                <a:solidFill>
                  <a:srgbClr val="000000"/>
                </a:solidFill>
                <a:latin typeface="Adobe Fan Heiti Std B" panose="020B0700000000000000" pitchFamily="34" charset="-128"/>
                <a:ea typeface="Adobe Fan Heiti Std B" panose="020B0700000000000000" pitchFamily="34" charset="-128"/>
              </a:rPr>
              <a:t>Are </a:t>
            </a:r>
            <a:r>
              <a:rPr lang="en-US" sz="2800" dirty="0">
                <a:solidFill>
                  <a:srgbClr val="000000"/>
                </a:solidFill>
                <a:latin typeface="Adobe Fan Heiti Std B" panose="020B0700000000000000" pitchFamily="34" charset="-128"/>
                <a:ea typeface="Adobe Fan Heiti Std B" panose="020B0700000000000000" pitchFamily="34" charset="-128"/>
              </a:rPr>
              <a:t>there specific states or regions where the business is performing exceptionally well or underperforming? What factors may contribute to these variations</a:t>
            </a:r>
            <a:r>
              <a:rPr lang="en-US" sz="2800" dirty="0" smtClean="0">
                <a:solidFill>
                  <a:srgbClr val="000000"/>
                </a:solidFill>
                <a:latin typeface="Adobe Fan Heiti Std B" panose="020B0700000000000000" pitchFamily="34" charset="-128"/>
                <a:ea typeface="Adobe Fan Heiti Std B" panose="020B0700000000000000" pitchFamily="34" charset="-128"/>
              </a:rPr>
              <a:t>?</a:t>
            </a:r>
          </a:p>
          <a:p>
            <a:pPr marL="710292" lvl="1" indent="-457200">
              <a:buFont typeface="+mj-lt"/>
              <a:buAutoNum type="arabicPeriod"/>
            </a:pPr>
            <a:endParaRPr lang="en-US" sz="2800" dirty="0">
              <a:solidFill>
                <a:srgbClr val="000000"/>
              </a:solidFill>
              <a:latin typeface="Adobe Fan Heiti Std B" panose="020B0700000000000000" pitchFamily="34" charset="-128"/>
              <a:ea typeface="Adobe Fan Heiti Std B" panose="020B0700000000000000" pitchFamily="34" charset="-128"/>
            </a:endParaRPr>
          </a:p>
          <a:p>
            <a:pPr marL="710292" lvl="1" indent="-457200">
              <a:buFont typeface="+mj-lt"/>
              <a:buAutoNum type="arabicPeriod"/>
            </a:pPr>
            <a:endParaRPr lang="en-US" sz="2800" dirty="0">
              <a:solidFill>
                <a:srgbClr val="000000"/>
              </a:solidFill>
              <a:latin typeface="Adobe Fan Heiti Std B" panose="020B0700000000000000" pitchFamily="34" charset="-128"/>
              <a:ea typeface="Adobe Fan Heiti Std B" panose="020B0700000000000000" pitchFamily="34" charset="-128"/>
            </a:endParaRPr>
          </a:p>
          <a:p>
            <a:pPr marL="710292" lvl="1" indent="-457200">
              <a:buFont typeface="+mj-lt"/>
              <a:buAutoNum type="arabicPeriod"/>
            </a:pPr>
            <a:r>
              <a:rPr lang="en-US" sz="2800" dirty="0" smtClean="0">
                <a:solidFill>
                  <a:srgbClr val="000000"/>
                </a:solidFill>
                <a:latin typeface="Adobe Fan Heiti Std B" panose="020B0700000000000000" pitchFamily="34" charset="-128"/>
                <a:ea typeface="Adobe Fan Heiti Std B" panose="020B0700000000000000" pitchFamily="34" charset="-128"/>
              </a:rPr>
              <a:t>Are </a:t>
            </a:r>
            <a:r>
              <a:rPr lang="en-US" sz="2800" dirty="0">
                <a:solidFill>
                  <a:srgbClr val="000000"/>
                </a:solidFill>
                <a:latin typeface="Adobe Fan Heiti Std B" panose="020B0700000000000000" pitchFamily="34" charset="-128"/>
                <a:ea typeface="Adobe Fan Heiti Std B" panose="020B0700000000000000" pitchFamily="34" charset="-128"/>
              </a:rPr>
              <a:t>there specific times of the year when sales peak or dip? How can the business capitalize on seasonal trends and mitigate the impact of slow periods?</a:t>
            </a:r>
          </a:p>
          <a:p>
            <a:pPr marL="457200" indent="-457200">
              <a:buFont typeface="+mj-lt"/>
              <a:buAutoNum type="arabicPeriod"/>
            </a:pPr>
            <a:endParaRPr lang="en-US" sz="2800" dirty="0">
              <a:solidFill>
                <a:srgbClr val="000000"/>
              </a:solidFill>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85881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AE5"/>
        </a:solidFill>
        <a:effectLst/>
      </p:bgPr>
    </p:bg>
    <p:spTree>
      <p:nvGrpSpPr>
        <p:cNvPr id="1" name=""/>
        <p:cNvGrpSpPr/>
        <p:nvPr/>
      </p:nvGrpSpPr>
      <p:grpSpPr>
        <a:xfrm>
          <a:off x="0" y="0"/>
          <a:ext cx="0" cy="0"/>
          <a:chOff x="0" y="0"/>
          <a:chExt cx="0" cy="0"/>
        </a:xfrm>
      </p:grpSpPr>
      <p:grpSp>
        <p:nvGrpSpPr>
          <p:cNvPr id="2" name="Group 2"/>
          <p:cNvGrpSpPr/>
          <p:nvPr/>
        </p:nvGrpSpPr>
        <p:grpSpPr>
          <a:xfrm>
            <a:off x="0" y="9619329"/>
            <a:ext cx="18288000" cy="667671"/>
            <a:chOff x="0" y="0"/>
            <a:chExt cx="4816593" cy="175847"/>
          </a:xfrm>
        </p:grpSpPr>
        <p:sp>
          <p:nvSpPr>
            <p:cNvPr id="3" name="Freeform 3"/>
            <p:cNvSpPr/>
            <p:nvPr/>
          </p:nvSpPr>
          <p:spPr>
            <a:xfrm>
              <a:off x="0" y="0"/>
              <a:ext cx="4816592" cy="175847"/>
            </a:xfrm>
            <a:custGeom>
              <a:avLst/>
              <a:gdLst/>
              <a:ahLst/>
              <a:cxnLst/>
              <a:rect l="l" t="t" r="r" b="b"/>
              <a:pathLst>
                <a:path w="4816592" h="175847">
                  <a:moveTo>
                    <a:pt x="0" y="0"/>
                  </a:moveTo>
                  <a:lnTo>
                    <a:pt x="4816592" y="0"/>
                  </a:lnTo>
                  <a:lnTo>
                    <a:pt x="4816592" y="175847"/>
                  </a:lnTo>
                  <a:lnTo>
                    <a:pt x="0" y="175847"/>
                  </a:lnTo>
                  <a:close/>
                </a:path>
              </a:pathLst>
            </a:custGeom>
            <a:solidFill>
              <a:srgbClr val="BCCBCE"/>
            </a:solidFill>
          </p:spPr>
        </p:sp>
        <p:sp>
          <p:nvSpPr>
            <p:cNvPr id="4" name="TextBox 4"/>
            <p:cNvSpPr txBox="1"/>
            <p:nvPr/>
          </p:nvSpPr>
          <p:spPr>
            <a:xfrm>
              <a:off x="0" y="-38100"/>
              <a:ext cx="4816593" cy="213947"/>
            </a:xfrm>
            <a:prstGeom prst="rect">
              <a:avLst/>
            </a:prstGeom>
          </p:spPr>
          <p:txBody>
            <a:bodyPr lIns="50800" tIns="50800" rIns="50800" bIns="50800" rtlCol="0" anchor="ctr"/>
            <a:lstStyle/>
            <a:p>
              <a:pPr algn="ctr">
                <a:lnSpc>
                  <a:spcPts val="3165"/>
                </a:lnSpc>
              </a:pPr>
              <a:r>
                <a:rPr lang="en-US" sz="2261" spc="135">
                  <a:solidFill>
                    <a:srgbClr val="FFFFFF"/>
                  </a:solidFill>
                  <a:latin typeface="Open Sauce Light"/>
                </a:rPr>
                <a:t> </a:t>
              </a:r>
            </a:p>
          </p:txBody>
        </p:sp>
      </p:gr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8" y="1104900"/>
            <a:ext cx="17830800" cy="8514429"/>
          </a:xfrm>
          <a:prstGeom prst="rect">
            <a:avLst/>
          </a:prstGeom>
        </p:spPr>
      </p:pic>
    </p:spTree>
    <p:extLst>
      <p:ext uri="{BB962C8B-B14F-4D97-AF65-F5344CB8AC3E}">
        <p14:creationId xmlns:p14="http://schemas.microsoft.com/office/powerpoint/2010/main" val="3655753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AE5"/>
        </a:solidFill>
        <a:effectLst/>
      </p:bgPr>
    </p:bg>
    <p:spTree>
      <p:nvGrpSpPr>
        <p:cNvPr id="1" name=""/>
        <p:cNvGrpSpPr/>
        <p:nvPr/>
      </p:nvGrpSpPr>
      <p:grpSpPr>
        <a:xfrm>
          <a:off x="0" y="0"/>
          <a:ext cx="0" cy="0"/>
          <a:chOff x="0" y="0"/>
          <a:chExt cx="0" cy="0"/>
        </a:xfrm>
      </p:grpSpPr>
      <p:grpSp>
        <p:nvGrpSpPr>
          <p:cNvPr id="2" name="Group 2"/>
          <p:cNvGrpSpPr/>
          <p:nvPr/>
        </p:nvGrpSpPr>
        <p:grpSpPr>
          <a:xfrm>
            <a:off x="0" y="9619329"/>
            <a:ext cx="18288000" cy="667671"/>
            <a:chOff x="0" y="0"/>
            <a:chExt cx="4816593" cy="175847"/>
          </a:xfrm>
        </p:grpSpPr>
        <p:sp>
          <p:nvSpPr>
            <p:cNvPr id="3" name="Freeform 3"/>
            <p:cNvSpPr/>
            <p:nvPr/>
          </p:nvSpPr>
          <p:spPr>
            <a:xfrm>
              <a:off x="0" y="0"/>
              <a:ext cx="4816592" cy="175847"/>
            </a:xfrm>
            <a:custGeom>
              <a:avLst/>
              <a:gdLst/>
              <a:ahLst/>
              <a:cxnLst/>
              <a:rect l="l" t="t" r="r" b="b"/>
              <a:pathLst>
                <a:path w="4816592" h="175847">
                  <a:moveTo>
                    <a:pt x="0" y="0"/>
                  </a:moveTo>
                  <a:lnTo>
                    <a:pt x="4816592" y="0"/>
                  </a:lnTo>
                  <a:lnTo>
                    <a:pt x="4816592" y="175847"/>
                  </a:lnTo>
                  <a:lnTo>
                    <a:pt x="0" y="175847"/>
                  </a:lnTo>
                  <a:close/>
                </a:path>
              </a:pathLst>
            </a:custGeom>
            <a:solidFill>
              <a:srgbClr val="BCCBCE"/>
            </a:solidFill>
          </p:spPr>
        </p:sp>
        <p:sp>
          <p:nvSpPr>
            <p:cNvPr id="4" name="TextBox 4"/>
            <p:cNvSpPr txBox="1"/>
            <p:nvPr/>
          </p:nvSpPr>
          <p:spPr>
            <a:xfrm>
              <a:off x="0" y="-38100"/>
              <a:ext cx="4816593" cy="213947"/>
            </a:xfrm>
            <a:prstGeom prst="rect">
              <a:avLst/>
            </a:prstGeom>
          </p:spPr>
          <p:txBody>
            <a:bodyPr lIns="50800" tIns="50800" rIns="50800" bIns="50800" rtlCol="0" anchor="ctr"/>
            <a:lstStyle/>
            <a:p>
              <a:pPr algn="ctr">
                <a:lnSpc>
                  <a:spcPts val="3165"/>
                </a:lnSpc>
              </a:pPr>
              <a:r>
                <a:rPr lang="en-US" sz="2261" spc="135">
                  <a:solidFill>
                    <a:srgbClr val="FFFFFF"/>
                  </a:solidFill>
                  <a:latin typeface="Open Sauce Light"/>
                </a:rPr>
                <a:t> </a:t>
              </a:r>
            </a:p>
          </p:txBody>
        </p:sp>
      </p:grpSp>
      <p:sp>
        <p:nvSpPr>
          <p:cNvPr id="5" name="TextBox 5"/>
          <p:cNvSpPr txBox="1"/>
          <p:nvPr/>
        </p:nvSpPr>
        <p:spPr>
          <a:xfrm>
            <a:off x="1028700" y="577242"/>
            <a:ext cx="3543300" cy="730969"/>
          </a:xfrm>
          <a:prstGeom prst="rect">
            <a:avLst/>
          </a:prstGeom>
        </p:spPr>
        <p:txBody>
          <a:bodyPr wrap="square" lIns="0" tIns="0" rIns="0" bIns="0" rtlCol="0" anchor="t">
            <a:spAutoFit/>
          </a:bodyPr>
          <a:lstStyle/>
          <a:p>
            <a:pPr>
              <a:lnSpc>
                <a:spcPts val="5739"/>
              </a:lnSpc>
              <a:spcBef>
                <a:spcPct val="0"/>
              </a:spcBef>
            </a:pPr>
            <a:r>
              <a:rPr lang="en-US" sz="4099" dirty="0" smtClean="0">
                <a:solidFill>
                  <a:srgbClr val="546873"/>
                </a:solidFill>
                <a:latin typeface="Nunito Bold"/>
              </a:rPr>
              <a:t>SUMMARY</a:t>
            </a:r>
            <a:endParaRPr lang="en-US" sz="4099" dirty="0">
              <a:solidFill>
                <a:srgbClr val="546873"/>
              </a:solidFill>
              <a:latin typeface="Nunito Bold"/>
            </a:endParaRPr>
          </a:p>
        </p:txBody>
      </p:sp>
      <p:sp>
        <p:nvSpPr>
          <p:cNvPr id="6" name="TextBox 6"/>
          <p:cNvSpPr txBox="1"/>
          <p:nvPr/>
        </p:nvSpPr>
        <p:spPr>
          <a:xfrm>
            <a:off x="760457" y="1507834"/>
            <a:ext cx="16767081" cy="7755969"/>
          </a:xfrm>
          <a:prstGeom prst="rect">
            <a:avLst/>
          </a:prstGeom>
        </p:spPr>
        <p:txBody>
          <a:bodyPr lIns="0" tIns="0" rIns="0" bIns="0" rtlCol="0" anchor="t">
            <a:spAutoFit/>
          </a:bodyPr>
          <a:lstStyle/>
          <a:p>
            <a:pPr marL="595992" lvl="1" indent="-342900" algn="just">
              <a:buFont typeface="Arial" panose="020B0604020202020204" pitchFamily="34" charset="0"/>
              <a:buChar char="•"/>
            </a:pPr>
            <a:endParaRPr lang="en-US" sz="2800" dirty="0">
              <a:solidFill>
                <a:srgbClr val="000000"/>
              </a:solidFill>
              <a:latin typeface="Adobe Fan Heiti Std B" panose="020B0700000000000000" pitchFamily="34" charset="-128"/>
              <a:ea typeface="Adobe Fan Heiti Std B" panose="020B0700000000000000" pitchFamily="34" charset="-128"/>
            </a:endParaRPr>
          </a:p>
          <a:p>
            <a:pPr marL="595992" lvl="1" indent="-342900" algn="just">
              <a:buFont typeface="Arial" panose="020B0604020202020204" pitchFamily="34" charset="0"/>
              <a:buChar char="•"/>
            </a:pPr>
            <a:r>
              <a:rPr lang="en-US" sz="2800" dirty="0">
                <a:solidFill>
                  <a:srgbClr val="000000"/>
                </a:solidFill>
                <a:latin typeface="Adobe Fan Heiti Std B" panose="020B0700000000000000" pitchFamily="34" charset="-128"/>
                <a:ea typeface="Adobe Fan Heiti Std B" panose="020B0700000000000000" pitchFamily="34" charset="-128"/>
              </a:rPr>
              <a:t>The analysis reveals that Accessories, Clothing, and Phones are the top-performing product categories, contributing $1.38 million, $545.23 thousand, and $337.61 thousand to the overall profit, respectively. </a:t>
            </a:r>
            <a:endParaRPr lang="en-US" sz="2800" dirty="0" smtClean="0">
              <a:solidFill>
                <a:srgbClr val="000000"/>
              </a:solidFill>
              <a:latin typeface="Adobe Fan Heiti Std B" panose="020B0700000000000000" pitchFamily="34" charset="-128"/>
              <a:ea typeface="Adobe Fan Heiti Std B" panose="020B0700000000000000" pitchFamily="34" charset="-128"/>
            </a:endParaRPr>
          </a:p>
          <a:p>
            <a:pPr marL="595992" lvl="1" indent="-342900" algn="just">
              <a:buFont typeface="Arial" panose="020B0604020202020204" pitchFamily="34" charset="0"/>
              <a:buChar char="•"/>
            </a:pPr>
            <a:endParaRPr lang="en-US" sz="2800" dirty="0">
              <a:solidFill>
                <a:srgbClr val="000000"/>
              </a:solidFill>
              <a:latin typeface="Adobe Fan Heiti Std B" panose="020B0700000000000000" pitchFamily="34" charset="-128"/>
              <a:ea typeface="Adobe Fan Heiti Std B" panose="020B0700000000000000" pitchFamily="34" charset="-128"/>
            </a:endParaRPr>
          </a:p>
          <a:p>
            <a:pPr marL="595992" lvl="1" indent="-342900" algn="just">
              <a:buFont typeface="Arial" panose="020B0604020202020204" pitchFamily="34" charset="0"/>
              <a:buChar char="•"/>
            </a:pPr>
            <a:r>
              <a:rPr lang="en-US" sz="2800" dirty="0">
                <a:solidFill>
                  <a:srgbClr val="000000"/>
                </a:solidFill>
                <a:latin typeface="Adobe Fan Heiti Std B" panose="020B0700000000000000" pitchFamily="34" charset="-128"/>
                <a:ea typeface="Adobe Fan Heiti Std B" panose="020B0700000000000000" pitchFamily="34" charset="-128"/>
              </a:rPr>
              <a:t>Among the product categories, Phones generate the highest revenue, but the profit margin is relatively lower compared to Accessories and Clothing. </a:t>
            </a:r>
            <a:endParaRPr lang="en-US" sz="2800" dirty="0" smtClean="0">
              <a:solidFill>
                <a:srgbClr val="000000"/>
              </a:solidFill>
              <a:latin typeface="Adobe Fan Heiti Std B" panose="020B0700000000000000" pitchFamily="34" charset="-128"/>
              <a:ea typeface="Adobe Fan Heiti Std B" panose="020B0700000000000000" pitchFamily="34" charset="-128"/>
            </a:endParaRPr>
          </a:p>
          <a:p>
            <a:pPr marL="595992" lvl="1" indent="-342900" algn="just">
              <a:buFont typeface="Arial" panose="020B0604020202020204" pitchFamily="34" charset="0"/>
              <a:buChar char="•"/>
            </a:pPr>
            <a:endParaRPr lang="en-US" sz="2800" dirty="0">
              <a:solidFill>
                <a:srgbClr val="000000"/>
              </a:solidFill>
              <a:latin typeface="Adobe Fan Heiti Std B" panose="020B0700000000000000" pitchFamily="34" charset="-128"/>
              <a:ea typeface="Adobe Fan Heiti Std B" panose="020B0700000000000000" pitchFamily="34" charset="-128"/>
            </a:endParaRPr>
          </a:p>
          <a:p>
            <a:pPr marL="595992" lvl="1" indent="-342900" algn="just">
              <a:buFont typeface="Arial" panose="020B0604020202020204" pitchFamily="34" charset="0"/>
              <a:buChar char="•"/>
            </a:pPr>
            <a:r>
              <a:rPr lang="en-US" sz="2800" dirty="0">
                <a:solidFill>
                  <a:srgbClr val="000000"/>
                </a:solidFill>
                <a:latin typeface="Adobe Fan Heiti Std B" panose="020B0700000000000000" pitchFamily="34" charset="-128"/>
                <a:ea typeface="Adobe Fan Heiti Std B" panose="020B0700000000000000" pitchFamily="34" charset="-128"/>
              </a:rPr>
              <a:t>Regional variations in profitability are evident, with Edo, Adamawa, and </a:t>
            </a:r>
            <a:r>
              <a:rPr lang="en-US" sz="2800" dirty="0" err="1">
                <a:solidFill>
                  <a:srgbClr val="000000"/>
                </a:solidFill>
                <a:latin typeface="Adobe Fan Heiti Std B" panose="020B0700000000000000" pitchFamily="34" charset="-128"/>
                <a:ea typeface="Adobe Fan Heiti Std B" panose="020B0700000000000000" pitchFamily="34" charset="-128"/>
              </a:rPr>
              <a:t>Borno</a:t>
            </a:r>
            <a:r>
              <a:rPr lang="en-US" sz="2800" dirty="0">
                <a:solidFill>
                  <a:srgbClr val="000000"/>
                </a:solidFill>
                <a:latin typeface="Adobe Fan Heiti Std B" panose="020B0700000000000000" pitchFamily="34" charset="-128"/>
                <a:ea typeface="Adobe Fan Heiti Std B" panose="020B0700000000000000" pitchFamily="34" charset="-128"/>
              </a:rPr>
              <a:t> emerging as top-performing states. On the other hand, Lagos, despite high revenue, has lower profitability. </a:t>
            </a:r>
            <a:endParaRPr lang="en-US" sz="2800" dirty="0" smtClean="0">
              <a:solidFill>
                <a:srgbClr val="000000"/>
              </a:solidFill>
              <a:latin typeface="Adobe Fan Heiti Std B" panose="020B0700000000000000" pitchFamily="34" charset="-128"/>
              <a:ea typeface="Adobe Fan Heiti Std B" panose="020B0700000000000000" pitchFamily="34" charset="-128"/>
            </a:endParaRPr>
          </a:p>
          <a:p>
            <a:pPr marL="595992" lvl="1" indent="-342900" algn="just">
              <a:buFont typeface="Arial" panose="020B0604020202020204" pitchFamily="34" charset="0"/>
              <a:buChar char="•"/>
            </a:pPr>
            <a:endParaRPr lang="en-US" sz="2800" dirty="0">
              <a:solidFill>
                <a:srgbClr val="000000"/>
              </a:solidFill>
              <a:latin typeface="Adobe Fan Heiti Std B" panose="020B0700000000000000" pitchFamily="34" charset="-128"/>
              <a:ea typeface="Adobe Fan Heiti Std B" panose="020B0700000000000000" pitchFamily="34" charset="-128"/>
            </a:endParaRPr>
          </a:p>
          <a:p>
            <a:pPr marL="595992" lvl="1" indent="-342900" algn="just">
              <a:buFont typeface="Arial" panose="020B0604020202020204" pitchFamily="34" charset="0"/>
              <a:buChar char="•"/>
            </a:pPr>
            <a:r>
              <a:rPr lang="en-US" sz="2800" dirty="0">
                <a:solidFill>
                  <a:srgbClr val="000000"/>
                </a:solidFill>
                <a:latin typeface="Adobe Fan Heiti Std B" panose="020B0700000000000000" pitchFamily="34" charset="-128"/>
                <a:ea typeface="Adobe Fan Heiti Std B" panose="020B0700000000000000" pitchFamily="34" charset="-128"/>
              </a:rPr>
              <a:t>Monthly trends show a significant dip in profits during the early months of the year, particularly in January, February, and March. However, profits </a:t>
            </a:r>
            <a:r>
              <a:rPr lang="en-US" sz="2800" dirty="0" smtClean="0">
                <a:solidFill>
                  <a:srgbClr val="000000"/>
                </a:solidFill>
                <a:latin typeface="Adobe Fan Heiti Std B" panose="020B0700000000000000" pitchFamily="34" charset="-128"/>
                <a:ea typeface="Adobe Fan Heiti Std B" panose="020B0700000000000000" pitchFamily="34" charset="-128"/>
              </a:rPr>
              <a:t>rebound</a:t>
            </a:r>
          </a:p>
          <a:p>
            <a:pPr marL="595992" lvl="1" indent="-342900" algn="just">
              <a:buFont typeface="Arial" panose="020B0604020202020204" pitchFamily="34" charset="0"/>
              <a:buChar char="•"/>
            </a:pPr>
            <a:endParaRPr lang="en-US" sz="2800" dirty="0">
              <a:solidFill>
                <a:srgbClr val="000000"/>
              </a:solidFill>
              <a:latin typeface="Adobe Fan Heiti Std B" panose="020B0700000000000000" pitchFamily="34" charset="-128"/>
              <a:ea typeface="Adobe Fan Heiti Std B" panose="020B0700000000000000" pitchFamily="34" charset="-128"/>
            </a:endParaRPr>
          </a:p>
          <a:p>
            <a:pPr marL="595992" lvl="1" indent="-342900" algn="just">
              <a:buFont typeface="Arial" panose="020B0604020202020204" pitchFamily="34" charset="0"/>
              <a:buChar char="•"/>
            </a:pPr>
            <a:r>
              <a:rPr lang="en-US" sz="2800" dirty="0">
                <a:solidFill>
                  <a:srgbClr val="000000"/>
                </a:solidFill>
                <a:latin typeface="Adobe Fan Heiti Std B" panose="020B0700000000000000" pitchFamily="34" charset="-128"/>
                <a:ea typeface="Adobe Fan Heiti Std B" panose="020B0700000000000000" pitchFamily="34" charset="-128"/>
              </a:rPr>
              <a:t>Gender-wise, both male and female customers contribute significantly to overall profits, with slightly higher contributions from males. In terms of age groups, the Youth and Adult segments are the most profitable, suggesting targeted marketing efforts towards these demographics.</a:t>
            </a:r>
            <a:endParaRPr lang="en-US" sz="2800" dirty="0" smtClean="0">
              <a:solidFill>
                <a:srgbClr val="000000"/>
              </a:solidFill>
              <a:latin typeface="Adobe Fan Heiti Std B" panose="020B0700000000000000" pitchFamily="34" charset="-128"/>
              <a:ea typeface="Adobe Fan Heiti Std B" panose="020B0700000000000000" pitchFamily="34" charset="-128"/>
            </a:endParaRPr>
          </a:p>
          <a:p>
            <a:pPr marL="457200" indent="-457200" algn="just">
              <a:buFont typeface="Arial" panose="020B0604020202020204" pitchFamily="34" charset="0"/>
              <a:buChar char="•"/>
            </a:pPr>
            <a:endParaRPr lang="en-US" sz="2800" dirty="0">
              <a:solidFill>
                <a:srgbClr val="000000"/>
              </a:solidFill>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1949537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AE5"/>
        </a:solidFill>
        <a:effectLst/>
      </p:bgPr>
    </p:bg>
    <p:spTree>
      <p:nvGrpSpPr>
        <p:cNvPr id="1" name=""/>
        <p:cNvGrpSpPr/>
        <p:nvPr/>
      </p:nvGrpSpPr>
      <p:grpSpPr>
        <a:xfrm>
          <a:off x="0" y="0"/>
          <a:ext cx="0" cy="0"/>
          <a:chOff x="0" y="0"/>
          <a:chExt cx="0" cy="0"/>
        </a:xfrm>
      </p:grpSpPr>
      <p:grpSp>
        <p:nvGrpSpPr>
          <p:cNvPr id="2" name="Group 2"/>
          <p:cNvGrpSpPr/>
          <p:nvPr/>
        </p:nvGrpSpPr>
        <p:grpSpPr>
          <a:xfrm>
            <a:off x="0" y="9619329"/>
            <a:ext cx="18288000" cy="667671"/>
            <a:chOff x="0" y="0"/>
            <a:chExt cx="4816593" cy="175847"/>
          </a:xfrm>
        </p:grpSpPr>
        <p:sp>
          <p:nvSpPr>
            <p:cNvPr id="3" name="Freeform 3"/>
            <p:cNvSpPr/>
            <p:nvPr/>
          </p:nvSpPr>
          <p:spPr>
            <a:xfrm>
              <a:off x="0" y="0"/>
              <a:ext cx="4816592" cy="175847"/>
            </a:xfrm>
            <a:custGeom>
              <a:avLst/>
              <a:gdLst/>
              <a:ahLst/>
              <a:cxnLst/>
              <a:rect l="l" t="t" r="r" b="b"/>
              <a:pathLst>
                <a:path w="4816592" h="175847">
                  <a:moveTo>
                    <a:pt x="0" y="0"/>
                  </a:moveTo>
                  <a:lnTo>
                    <a:pt x="4816592" y="0"/>
                  </a:lnTo>
                  <a:lnTo>
                    <a:pt x="4816592" y="175847"/>
                  </a:lnTo>
                  <a:lnTo>
                    <a:pt x="0" y="175847"/>
                  </a:lnTo>
                  <a:close/>
                </a:path>
              </a:pathLst>
            </a:custGeom>
            <a:solidFill>
              <a:srgbClr val="BCCBCE"/>
            </a:solidFill>
          </p:spPr>
        </p:sp>
        <p:sp>
          <p:nvSpPr>
            <p:cNvPr id="4" name="TextBox 4"/>
            <p:cNvSpPr txBox="1"/>
            <p:nvPr/>
          </p:nvSpPr>
          <p:spPr>
            <a:xfrm>
              <a:off x="0" y="-38100"/>
              <a:ext cx="4816593" cy="213947"/>
            </a:xfrm>
            <a:prstGeom prst="rect">
              <a:avLst/>
            </a:prstGeom>
          </p:spPr>
          <p:txBody>
            <a:bodyPr lIns="50800" tIns="50800" rIns="50800" bIns="50800" rtlCol="0" anchor="ctr"/>
            <a:lstStyle/>
            <a:p>
              <a:pPr algn="ctr">
                <a:lnSpc>
                  <a:spcPts val="3165"/>
                </a:lnSpc>
              </a:pPr>
              <a:r>
                <a:rPr lang="en-US" sz="2261" spc="135">
                  <a:solidFill>
                    <a:srgbClr val="FFFFFF"/>
                  </a:solidFill>
                  <a:latin typeface="Open Sauce Light"/>
                </a:rPr>
                <a:t> </a:t>
              </a:r>
            </a:p>
          </p:txBody>
        </p:sp>
      </p:grpSp>
      <p:sp>
        <p:nvSpPr>
          <p:cNvPr id="5" name="TextBox 5"/>
          <p:cNvSpPr txBox="1"/>
          <p:nvPr/>
        </p:nvSpPr>
        <p:spPr>
          <a:xfrm>
            <a:off x="1028700" y="577242"/>
            <a:ext cx="13677900" cy="730969"/>
          </a:xfrm>
          <a:prstGeom prst="rect">
            <a:avLst/>
          </a:prstGeom>
        </p:spPr>
        <p:txBody>
          <a:bodyPr wrap="square" lIns="0" tIns="0" rIns="0" bIns="0" rtlCol="0" anchor="t">
            <a:spAutoFit/>
          </a:bodyPr>
          <a:lstStyle/>
          <a:p>
            <a:pPr>
              <a:lnSpc>
                <a:spcPts val="5739"/>
              </a:lnSpc>
              <a:spcBef>
                <a:spcPct val="0"/>
              </a:spcBef>
            </a:pPr>
            <a:r>
              <a:rPr lang="en-US" sz="4099" dirty="0" smtClean="0">
                <a:solidFill>
                  <a:srgbClr val="546873"/>
                </a:solidFill>
                <a:latin typeface="Nunito Bold"/>
              </a:rPr>
              <a:t>SOLUTIONS AND RECOMMENDATIONS</a:t>
            </a:r>
            <a:endParaRPr lang="en-US" sz="4099" dirty="0">
              <a:solidFill>
                <a:srgbClr val="546873"/>
              </a:solidFill>
              <a:latin typeface="Nunito Bold"/>
            </a:endParaRPr>
          </a:p>
        </p:txBody>
      </p:sp>
      <p:sp>
        <p:nvSpPr>
          <p:cNvPr id="6" name="TextBox 6"/>
          <p:cNvSpPr txBox="1"/>
          <p:nvPr/>
        </p:nvSpPr>
        <p:spPr>
          <a:xfrm>
            <a:off x="997470" y="1328822"/>
            <a:ext cx="16764000" cy="7325082"/>
          </a:xfrm>
          <a:prstGeom prst="rect">
            <a:avLst/>
          </a:prstGeom>
        </p:spPr>
        <p:txBody>
          <a:bodyPr wrap="square" lIns="0" tIns="0" rIns="0" bIns="0" rtlCol="0" anchor="t">
            <a:spAutoFit/>
          </a:bodyPr>
          <a:lstStyle/>
          <a:p>
            <a:pPr algn="just"/>
            <a:endParaRPr lang="en-US" sz="2800" dirty="0">
              <a:solidFill>
                <a:srgbClr val="000000"/>
              </a:solidFill>
              <a:latin typeface="Adobe Fan Heiti Std B" panose="020B0700000000000000" pitchFamily="34" charset="-128"/>
              <a:ea typeface="Adobe Fan Heiti Std B" panose="020B0700000000000000" pitchFamily="34" charset="-128"/>
            </a:endParaRPr>
          </a:p>
          <a:p>
            <a:pPr marL="342900" indent="-342900" algn="just">
              <a:buFont typeface="Arial" panose="020B0604020202020204" pitchFamily="34" charset="0"/>
              <a:buChar char="•"/>
            </a:pPr>
            <a:r>
              <a:rPr lang="en-US" sz="2800" dirty="0">
                <a:solidFill>
                  <a:srgbClr val="000000"/>
                </a:solidFill>
                <a:latin typeface="Adobe Fan Heiti Std B" panose="020B0700000000000000" pitchFamily="34" charset="-128"/>
                <a:ea typeface="Adobe Fan Heiti Std B" panose="020B0700000000000000" pitchFamily="34" charset="-128"/>
              </a:rPr>
              <a:t>Implement targeted marketing campaigns for each product category. Consider bundling products or introducing promotions to boost sales in less profitable categories, such as Phones.</a:t>
            </a:r>
          </a:p>
          <a:p>
            <a:pPr marL="342900" indent="-342900" algn="just">
              <a:buFont typeface="Arial" panose="020B0604020202020204" pitchFamily="34" charset="0"/>
              <a:buChar char="•"/>
            </a:pPr>
            <a:endParaRPr lang="en-US" sz="2800" dirty="0">
              <a:solidFill>
                <a:srgbClr val="000000"/>
              </a:solidFill>
              <a:latin typeface="Adobe Fan Heiti Std B" panose="020B0700000000000000" pitchFamily="34" charset="-128"/>
              <a:ea typeface="Adobe Fan Heiti Std B" panose="020B0700000000000000" pitchFamily="34" charset="-128"/>
            </a:endParaRPr>
          </a:p>
          <a:p>
            <a:pPr marL="342900" indent="-342900" algn="just">
              <a:buFont typeface="Arial" panose="020B0604020202020204" pitchFamily="34" charset="0"/>
              <a:buChar char="•"/>
            </a:pPr>
            <a:r>
              <a:rPr lang="en-US" sz="2800" dirty="0">
                <a:solidFill>
                  <a:srgbClr val="000000"/>
                </a:solidFill>
                <a:latin typeface="Adobe Fan Heiti Std B" panose="020B0700000000000000" pitchFamily="34" charset="-128"/>
                <a:ea typeface="Adobe Fan Heiti Std B" panose="020B0700000000000000" pitchFamily="34" charset="-128"/>
              </a:rPr>
              <a:t>Evaluate the pricing strategy for Phones and explore opportunities for cost optimization. Consider introducing premium versions or upselling accessories to increase profitability.</a:t>
            </a:r>
          </a:p>
          <a:p>
            <a:pPr marL="342900" indent="-342900" algn="just">
              <a:buFont typeface="Arial" panose="020B0604020202020204" pitchFamily="34" charset="0"/>
              <a:buChar char="•"/>
            </a:pPr>
            <a:endParaRPr lang="en-US" sz="2800" dirty="0">
              <a:solidFill>
                <a:srgbClr val="000000"/>
              </a:solidFill>
              <a:latin typeface="Adobe Fan Heiti Std B" panose="020B0700000000000000" pitchFamily="34" charset="-128"/>
              <a:ea typeface="Adobe Fan Heiti Std B" panose="020B0700000000000000" pitchFamily="34" charset="-128"/>
            </a:endParaRPr>
          </a:p>
          <a:p>
            <a:pPr marL="342900" indent="-342900" algn="just">
              <a:buFont typeface="Arial" panose="020B0604020202020204" pitchFamily="34" charset="0"/>
              <a:buChar char="•"/>
            </a:pPr>
            <a:r>
              <a:rPr lang="en-US" sz="2800" dirty="0">
                <a:solidFill>
                  <a:srgbClr val="000000"/>
                </a:solidFill>
                <a:latin typeface="Adobe Fan Heiti Std B" panose="020B0700000000000000" pitchFamily="34" charset="-128"/>
                <a:ea typeface="Adobe Fan Heiti Std B" panose="020B0700000000000000" pitchFamily="34" charset="-128"/>
              </a:rPr>
              <a:t>Conduct a detailed analysis of factors contributing to success in high-performing states. Develop targeted marketing strategies for less profitable regions, addressing specific customer needs or preferences.</a:t>
            </a:r>
          </a:p>
          <a:p>
            <a:pPr marL="342900" indent="-342900" algn="just">
              <a:buFont typeface="Arial" panose="020B0604020202020204" pitchFamily="34" charset="0"/>
              <a:buChar char="•"/>
            </a:pPr>
            <a:endParaRPr lang="en-US" sz="2800" dirty="0">
              <a:solidFill>
                <a:srgbClr val="000000"/>
              </a:solidFill>
              <a:latin typeface="Adobe Fan Heiti Std B" panose="020B0700000000000000" pitchFamily="34" charset="-128"/>
              <a:ea typeface="Adobe Fan Heiti Std B" panose="020B0700000000000000" pitchFamily="34" charset="-128"/>
            </a:endParaRPr>
          </a:p>
          <a:p>
            <a:pPr marL="342900" indent="-342900" algn="just">
              <a:buFont typeface="Arial" panose="020B0604020202020204" pitchFamily="34" charset="0"/>
              <a:buChar char="•"/>
            </a:pPr>
            <a:r>
              <a:rPr lang="en-US" sz="2800" dirty="0">
                <a:solidFill>
                  <a:srgbClr val="000000"/>
                </a:solidFill>
                <a:latin typeface="Adobe Fan Heiti Std B" panose="020B0700000000000000" pitchFamily="34" charset="-128"/>
                <a:ea typeface="Adobe Fan Heiti Std B" panose="020B0700000000000000" pitchFamily="34" charset="-128"/>
              </a:rPr>
              <a:t>Plan inventory, marketing, and promotional activities to align with seasonal trends. Consider introducing special promotions during slow periods to stimulate sales</a:t>
            </a:r>
            <a:r>
              <a:rPr lang="en-US" sz="2800" dirty="0" smtClean="0">
                <a:solidFill>
                  <a:srgbClr val="000000"/>
                </a:solidFill>
                <a:latin typeface="Adobe Fan Heiti Std B" panose="020B0700000000000000" pitchFamily="34" charset="-128"/>
                <a:ea typeface="Adobe Fan Heiti Std B" panose="020B0700000000000000" pitchFamily="34" charset="-128"/>
              </a:rPr>
              <a:t>.</a:t>
            </a:r>
          </a:p>
          <a:p>
            <a:pPr marL="342900" indent="-342900" algn="just">
              <a:buFont typeface="Arial" panose="020B0604020202020204" pitchFamily="34" charset="0"/>
              <a:buChar char="•"/>
            </a:pPr>
            <a:endParaRPr lang="en-US" sz="2800" dirty="0">
              <a:solidFill>
                <a:srgbClr val="000000"/>
              </a:solidFill>
              <a:latin typeface="Adobe Fan Heiti Std B" panose="020B0700000000000000" pitchFamily="34" charset="-128"/>
              <a:ea typeface="Adobe Fan Heiti Std B" panose="020B0700000000000000" pitchFamily="34" charset="-128"/>
            </a:endParaRPr>
          </a:p>
          <a:p>
            <a:pPr marL="342900" indent="-342900" algn="just">
              <a:buFont typeface="Arial" panose="020B0604020202020204" pitchFamily="34" charset="0"/>
              <a:buChar char="•"/>
            </a:pPr>
            <a:r>
              <a:rPr lang="en-US" sz="2800" dirty="0">
                <a:solidFill>
                  <a:srgbClr val="000000"/>
                </a:solidFill>
                <a:latin typeface="Adobe Fan Heiti Std B" panose="020B0700000000000000" pitchFamily="34" charset="-128"/>
                <a:ea typeface="Adobe Fan Heiti Std B" panose="020B0700000000000000" pitchFamily="34" charset="-128"/>
              </a:rPr>
              <a:t>Tailor marketing messages to resonate with both male and female customers. Develop targeted campaigns for the Youth and Adult segments, emphasizing product features and benefits that align with their preferences.</a:t>
            </a:r>
            <a:endParaRPr lang="en-US" sz="2800" dirty="0">
              <a:solidFill>
                <a:srgbClr val="000000"/>
              </a:solidFill>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171657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526</Words>
  <Application>Microsoft Office PowerPoint</Application>
  <PresentationFormat>Custom</PresentationFormat>
  <Paragraphs>57</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Calibri</vt:lpstr>
      <vt:lpstr>Adobe Fan Heiti Std B</vt:lpstr>
      <vt:lpstr>Nunito Bold</vt:lpstr>
      <vt:lpstr>Open Sauce Light</vt:lpstr>
      <vt:lpstr>Garet ExtraBold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Pitch Deck &amp; Presentation</dc:title>
  <dc:creator>hp</dc:creator>
  <cp:lastModifiedBy>hp</cp:lastModifiedBy>
  <cp:revision>7</cp:revision>
  <dcterms:created xsi:type="dcterms:W3CDTF">2006-08-16T00:00:00Z</dcterms:created>
  <dcterms:modified xsi:type="dcterms:W3CDTF">2023-11-22T19:01:20Z</dcterms:modified>
  <dc:identifier>DAF06TbmNH4</dc:identifier>
</cp:coreProperties>
</file>