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uicid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uicid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uicid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uicid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 Data.xlsx]Sheet2!PivotTable3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Group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Sheet2!$H$4:$H$9</c:f>
              <c:strCache>
                <c:ptCount val="6"/>
                <c:pt idx="0">
                  <c:v>35-54 years</c:v>
                </c:pt>
                <c:pt idx="1">
                  <c:v>55-74 years</c:v>
                </c:pt>
                <c:pt idx="2">
                  <c:v>25-34 years</c:v>
                </c:pt>
                <c:pt idx="3">
                  <c:v>15-24 years</c:v>
                </c:pt>
                <c:pt idx="4">
                  <c:v>75+ years</c:v>
                </c:pt>
                <c:pt idx="5">
                  <c:v>5-14 years</c:v>
                </c:pt>
              </c:strCache>
            </c:strRef>
          </c:cat>
          <c:val>
            <c:numRef>
              <c:f>Sheet2!$I$4:$I$9</c:f>
              <c:numCache>
                <c:formatCode>General</c:formatCode>
                <c:ptCount val="6"/>
                <c:pt idx="0">
                  <c:v>2452141</c:v>
                </c:pt>
                <c:pt idx="1">
                  <c:v>1658443</c:v>
                </c:pt>
                <c:pt idx="2">
                  <c:v>1123912</c:v>
                </c:pt>
                <c:pt idx="3">
                  <c:v>808542</c:v>
                </c:pt>
                <c:pt idx="4">
                  <c:v>653118</c:v>
                </c:pt>
                <c:pt idx="5">
                  <c:v>52264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9-4CC2-8082-C12EF36272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501128"/>
        <c:axId val="642498176"/>
      </c:barChart>
      <c:catAx>
        <c:axId val="642501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498176"/>
        <c:crosses val="autoZero"/>
        <c:auto val="1"/>
        <c:lblAlgn val="ctr"/>
        <c:lblOffset val="100"/>
        <c:noMultiLvlLbl val="0"/>
      </c:catAx>
      <c:valAx>
        <c:axId val="642498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2501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 Data.xlsx]Sheet2!PivotTable5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</a:t>
            </a:r>
            <a:r>
              <a:rPr lang="en-US" baseline="0"/>
              <a:t> Trends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Sheet2!$I$12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Sheet2!$H$13:$H$44</c:f>
              <c:strCache>
                <c:ptCount val="32"/>
                <c:pt idx="0">
                  <c:v>1999</c:v>
                </c:pt>
                <c:pt idx="1">
                  <c:v>2002</c:v>
                </c:pt>
                <c:pt idx="2">
                  <c:v>2003</c:v>
                </c:pt>
                <c:pt idx="3">
                  <c:v>2000</c:v>
                </c:pt>
                <c:pt idx="4">
                  <c:v>2001</c:v>
                </c:pt>
                <c:pt idx="5">
                  <c:v>1998</c:v>
                </c:pt>
                <c:pt idx="6">
                  <c:v>1996</c:v>
                </c:pt>
                <c:pt idx="7">
                  <c:v>1995</c:v>
                </c:pt>
                <c:pt idx="8">
                  <c:v>2009</c:v>
                </c:pt>
                <c:pt idx="9">
                  <c:v>2004</c:v>
                </c:pt>
                <c:pt idx="10">
                  <c:v>1997</c:v>
                </c:pt>
                <c:pt idx="11">
                  <c:v>2010</c:v>
                </c:pt>
                <c:pt idx="12">
                  <c:v>2011</c:v>
                </c:pt>
                <c:pt idx="13">
                  <c:v>2008</c:v>
                </c:pt>
                <c:pt idx="14">
                  <c:v>2005</c:v>
                </c:pt>
                <c:pt idx="15">
                  <c:v>2007</c:v>
                </c:pt>
                <c:pt idx="16">
                  <c:v>2006</c:v>
                </c:pt>
                <c:pt idx="17">
                  <c:v>1994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1993</c:v>
                </c:pt>
                <c:pt idx="22">
                  <c:v>1992</c:v>
                </c:pt>
                <c:pt idx="23">
                  <c:v>2015</c:v>
                </c:pt>
                <c:pt idx="24">
                  <c:v>1991</c:v>
                </c:pt>
                <c:pt idx="25">
                  <c:v>1990</c:v>
                </c:pt>
                <c:pt idx="26">
                  <c:v>1989</c:v>
                </c:pt>
                <c:pt idx="27">
                  <c:v>1987</c:v>
                </c:pt>
                <c:pt idx="28">
                  <c:v>1988</c:v>
                </c:pt>
                <c:pt idx="29">
                  <c:v>1986</c:v>
                </c:pt>
                <c:pt idx="30">
                  <c:v>1985</c:v>
                </c:pt>
                <c:pt idx="31">
                  <c:v>2016</c:v>
                </c:pt>
              </c:strCache>
            </c:strRef>
          </c:cat>
          <c:val>
            <c:numRef>
              <c:f>Sheet2!$I$13:$I$44</c:f>
              <c:numCache>
                <c:formatCode>General</c:formatCode>
                <c:ptCount val="32"/>
                <c:pt idx="0">
                  <c:v>256119</c:v>
                </c:pt>
                <c:pt idx="1">
                  <c:v>256095</c:v>
                </c:pt>
                <c:pt idx="2">
                  <c:v>256079</c:v>
                </c:pt>
                <c:pt idx="3">
                  <c:v>255832</c:v>
                </c:pt>
                <c:pt idx="4">
                  <c:v>250652</c:v>
                </c:pt>
                <c:pt idx="5">
                  <c:v>249591</c:v>
                </c:pt>
                <c:pt idx="6">
                  <c:v>246725</c:v>
                </c:pt>
                <c:pt idx="7">
                  <c:v>243544</c:v>
                </c:pt>
                <c:pt idx="8">
                  <c:v>243487</c:v>
                </c:pt>
                <c:pt idx="9">
                  <c:v>240861</c:v>
                </c:pt>
                <c:pt idx="10">
                  <c:v>240745</c:v>
                </c:pt>
                <c:pt idx="11">
                  <c:v>238702</c:v>
                </c:pt>
                <c:pt idx="12">
                  <c:v>236484</c:v>
                </c:pt>
                <c:pt idx="13">
                  <c:v>235447</c:v>
                </c:pt>
                <c:pt idx="14">
                  <c:v>234375</c:v>
                </c:pt>
                <c:pt idx="15">
                  <c:v>233408</c:v>
                </c:pt>
                <c:pt idx="16">
                  <c:v>233361</c:v>
                </c:pt>
                <c:pt idx="17">
                  <c:v>232063</c:v>
                </c:pt>
                <c:pt idx="18">
                  <c:v>230160</c:v>
                </c:pt>
                <c:pt idx="19">
                  <c:v>223199</c:v>
                </c:pt>
                <c:pt idx="20">
                  <c:v>222984</c:v>
                </c:pt>
                <c:pt idx="21">
                  <c:v>221565</c:v>
                </c:pt>
                <c:pt idx="22">
                  <c:v>211473</c:v>
                </c:pt>
                <c:pt idx="23">
                  <c:v>203640</c:v>
                </c:pt>
                <c:pt idx="24">
                  <c:v>198020</c:v>
                </c:pt>
                <c:pt idx="25">
                  <c:v>193361</c:v>
                </c:pt>
                <c:pt idx="26">
                  <c:v>160244</c:v>
                </c:pt>
                <c:pt idx="27">
                  <c:v>126842</c:v>
                </c:pt>
                <c:pt idx="28">
                  <c:v>121026</c:v>
                </c:pt>
                <c:pt idx="29">
                  <c:v>120670</c:v>
                </c:pt>
                <c:pt idx="30">
                  <c:v>116063</c:v>
                </c:pt>
                <c:pt idx="31">
                  <c:v>15603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FD-4CBA-A5DF-1A3E803D5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9006416"/>
        <c:axId val="559007728"/>
      </c:lineChart>
      <c:catAx>
        <c:axId val="559006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007728"/>
        <c:crosses val="autoZero"/>
        <c:auto val="1"/>
        <c:lblAlgn val="ctr"/>
        <c:lblOffset val="100"/>
        <c:noMultiLvlLbl val="0"/>
      </c:catAx>
      <c:valAx>
        <c:axId val="5590077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Suicide Number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006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 Data.xlsx]Sheet2!PivotTable7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  <a:r>
              <a:rPr lang="en-US" baseline="0"/>
              <a:t> Disparities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1">
              <a:lumMod val="50000"/>
              <a:lumOff val="5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666666666666657"/>
              <c:y val="-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tx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444444444444442E-2"/>
              <c:y val="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tx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tx1">
              <a:lumMod val="50000"/>
              <a:lumOff val="5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666666666666657"/>
              <c:y val="-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tx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444444444444442E-2"/>
              <c:y val="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tx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tx1">
              <a:lumMod val="50000"/>
              <a:lumOff val="5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666666666666657"/>
              <c:y val="-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tx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444444444444442E-2"/>
              <c:y val="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Sheet2!$L$3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63-49D7-83A0-BF62F0BC2910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63-49D7-83A0-BF62F0BC2910}"/>
              </c:ext>
            </c:extLst>
          </c:dPt>
          <c:dLbls>
            <c:dLbl>
              <c:idx val="0"/>
              <c:layout>
                <c:manualLayout>
                  <c:x val="0.11666666666666657"/>
                  <c:y val="-7.870370370370370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263-49D7-83A0-BF62F0BC2910}"/>
                </c:ext>
              </c:extLst>
            </c:dLbl>
            <c:dLbl>
              <c:idx val="1"/>
              <c:layout>
                <c:manualLayout>
                  <c:x val="-9.4444444444444442E-2"/>
                  <c:y val="7.870370370370370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63-49D7-83A0-BF62F0BC29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Sheet2!$K$4:$K$5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Sheet2!$L$4:$L$5</c:f>
              <c:numCache>
                <c:formatCode>0.00%</c:formatCode>
                <c:ptCount val="2"/>
                <c:pt idx="0">
                  <c:v>0.23109261130753569</c:v>
                </c:pt>
                <c:pt idx="1">
                  <c:v>0.76890738869246433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63-49D7-83A0-BF62F0BC2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 Data.xlsx]Sheet2!PivotTable9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Generational</a:t>
            </a:r>
            <a:r>
              <a:rPr lang="en-US" baseline="0"/>
              <a:t> Insight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Sheet2!$L$10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cat>
            <c:strRef>
              <c:f>Sheet2!$K$11:$K$16</c:f>
              <c:strCache>
                <c:ptCount val="6"/>
                <c:pt idx="0">
                  <c:v>Boomers</c:v>
                </c:pt>
                <c:pt idx="1">
                  <c:v>Silent</c:v>
                </c:pt>
                <c:pt idx="2">
                  <c:v>Generation X</c:v>
                </c:pt>
                <c:pt idx="3">
                  <c:v>Millenials</c:v>
                </c:pt>
                <c:pt idx="4">
                  <c:v>G.I. Generation</c:v>
                </c:pt>
                <c:pt idx="5">
                  <c:v>Generation Z</c:v>
                </c:pt>
              </c:strCache>
            </c:strRef>
          </c:cat>
          <c:val>
            <c:numRef>
              <c:f>Sheet2!$L$11:$L$16</c:f>
              <c:numCache>
                <c:formatCode>0.00%</c:formatCode>
                <c:ptCount val="6"/>
                <c:pt idx="0">
                  <c:v>0.33852338769667567</c:v>
                </c:pt>
                <c:pt idx="1">
                  <c:v>0.2640238752181992</c:v>
                </c:pt>
                <c:pt idx="2">
                  <c:v>0.22713524054519429</c:v>
                </c:pt>
                <c:pt idx="3">
                  <c:v>9.2385921445316085E-2</c:v>
                </c:pt>
                <c:pt idx="4">
                  <c:v>7.5574578938477452E-2</c:v>
                </c:pt>
                <c:pt idx="5">
                  <c:v>2.3569961561372885E-3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C5-4E04-9D0B-1257A6150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168856"/>
        <c:axId val="477169840"/>
      </c:areaChart>
      <c:catAx>
        <c:axId val="477168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169840"/>
        <c:crosses val="autoZero"/>
        <c:auto val="1"/>
        <c:lblAlgn val="ctr"/>
        <c:lblOffset val="100"/>
        <c:noMultiLvlLbl val="0"/>
      </c:catAx>
      <c:valAx>
        <c:axId val="47716984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16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9900-B771-412C-8EE5-DCBEB6DE48B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A623-2A81-41CA-8CEF-23A420C0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1"/>
            <a:ext cx="12192001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536873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3455" y="2105891"/>
            <a:ext cx="3241963" cy="149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HEALTHQUEST</a:t>
            </a: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Suicide Analysis</a:t>
            </a:r>
            <a:endParaRPr lang="en-US" sz="32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694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5010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Suicide is a critical global issue affecting millions. </a:t>
            </a:r>
          </a:p>
          <a:p>
            <a:r>
              <a:rPr lang="en-US" dirty="0" smtClean="0"/>
              <a:t>This presentation dives into a data-driven analysis of suicide trends across countries, age groups, genders, and generations.</a:t>
            </a:r>
          </a:p>
          <a:p>
            <a:r>
              <a:rPr lang="en-US" dirty="0" smtClean="0"/>
              <a:t>Project Objective: To identify patterns, risk factors, and demographic trends.</a:t>
            </a:r>
          </a:p>
          <a:p>
            <a:r>
              <a:rPr lang="en-US" dirty="0" smtClean="0"/>
              <a:t>To leverage Tableau for detailed exploratory data analysis (EDA) to gain insights into global suicide trends and inform future public health initiatives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5010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Comparative Analysis of Suicide Rates Worldwide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0009" y="1705552"/>
            <a:ext cx="10891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Key Observations:</a:t>
            </a:r>
          </a:p>
          <a:p>
            <a:r>
              <a:rPr lang="en-US" sz="2600" dirty="0" smtClean="0"/>
              <a:t>Russia, the United States, and Japan have the highest total suicides.</a:t>
            </a:r>
          </a:p>
          <a:p>
            <a:r>
              <a:rPr lang="en-US" sz="2600" dirty="0" smtClean="0"/>
              <a:t>Republic of Korea and Ukraine stand out with high suicide rates per 100k population.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Recommendations:</a:t>
            </a:r>
          </a:p>
          <a:p>
            <a:r>
              <a:rPr lang="en-US" sz="2600" dirty="0" smtClean="0"/>
              <a:t>Targeted mental health initiatives in high-risk countries.</a:t>
            </a:r>
          </a:p>
          <a:p>
            <a:r>
              <a:rPr lang="en-US" sz="2600" dirty="0" smtClean="0"/>
              <a:t>Collaborative efforts to understand and address regional variations.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9" y="5789036"/>
            <a:ext cx="913286" cy="9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5010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Impact of Suicide Across Age Groups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0009" y="1705552"/>
            <a:ext cx="611100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Key Observations:</a:t>
            </a:r>
          </a:p>
          <a:p>
            <a:r>
              <a:rPr lang="en-US" dirty="0" smtClean="0"/>
              <a:t>Highest suicides in the 35-54 age group, followed by 55-74 and 25-34.</a:t>
            </a:r>
          </a:p>
          <a:p>
            <a:r>
              <a:rPr lang="en-US" dirty="0" smtClean="0"/>
              <a:t>Suicides among 5-14 years are relatively low but require attention.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Recommendations:</a:t>
            </a:r>
          </a:p>
          <a:p>
            <a:r>
              <a:rPr lang="en-US" dirty="0" smtClean="0"/>
              <a:t>Tailored mental health programs for working-age populations.</a:t>
            </a:r>
          </a:p>
          <a:p>
            <a:r>
              <a:rPr lang="en-US" dirty="0" smtClean="0"/>
              <a:t>Implementing preventive measures for vulnerable age groups.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624838"/>
              </p:ext>
            </p:extLst>
          </p:nvPr>
        </p:nvGraphicFramePr>
        <p:xfrm>
          <a:off x="6516253" y="1705551"/>
          <a:ext cx="5084619" cy="460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9" y="6125835"/>
            <a:ext cx="615373" cy="6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6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5010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Evolving Patterns: A Historical Perspective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0009" y="1705552"/>
            <a:ext cx="611100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Observations:</a:t>
            </a:r>
          </a:p>
          <a:p>
            <a:r>
              <a:rPr lang="en-US" dirty="0" smtClean="0"/>
              <a:t>Consistent overall increase until the mid-90s, followed by a gradual decline.</a:t>
            </a:r>
          </a:p>
          <a:p>
            <a:r>
              <a:rPr lang="en-US" dirty="0" smtClean="0"/>
              <a:t>A notable dip in 2016, emphasizing the importance of ongoing analysis.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Recommendations:</a:t>
            </a:r>
          </a:p>
          <a:p>
            <a:r>
              <a:rPr lang="en-US" dirty="0" smtClean="0"/>
              <a:t>Investigate factors contributing to the decline post-mid 90s.</a:t>
            </a:r>
          </a:p>
          <a:p>
            <a:r>
              <a:rPr lang="en-US" dirty="0" smtClean="0"/>
              <a:t>Continuous monitoring and adaptation of mental health strategies.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134488"/>
              </p:ext>
            </p:extLst>
          </p:nvPr>
        </p:nvGraphicFramePr>
        <p:xfrm>
          <a:off x="6668655" y="1705551"/>
          <a:ext cx="5098471" cy="460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735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5010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Unveiling Gender-Specific Patterns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0009" y="1705552"/>
            <a:ext cx="61110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Gender </a:t>
            </a:r>
            <a:r>
              <a:rPr lang="en-US" sz="2600" b="1" dirty="0"/>
              <a:t>Disparities</a:t>
            </a:r>
          </a:p>
          <a:p>
            <a:pPr marL="0" indent="0">
              <a:buNone/>
            </a:pPr>
            <a:r>
              <a:rPr lang="en-US" sz="2600" dirty="0" smtClean="0"/>
              <a:t>Observations:</a:t>
            </a:r>
          </a:p>
          <a:p>
            <a:r>
              <a:rPr lang="en-US" sz="2600" dirty="0" smtClean="0"/>
              <a:t>Males </a:t>
            </a:r>
            <a:r>
              <a:rPr lang="en-US" sz="2600" dirty="0"/>
              <a:t>account for a significantly higher percentage of suicides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Recommendations:</a:t>
            </a:r>
          </a:p>
          <a:p>
            <a:r>
              <a:rPr lang="en-US" sz="2600" dirty="0" smtClean="0"/>
              <a:t>Tailor </a:t>
            </a:r>
            <a:r>
              <a:rPr lang="en-US" sz="2600" dirty="0"/>
              <a:t>mental health outreach to address specific challenges faced by </a:t>
            </a:r>
            <a:r>
              <a:rPr lang="en-US" sz="2600" dirty="0" smtClean="0"/>
              <a:t>males.</a:t>
            </a:r>
          </a:p>
          <a:p>
            <a:r>
              <a:rPr lang="en-US" sz="2600" dirty="0" smtClean="0"/>
              <a:t>Challenge </a:t>
            </a:r>
            <a:r>
              <a:rPr lang="en-US" sz="2600" dirty="0"/>
              <a:t>societal norms contributing to male mental health stigma.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615460"/>
              </p:ext>
            </p:extLst>
          </p:nvPr>
        </p:nvGraphicFramePr>
        <p:xfrm>
          <a:off x="6603999" y="1817254"/>
          <a:ext cx="5144655" cy="4328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36" y="1616364"/>
            <a:ext cx="876191" cy="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5010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Suicidal Trends Across Generations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0009" y="1705552"/>
            <a:ext cx="6111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Observations:</a:t>
            </a:r>
          </a:p>
          <a:p>
            <a:r>
              <a:rPr lang="en-US" sz="2600" dirty="0" smtClean="0"/>
              <a:t>Boomers and Silent generations experience higher suicide rates.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Recommendations:</a:t>
            </a:r>
          </a:p>
          <a:p>
            <a:r>
              <a:rPr lang="en-US" sz="2600" dirty="0" smtClean="0"/>
              <a:t>Implement targeted mental health programs for older generations.</a:t>
            </a:r>
          </a:p>
          <a:p>
            <a:r>
              <a:rPr lang="en-US" sz="2600" dirty="0" smtClean="0"/>
              <a:t>Consider generational-specific stressors contributing to these trends.</a:t>
            </a:r>
            <a:endParaRPr lang="en-US" sz="2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578312"/>
              </p:ext>
            </p:extLst>
          </p:nvPr>
        </p:nvGraphicFramePr>
        <p:xfrm>
          <a:off x="6654800" y="1705551"/>
          <a:ext cx="5019964" cy="417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51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5010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Conclusion: Drawing Insights and Moving Forward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0009" y="1705552"/>
            <a:ext cx="1089198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Conclusion:</a:t>
            </a:r>
          </a:p>
          <a:p>
            <a:r>
              <a:rPr lang="en-US" dirty="0" smtClean="0"/>
              <a:t>Diverse factors contribute to global suicide rates.</a:t>
            </a:r>
          </a:p>
          <a:p>
            <a:r>
              <a:rPr lang="en-US" dirty="0" smtClean="0"/>
              <a:t>Tailored interventions are essential based on age, gender, and generational differences.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Recommendations:</a:t>
            </a:r>
          </a:p>
          <a:p>
            <a:r>
              <a:rPr lang="en-US" dirty="0" smtClean="0"/>
              <a:t>Strengthen mental health awareness and de-stigmatization efforts.</a:t>
            </a:r>
          </a:p>
          <a:p>
            <a:r>
              <a:rPr lang="en-US" dirty="0" smtClean="0"/>
              <a:t>Foster international collaboration for data sharing and best practices.</a:t>
            </a:r>
          </a:p>
          <a:p>
            <a:r>
              <a:rPr lang="en-US" dirty="0" smtClean="0"/>
              <a:t>Implement targeted interventions based on demographic and cultural nuances.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7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390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INTRODUCTION</vt:lpstr>
      <vt:lpstr>Comparative Analysis of Suicide Rates Worldwide</vt:lpstr>
      <vt:lpstr>Impact of Suicide Across Age Groups</vt:lpstr>
      <vt:lpstr>Evolving Patterns: A Historical Perspective</vt:lpstr>
      <vt:lpstr>Unveiling Gender-Specific Patterns</vt:lpstr>
      <vt:lpstr>Suicidal Trends Across Generations</vt:lpstr>
      <vt:lpstr>Conclusion: Drawing Insights and 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2023-12-23T16:30:15Z</dcterms:created>
  <dcterms:modified xsi:type="dcterms:W3CDTF">2023-12-23T17:24:06Z</dcterms:modified>
</cp:coreProperties>
</file>