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  <p:sldMasterId id="2147483695" r:id="rId4"/>
    <p:sldMasterId id="2147483707" r:id="rId5"/>
    <p:sldMasterId id="2147483779" r:id="rId6"/>
  </p:sldMasterIdLst>
  <p:sldIdLst>
    <p:sldId id="256" r:id="rId7"/>
    <p:sldId id="260" r:id="rId8"/>
    <p:sldId id="257" r:id="rId9"/>
    <p:sldId id="261" r:id="rId10"/>
    <p:sldId id="262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 of protozoon parasite</a:t>
            </a:r>
          </a:p>
          <a:p>
            <a:pPr lvl="1"/>
            <a:r>
              <a:rPr lang="en-US" dirty="0" smtClean="0"/>
              <a:t>Growth normal</a:t>
            </a:r>
          </a:p>
          <a:p>
            <a:pPr lvl="1"/>
            <a:r>
              <a:rPr lang="en-US" dirty="0" smtClean="0"/>
              <a:t>Growth decreased</a:t>
            </a:r>
          </a:p>
          <a:p>
            <a:pPr lvl="1"/>
            <a:r>
              <a:rPr lang="en-US" dirty="0" smtClean="0"/>
              <a:t>Growth lethal</a:t>
            </a:r>
          </a:p>
          <a:p>
            <a:pPr lvl="1"/>
            <a:r>
              <a:rPr lang="en-US" dirty="0" smtClean="0"/>
              <a:t>Growth drug insensitive</a:t>
            </a:r>
          </a:p>
          <a:p>
            <a:pPr lvl="1"/>
            <a:r>
              <a:rPr lang="en-US" dirty="0" smtClean="0"/>
              <a:t>Cell cycle arrested</a:t>
            </a:r>
          </a:p>
          <a:p>
            <a:pPr lvl="1"/>
            <a:r>
              <a:rPr lang="en-US" dirty="0" smtClean="0"/>
              <a:t>Enzyme activity absent</a:t>
            </a:r>
          </a:p>
          <a:p>
            <a:pPr lvl="1"/>
            <a:r>
              <a:rPr lang="en-US" dirty="0" smtClean="0"/>
              <a:t>Enzyme activity increased</a:t>
            </a:r>
          </a:p>
          <a:p>
            <a:pPr lvl="1"/>
            <a:r>
              <a:rPr lang="en-US" dirty="0" smtClean="0"/>
              <a:t>Chromosome abnormal</a:t>
            </a:r>
          </a:p>
          <a:p>
            <a:pPr lvl="1"/>
            <a:r>
              <a:rPr lang="en-US" dirty="0" smtClean="0"/>
              <a:t>Mitochondrial DNA decreased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1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 in Gene extend ontology (GEO)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>
                <a:solidFill>
                  <a:schemeClr val="accent2"/>
                </a:solidFill>
              </a:rPr>
              <a:t>observed quality of an organism, </a:t>
            </a:r>
            <a:r>
              <a:rPr lang="en-US" dirty="0" smtClean="0"/>
              <a:t>such as its morphology, development, or behavior, as opposed to its genotype - the inherited instructions it carries, which may or may not be expressed. [http://en.wikipedia.org/wiki/Phenotype]</a:t>
            </a:r>
          </a:p>
          <a:p>
            <a:pPr lvl="1"/>
            <a:r>
              <a:rPr lang="en-US" dirty="0" smtClean="0"/>
              <a:t>subclass of a non-physical continuant</a:t>
            </a:r>
          </a:p>
          <a:p>
            <a:pPr lvl="1"/>
            <a:r>
              <a:rPr lang="en-US" dirty="0" smtClean="0"/>
              <a:t>According to the definition, Phenotype is a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in Ontology for General Medical Science (OGMS)</a:t>
            </a:r>
          </a:p>
          <a:p>
            <a:pPr lvl="1"/>
            <a:r>
              <a:rPr lang="en-US" dirty="0" smtClean="0"/>
              <a:t>A (combination of) </a:t>
            </a:r>
            <a:r>
              <a:rPr lang="en-US" dirty="0" smtClean="0">
                <a:solidFill>
                  <a:schemeClr val="accent2"/>
                </a:solidFill>
              </a:rPr>
              <a:t>quality(</a:t>
            </a:r>
            <a:r>
              <a:rPr lang="en-US" dirty="0" err="1" smtClean="0">
                <a:solidFill>
                  <a:schemeClr val="accent2"/>
                </a:solidFill>
              </a:rPr>
              <a:t>ies</a:t>
            </a:r>
            <a:r>
              <a:rPr lang="en-US" dirty="0" smtClean="0">
                <a:solidFill>
                  <a:schemeClr val="accent2"/>
                </a:solidFill>
              </a:rPr>
              <a:t>) of an organism </a:t>
            </a:r>
            <a:r>
              <a:rPr lang="en-US" dirty="0" smtClean="0"/>
              <a:t>determined by the interaction of its genetic make-up and environment that differentiates specific instances of a species from other instances of the same species.</a:t>
            </a:r>
          </a:p>
          <a:p>
            <a:pPr lvl="1"/>
            <a:r>
              <a:rPr lang="en-US" dirty="0" smtClean="0"/>
              <a:t>subclass of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discussed at Penn meeting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independent continuant with a particular quality or disposition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output of a process </a:t>
            </a:r>
            <a:r>
              <a:rPr lang="en-US" dirty="0" smtClean="0"/>
              <a:t>that realizes genotype in the environment</a:t>
            </a:r>
          </a:p>
          <a:p>
            <a:pPr lvl="1"/>
            <a:r>
              <a:rPr lang="en-US" dirty="0" smtClean="0"/>
              <a:t>(based on Marcus provided definition)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(Textual definition)?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Phenotype </a:t>
            </a:r>
            <a:r>
              <a:rPr lang="en-US" dirty="0" smtClean="0"/>
              <a:t>Refers </a:t>
            </a:r>
            <a:r>
              <a:rPr lang="en-US" dirty="0" smtClean="0"/>
              <a:t>to:</a:t>
            </a:r>
          </a:p>
          <a:p>
            <a:r>
              <a:rPr lang="en-US" dirty="0" smtClean="0"/>
              <a:t>Organism </a:t>
            </a:r>
          </a:p>
          <a:p>
            <a:pPr lvl="1"/>
            <a:r>
              <a:rPr lang="en-US" dirty="0" smtClean="0"/>
              <a:t>Feeding behavior, height</a:t>
            </a:r>
          </a:p>
          <a:p>
            <a:r>
              <a:rPr lang="en-US" dirty="0" smtClean="0"/>
              <a:t>Organ</a:t>
            </a:r>
          </a:p>
          <a:p>
            <a:pPr lvl="1"/>
            <a:r>
              <a:rPr lang="en-US" dirty="0" smtClean="0"/>
              <a:t>Eye color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Muscle cell </a:t>
            </a:r>
            <a:r>
              <a:rPr lang="en-US" dirty="0" smtClean="0"/>
              <a:t>morphology</a:t>
            </a:r>
          </a:p>
          <a:p>
            <a:r>
              <a:rPr lang="en-US" dirty="0" smtClean="0"/>
              <a:t>Molecular</a:t>
            </a:r>
          </a:p>
          <a:p>
            <a:pPr lvl="1"/>
            <a:r>
              <a:rPr lang="en-US" dirty="0" smtClean="0"/>
              <a:t>Enzymatic activity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1: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How to link genotype to phenotype?</a:t>
            </a:r>
          </a:p>
          <a:p>
            <a:r>
              <a:rPr lang="en-US" dirty="0" smtClean="0"/>
              <a:t>Definition of genotype</a:t>
            </a:r>
          </a:p>
          <a:p>
            <a:pPr lvl="1"/>
            <a:r>
              <a:rPr lang="en-US" dirty="0" smtClean="0"/>
              <a:t>A collection of sequences in SO</a:t>
            </a:r>
          </a:p>
          <a:p>
            <a:pPr lvl="1"/>
            <a:r>
              <a:rPr lang="en-US" dirty="0" smtClean="0"/>
              <a:t>It is generically dependent continuant based on SO </a:t>
            </a:r>
            <a:r>
              <a:rPr lang="en-US" dirty="0" smtClean="0"/>
              <a:t>definition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use ‘realizes / </a:t>
            </a:r>
            <a:r>
              <a:rPr lang="en-US" dirty="0" err="1" smtClean="0"/>
              <a:t>is_realized_by</a:t>
            </a:r>
            <a:r>
              <a:rPr lang="en-US" dirty="0" smtClean="0"/>
              <a:t>’ relation, because none is process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is Phenotype in the view of </a:t>
            </a:r>
            <a:r>
              <a:rPr lang="en-US" dirty="0" err="1" smtClean="0"/>
              <a:t>ontologists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Dependent </a:t>
            </a:r>
            <a:r>
              <a:rPr lang="en-US" dirty="0" smtClean="0"/>
              <a:t>Continuant:</a:t>
            </a:r>
          </a:p>
          <a:p>
            <a:pPr lvl="1"/>
            <a:r>
              <a:rPr lang="en-US" dirty="0" smtClean="0"/>
              <a:t>Quality? </a:t>
            </a:r>
          </a:p>
          <a:p>
            <a:pPr lvl="2"/>
            <a:r>
              <a:rPr lang="en-US" dirty="0" smtClean="0"/>
              <a:t>color, </a:t>
            </a:r>
            <a:r>
              <a:rPr lang="en-US" dirty="0" smtClean="0"/>
              <a:t>shape, size </a:t>
            </a:r>
            <a:endParaRPr lang="en-US" dirty="0" smtClean="0"/>
          </a:p>
          <a:p>
            <a:pPr lvl="1"/>
            <a:r>
              <a:rPr lang="en-US" dirty="0" smtClean="0"/>
              <a:t>Realizable entity, like Deposition? </a:t>
            </a:r>
          </a:p>
          <a:p>
            <a:pPr lvl="2"/>
            <a:r>
              <a:rPr lang="en-US" dirty="0" smtClean="0"/>
              <a:t>Cell: no mobility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of some </a:t>
            </a:r>
            <a:r>
              <a:rPr lang="en-US" dirty="0" smtClean="0"/>
              <a:t>process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Independent Continuant?</a:t>
            </a:r>
          </a:p>
          <a:p>
            <a:pPr lvl="1"/>
            <a:r>
              <a:rPr lang="en-US" dirty="0" smtClean="0"/>
              <a:t>Dependent Continuant?</a:t>
            </a:r>
          </a:p>
          <a:p>
            <a:pPr lvl="2"/>
            <a:r>
              <a:rPr lang="en-US" dirty="0" smtClean="0"/>
              <a:t>Output of feeding behavior -&gt; normal feeding behavior</a:t>
            </a:r>
            <a:endParaRPr lang="en-US" dirty="0" smtClean="0"/>
          </a:p>
          <a:p>
            <a:pPr lvl="2"/>
            <a:r>
              <a:rPr lang="en-US" dirty="0" smtClean="0"/>
              <a:t>Output of motility -&gt; decreased cell motility</a:t>
            </a:r>
            <a:endParaRPr lang="en-US" dirty="0" smtClean="0"/>
          </a:p>
          <a:p>
            <a:pPr lvl="2"/>
            <a:r>
              <a:rPr lang="en-US" dirty="0" smtClean="0"/>
              <a:t>Output of development -&gt; eye color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How to link phenotype to quality, molecular functions, cell components, biological processes, etc.?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Growth 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biological_process</a:t>
            </a:r>
            <a:r>
              <a:rPr lang="en-US" sz="1900" dirty="0" smtClean="0"/>
              <a:t>: growth</a:t>
            </a:r>
          </a:p>
          <a:p>
            <a:pPr lvl="1"/>
            <a:r>
              <a:rPr lang="en-US" sz="1900" dirty="0" smtClean="0"/>
              <a:t>PATO quality: normal</a:t>
            </a:r>
          </a:p>
          <a:p>
            <a:pPr lvl="1"/>
            <a:r>
              <a:rPr lang="en-US" sz="1900" dirty="0" smtClean="0"/>
              <a:t>Phenotype of organism or cell</a:t>
            </a:r>
          </a:p>
          <a:p>
            <a:r>
              <a:rPr lang="en-US" sz="2600" dirty="0" smtClean="0"/>
              <a:t>Enzyme activity absent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molecular_function</a:t>
            </a:r>
            <a:r>
              <a:rPr lang="en-US" sz="1900" dirty="0" smtClean="0"/>
              <a:t>: enzyme activity</a:t>
            </a:r>
          </a:p>
          <a:p>
            <a:pPr lvl="1"/>
            <a:r>
              <a:rPr lang="en-US" sz="1900" dirty="0" smtClean="0"/>
              <a:t>PATO quality: absent</a:t>
            </a:r>
          </a:p>
          <a:p>
            <a:pPr lvl="1"/>
            <a:r>
              <a:rPr lang="en-US" sz="1900" dirty="0" smtClean="0"/>
              <a:t>Phenotype of </a:t>
            </a:r>
            <a:r>
              <a:rPr lang="en-US" sz="1900" dirty="0" err="1" smtClean="0"/>
              <a:t>molecular_entity</a:t>
            </a:r>
            <a:r>
              <a:rPr lang="en-US" sz="1900" dirty="0" smtClean="0"/>
              <a:t>? </a:t>
            </a:r>
            <a:r>
              <a:rPr lang="en-US" sz="1900" dirty="0" err="1" smtClean="0"/>
              <a:t>e</a:t>
            </a:r>
            <a:r>
              <a:rPr lang="en-US" sz="1900" dirty="0" err="1" smtClean="0"/>
              <a:t>g</a:t>
            </a:r>
            <a:r>
              <a:rPr lang="en-US" sz="1900" dirty="0" smtClean="0"/>
              <a:t>. peptide?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Chromosome abnormal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cellular_component</a:t>
            </a:r>
            <a:r>
              <a:rPr lang="en-US" sz="1900" dirty="0" smtClean="0"/>
              <a:t>: chromosome</a:t>
            </a:r>
          </a:p>
          <a:p>
            <a:pPr lvl="1"/>
            <a:r>
              <a:rPr lang="en-US" sz="1900" dirty="0" smtClean="0"/>
              <a:t>PATO: abnormal</a:t>
            </a:r>
          </a:p>
          <a:p>
            <a:r>
              <a:rPr lang="en-US" sz="2600" dirty="0" smtClean="0"/>
              <a:t>Red eye</a:t>
            </a:r>
          </a:p>
          <a:p>
            <a:pPr lvl="1"/>
            <a:r>
              <a:rPr lang="en-US" sz="2200" dirty="0" smtClean="0"/>
              <a:t>Anatomical entity: eye</a:t>
            </a:r>
          </a:p>
          <a:p>
            <a:pPr lvl="1"/>
            <a:r>
              <a:rPr lang="en-US" sz="2200" dirty="0" smtClean="0"/>
              <a:t>PATO: red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370</TotalTime>
  <Words>380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Theme1</vt:lpstr>
      <vt:lpstr>Oriel</vt:lpstr>
      <vt:lpstr>1_Oriel</vt:lpstr>
      <vt:lpstr>2_Oriel</vt:lpstr>
      <vt:lpstr>3_Oriel</vt:lpstr>
      <vt:lpstr>Concourse</vt:lpstr>
      <vt:lpstr>Phenotype</vt:lpstr>
      <vt:lpstr>Use Cases</vt:lpstr>
      <vt:lpstr>What is Phenotype (Textual definition)?</vt:lpstr>
      <vt:lpstr>Question 1: </vt:lpstr>
      <vt:lpstr>Question 2</vt:lpstr>
      <vt:lpstr>Question 3</vt:lpstr>
      <vt:lpstr>Question 4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Jie Zheng</cp:lastModifiedBy>
  <cp:revision>30</cp:revision>
  <dcterms:created xsi:type="dcterms:W3CDTF">2011-10-03T20:24:36Z</dcterms:created>
  <dcterms:modified xsi:type="dcterms:W3CDTF">2011-10-05T19:49:15Z</dcterms:modified>
</cp:coreProperties>
</file>