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78" r:id="rId1"/>
  </p:sldMasterIdLst>
  <p:notesMasterIdLst>
    <p:notesMasterId r:id="rId22"/>
  </p:notesMasterIdLst>
  <p:sldIdLst>
    <p:sldId id="256" r:id="rId2"/>
    <p:sldId id="257" r:id="rId3"/>
    <p:sldId id="258" r:id="rId4"/>
    <p:sldId id="259" r:id="rId5"/>
    <p:sldId id="278" r:id="rId6"/>
    <p:sldId id="260" r:id="rId7"/>
    <p:sldId id="261" r:id="rId8"/>
    <p:sldId id="262" r:id="rId9"/>
    <p:sldId id="276" r:id="rId10"/>
    <p:sldId id="263" r:id="rId11"/>
    <p:sldId id="264" r:id="rId12"/>
    <p:sldId id="265" r:id="rId13"/>
    <p:sldId id="275" r:id="rId14"/>
    <p:sldId id="277" r:id="rId15"/>
    <p:sldId id="266" r:id="rId16"/>
    <p:sldId id="267" r:id="rId17"/>
    <p:sldId id="268" r:id="rId18"/>
    <p:sldId id="270" r:id="rId19"/>
    <p:sldId id="269" r:id="rId20"/>
    <p:sldId id="271"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3" d="100"/>
          <a:sy n="103" d="100"/>
        </p:scale>
        <p:origin x="-1800"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25C35F-61E0-1C4A-8502-399B33941945}" type="datetimeFigureOut">
              <a:rPr lang="en-US" smtClean="0"/>
              <a:t>10/12/11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E7431D-24B1-324F-9675-1E5A0EEFD735}" type="slidenum">
              <a:rPr lang="en-US" smtClean="0"/>
              <a:t>‹#›</a:t>
            </a:fld>
            <a:endParaRPr lang="en-US"/>
          </a:p>
        </p:txBody>
      </p:sp>
    </p:spTree>
    <p:extLst>
      <p:ext uri="{BB962C8B-B14F-4D97-AF65-F5344CB8AC3E}">
        <p14:creationId xmlns:p14="http://schemas.microsoft.com/office/powerpoint/2010/main" val="81777272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ontology model we discussed last Friday is focusing on how to distinguish the scope of OBI and ECO. In my understanding, it does not mean we will add those terms in the ontology and put complexity in ECO. Same to the statements we wrote. When we define output of OBI assay, they are some data or generally measurement data. However, ECO should be something (either result or conclusion) derived from  the output defined in OBI assay by some analysis process rather than the output of OBI assay.” -- </a:t>
            </a:r>
            <a:r>
              <a:rPr lang="en-US" dirty="0" err="1" smtClean="0"/>
              <a:t>Jie</a:t>
            </a:r>
            <a:endParaRPr lang="en-US" dirty="0" smtClean="0"/>
          </a:p>
        </p:txBody>
      </p:sp>
      <p:sp>
        <p:nvSpPr>
          <p:cNvPr id="4" name="Slide Number Placeholder 3"/>
          <p:cNvSpPr>
            <a:spLocks noGrp="1"/>
          </p:cNvSpPr>
          <p:nvPr>
            <p:ph type="sldNum" sz="quarter" idx="10"/>
          </p:nvPr>
        </p:nvSpPr>
        <p:spPr/>
        <p:txBody>
          <a:bodyPr/>
          <a:lstStyle/>
          <a:p>
            <a:fld id="{18E7431D-24B1-324F-9675-1E5A0EEFD735}" type="slidenum">
              <a:rPr lang="en-US" smtClean="0"/>
              <a:t>14</a:t>
            </a:fld>
            <a:endParaRPr lang="en-US"/>
          </a:p>
        </p:txBody>
      </p:sp>
    </p:spTree>
    <p:extLst>
      <p:ext uri="{BB962C8B-B14F-4D97-AF65-F5344CB8AC3E}">
        <p14:creationId xmlns:p14="http://schemas.microsoft.com/office/powerpoint/2010/main" val="4122881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74FA991-A0AF-8547-9BE7-3D80E38B1A4F}" type="datetimeFigureOut">
              <a:rPr lang="en-US" smtClean="0"/>
              <a:t>10/12/11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dirty="0">
              <a:solidFill>
                <a:schemeClr val="tx2"/>
              </a:solidFill>
            </a:endParaRP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4FA991-A0AF-8547-9BE7-3D80E38B1A4F}" type="datetimeFigureOut">
              <a:rPr lang="en-US" smtClean="0"/>
              <a:t>10/12/11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8AF74-DBAD-E44B-A0BD-89EBADCEA3B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4FA991-A0AF-8547-9BE7-3D80E38B1A4F}" type="datetimeFigureOut">
              <a:rPr lang="en-US" smtClean="0"/>
              <a:t>10/12/11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8AF74-DBAD-E44B-A0BD-89EBADCEA3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4FA991-A0AF-8547-9BE7-3D80E38B1A4F}" type="datetimeFigureOut">
              <a:rPr lang="en-US" smtClean="0"/>
              <a:t>10/12/11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8AF74-DBAD-E44B-A0BD-89EBADCEA3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4FA991-A0AF-8547-9BE7-3D80E38B1A4F}" type="datetimeFigureOut">
              <a:rPr lang="en-US" smtClean="0"/>
              <a:t>10/12/11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8AF74-DBAD-E44B-A0BD-89EBADCEA3B2}"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4FA991-A0AF-8547-9BE7-3D80E38B1A4F}" type="datetimeFigureOut">
              <a:rPr lang="en-US" smtClean="0"/>
              <a:t>10/12/11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8AF74-DBAD-E44B-A0BD-89EBADCEA3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4FA991-A0AF-8547-9BE7-3D80E38B1A4F}" type="datetimeFigureOut">
              <a:rPr lang="en-US" smtClean="0"/>
              <a:t>10/12/11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B8AF74-DBAD-E44B-A0BD-89EBADCEA3B2}"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4FA991-A0AF-8547-9BE7-3D80E38B1A4F}" type="datetimeFigureOut">
              <a:rPr lang="en-US" smtClean="0"/>
              <a:t>10/12/11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B8AF74-DBAD-E44B-A0BD-89EBADCEA3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4FA991-A0AF-8547-9BE7-3D80E38B1A4F}" type="datetimeFigureOut">
              <a:rPr lang="en-US" smtClean="0"/>
              <a:t>10/12/11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B8AF74-DBAD-E44B-A0BD-89EBADCEA3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4FA991-A0AF-8547-9BE7-3D80E38B1A4F}" type="datetimeFigureOut">
              <a:rPr lang="en-US" smtClean="0"/>
              <a:t>10/12/11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4FA991-A0AF-8547-9BE7-3D80E38B1A4F}" type="datetimeFigureOut">
              <a:rPr lang="en-US" smtClean="0"/>
              <a:t>10/12/11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8AF74-DBAD-E44B-A0BD-89EBADCEA3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74FA991-A0AF-8547-9BE7-3D80E38B1A4F}" type="datetimeFigureOut">
              <a:rPr lang="en-US" smtClean="0"/>
              <a:t>10/12/11</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F5B8AF74-DBAD-E44B-A0BD-89EBADCEA3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179" r:id="rId1"/>
    <p:sldLayoutId id="2147484180" r:id="rId2"/>
    <p:sldLayoutId id="2147484181" r:id="rId3"/>
    <p:sldLayoutId id="2147484182" r:id="rId4"/>
    <p:sldLayoutId id="2147484183" r:id="rId5"/>
    <p:sldLayoutId id="2147484184" r:id="rId6"/>
    <p:sldLayoutId id="2147484185" r:id="rId7"/>
    <p:sldLayoutId id="2147484186" r:id="rId8"/>
    <p:sldLayoutId id="2147484187" r:id="rId9"/>
    <p:sldLayoutId id="2147484188" r:id="rId10"/>
    <p:sldLayoutId id="214748418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 Id="rId3"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4" Type="http://schemas.microsoft.com/office/2007/relationships/hdphoto" Target="../media/hdphoto2.wdp"/><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i="1" dirty="0" smtClean="0"/>
              <a:t>Evidence</a:t>
            </a:r>
            <a:r>
              <a:rPr lang="en-US" dirty="0" smtClean="0"/>
              <a:t>: what is it, who needs it, and what are we doing about it?</a:t>
            </a:r>
            <a:endParaRPr lang="en-US" dirty="0"/>
          </a:p>
        </p:txBody>
      </p:sp>
      <p:sp>
        <p:nvSpPr>
          <p:cNvPr id="3" name="Subtitle 2"/>
          <p:cNvSpPr>
            <a:spLocks noGrp="1"/>
          </p:cNvSpPr>
          <p:nvPr>
            <p:ph type="subTitle" idx="1"/>
          </p:nvPr>
        </p:nvSpPr>
        <p:spPr/>
        <p:txBody>
          <a:bodyPr>
            <a:normAutofit/>
          </a:bodyPr>
          <a:lstStyle/>
          <a:p>
            <a:r>
              <a:rPr lang="en-US" dirty="0" smtClean="0"/>
              <a:t>Marcus C. Chibucos, Ph.D.</a:t>
            </a:r>
          </a:p>
          <a:p>
            <a:r>
              <a:rPr lang="en-US" dirty="0" smtClean="0"/>
              <a:t>Slides for Evidence discussion,</a:t>
            </a:r>
          </a:p>
          <a:p>
            <a:r>
              <a:rPr lang="en-US" dirty="0" smtClean="0"/>
              <a:t>OBI 2011 Philadelphia</a:t>
            </a:r>
          </a:p>
        </p:txBody>
      </p:sp>
    </p:spTree>
    <p:extLst>
      <p:ext uri="{BB962C8B-B14F-4D97-AF65-F5344CB8AC3E}">
        <p14:creationId xmlns:p14="http://schemas.microsoft.com/office/powerpoint/2010/main" val="2015682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49964"/>
            <a:ext cx="8229600" cy="719541"/>
          </a:xfrm>
        </p:spPr>
        <p:txBody>
          <a:bodyPr>
            <a:normAutofit fontScale="90000"/>
          </a:bodyPr>
          <a:lstStyle/>
          <a:p>
            <a:r>
              <a:rPr lang="en-US" i="1" dirty="0" smtClean="0"/>
              <a:t>Assertion method </a:t>
            </a:r>
            <a:r>
              <a:rPr lang="en-US" dirty="0" smtClean="0"/>
              <a:t>&amp; </a:t>
            </a:r>
            <a:r>
              <a:rPr lang="en-US" i="1" dirty="0" smtClean="0"/>
              <a:t>evidence</a:t>
            </a:r>
            <a:r>
              <a:rPr lang="en-US" dirty="0" smtClean="0"/>
              <a:t> root classes</a:t>
            </a:r>
            <a:endParaRPr lang="en-US" dirty="0"/>
          </a:p>
        </p:txBody>
      </p:sp>
      <p:pic>
        <p:nvPicPr>
          <p:cNvPr id="2" name="Picture 1" descr="Screensh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32422"/>
            <a:ext cx="9144000" cy="5062913"/>
          </a:xfrm>
          <a:prstGeom prst="rect">
            <a:avLst/>
          </a:prstGeom>
        </p:spPr>
      </p:pic>
      <p:sp>
        <p:nvSpPr>
          <p:cNvPr id="4" name="Rectangle 3"/>
          <p:cNvSpPr/>
          <p:nvPr/>
        </p:nvSpPr>
        <p:spPr>
          <a:xfrm>
            <a:off x="122743" y="1317088"/>
            <a:ext cx="2113379" cy="369332"/>
          </a:xfrm>
          <a:prstGeom prst="rect">
            <a:avLst/>
          </a:prstGeom>
        </p:spPr>
        <p:txBody>
          <a:bodyPr wrap="none">
            <a:spAutoFit/>
          </a:bodyPr>
          <a:lstStyle/>
          <a:p>
            <a:r>
              <a:rPr lang="en-US" dirty="0" smtClean="0"/>
              <a:t>Formerly GO “IEA”</a:t>
            </a:r>
            <a:endParaRPr lang="en-US" dirty="0"/>
          </a:p>
        </p:txBody>
      </p:sp>
      <p:sp>
        <p:nvSpPr>
          <p:cNvPr id="9" name="Down Arrow 8"/>
          <p:cNvSpPr/>
          <p:nvPr/>
        </p:nvSpPr>
        <p:spPr>
          <a:xfrm>
            <a:off x="957031" y="1686420"/>
            <a:ext cx="408215" cy="263072"/>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0" name="Rectangle 9"/>
          <p:cNvSpPr/>
          <p:nvPr/>
        </p:nvSpPr>
        <p:spPr>
          <a:xfrm>
            <a:off x="7030621" y="4568679"/>
            <a:ext cx="993256" cy="369332"/>
          </a:xfrm>
          <a:prstGeom prst="rect">
            <a:avLst/>
          </a:prstGeom>
        </p:spPr>
        <p:txBody>
          <a:bodyPr wrap="none">
            <a:spAutoFit/>
          </a:bodyPr>
          <a:lstStyle/>
          <a:p>
            <a:r>
              <a:rPr lang="en-US" dirty="0" err="1" smtClean="0"/>
              <a:t>used_in</a:t>
            </a:r>
            <a:endParaRPr lang="en-US" dirty="0"/>
          </a:p>
        </p:txBody>
      </p:sp>
      <p:sp>
        <p:nvSpPr>
          <p:cNvPr id="11" name="Down Arrow 10"/>
          <p:cNvSpPr/>
          <p:nvPr/>
        </p:nvSpPr>
        <p:spPr>
          <a:xfrm rot="6971375">
            <a:off x="6699512" y="4490272"/>
            <a:ext cx="408215" cy="263072"/>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2" name="Rectangle 11"/>
          <p:cNvSpPr/>
          <p:nvPr/>
        </p:nvSpPr>
        <p:spPr>
          <a:xfrm>
            <a:off x="3467087" y="5841960"/>
            <a:ext cx="5608536" cy="923330"/>
          </a:xfrm>
          <a:prstGeom prst="rect">
            <a:avLst/>
          </a:prstGeom>
        </p:spPr>
        <p:txBody>
          <a:bodyPr wrap="square">
            <a:spAutoFit/>
          </a:bodyPr>
          <a:lstStyle/>
          <a:p>
            <a:pPr algn="r"/>
            <a:r>
              <a:rPr lang="en-US" dirty="0" smtClean="0"/>
              <a:t>OBO Format:</a:t>
            </a:r>
          </a:p>
          <a:p>
            <a:pPr algn="r"/>
            <a:r>
              <a:rPr lang="en-US" dirty="0" smtClean="0"/>
              <a:t>Intersection genus: BLAST evidence</a:t>
            </a:r>
          </a:p>
          <a:p>
            <a:pPr algn="r"/>
            <a:r>
              <a:rPr lang="en-US" dirty="0" smtClean="0"/>
              <a:t>Discriminating relations: </a:t>
            </a:r>
            <a:r>
              <a:rPr lang="en-US" dirty="0" err="1" smtClean="0"/>
              <a:t>used_in</a:t>
            </a:r>
            <a:r>
              <a:rPr lang="en-US" dirty="0" smtClean="0"/>
              <a:t> manual assertion</a:t>
            </a:r>
            <a:endParaRPr lang="en-US" dirty="0"/>
          </a:p>
        </p:txBody>
      </p:sp>
      <p:sp>
        <p:nvSpPr>
          <p:cNvPr id="13" name="Down Arrow 12"/>
          <p:cNvSpPr/>
          <p:nvPr/>
        </p:nvSpPr>
        <p:spPr>
          <a:xfrm rot="6971375">
            <a:off x="5758017" y="5822593"/>
            <a:ext cx="408215" cy="263072"/>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7148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Modeling evidence: an update since ICBO 2011 (with some comments added)</a:t>
            </a:r>
            <a:endParaRPr lang="en-US" dirty="0"/>
          </a:p>
        </p:txBody>
      </p:sp>
      <p:sp>
        <p:nvSpPr>
          <p:cNvPr id="7" name="Rounded Rectangle 6"/>
          <p:cNvSpPr/>
          <p:nvPr/>
        </p:nvSpPr>
        <p:spPr>
          <a:xfrm>
            <a:off x="88530" y="2101975"/>
            <a:ext cx="8991600" cy="4571260"/>
          </a:xfrm>
          <a:prstGeom prst="roundRect">
            <a:avLst/>
          </a:prstGeom>
          <a:solidFill>
            <a:schemeClr val="bg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2882977" y="5218363"/>
            <a:ext cx="3363349" cy="3693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5687176" y="4289514"/>
            <a:ext cx="2378561" cy="59733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1601406" y="3725965"/>
            <a:ext cx="1404485" cy="95601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Cloud 10"/>
          <p:cNvSpPr/>
          <p:nvPr/>
        </p:nvSpPr>
        <p:spPr>
          <a:xfrm>
            <a:off x="1006928" y="2253635"/>
            <a:ext cx="3108612" cy="1033693"/>
          </a:xfrm>
          <a:prstGeom prst="cloud">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1656771" y="3695264"/>
            <a:ext cx="1452201" cy="923330"/>
          </a:xfrm>
          <a:prstGeom prst="rect">
            <a:avLst/>
          </a:prstGeom>
          <a:noFill/>
        </p:spPr>
        <p:txBody>
          <a:bodyPr wrap="square" rtlCol="0">
            <a:spAutoFit/>
          </a:bodyPr>
          <a:lstStyle/>
          <a:p>
            <a:r>
              <a:rPr lang="en-US" b="1" i="1" dirty="0" smtClean="0"/>
              <a:t>evidence</a:t>
            </a:r>
          </a:p>
          <a:p>
            <a:r>
              <a:rPr lang="en-US" dirty="0"/>
              <a:t>(</a:t>
            </a:r>
            <a:r>
              <a:rPr lang="en-US" dirty="0" smtClean="0"/>
              <a:t>type of information)</a:t>
            </a:r>
            <a:endParaRPr lang="en-US" dirty="0"/>
          </a:p>
        </p:txBody>
      </p:sp>
      <p:sp>
        <p:nvSpPr>
          <p:cNvPr id="13" name="TextBox 12"/>
          <p:cNvSpPr txBox="1"/>
          <p:nvPr/>
        </p:nvSpPr>
        <p:spPr>
          <a:xfrm>
            <a:off x="5691027" y="4214490"/>
            <a:ext cx="2411790" cy="646331"/>
          </a:xfrm>
          <a:prstGeom prst="rect">
            <a:avLst/>
          </a:prstGeom>
          <a:noFill/>
        </p:spPr>
        <p:txBody>
          <a:bodyPr wrap="square" rtlCol="0">
            <a:spAutoFit/>
          </a:bodyPr>
          <a:lstStyle/>
          <a:p>
            <a:pPr algn="ctr"/>
            <a:r>
              <a:rPr lang="en-US" b="1" i="1" dirty="0" smtClean="0"/>
              <a:t>assertion method</a:t>
            </a:r>
            <a:endParaRPr lang="en-US" b="1" dirty="0" smtClean="0"/>
          </a:p>
          <a:p>
            <a:pPr algn="ctr"/>
            <a:r>
              <a:rPr lang="en-US" dirty="0" smtClean="0"/>
              <a:t>(how assertion made)</a:t>
            </a:r>
            <a:endParaRPr lang="en-US" dirty="0"/>
          </a:p>
        </p:txBody>
      </p:sp>
      <p:sp>
        <p:nvSpPr>
          <p:cNvPr id="14" name="TextBox 13"/>
          <p:cNvSpPr txBox="1"/>
          <p:nvPr/>
        </p:nvSpPr>
        <p:spPr>
          <a:xfrm>
            <a:off x="4333872" y="3655817"/>
            <a:ext cx="1496472" cy="1200329"/>
          </a:xfrm>
          <a:prstGeom prst="rect">
            <a:avLst/>
          </a:prstGeom>
          <a:noFill/>
        </p:spPr>
        <p:txBody>
          <a:bodyPr wrap="square" rtlCol="0">
            <a:spAutoFit/>
          </a:bodyPr>
          <a:lstStyle/>
          <a:p>
            <a:r>
              <a:rPr lang="en-US" b="1" i="1" dirty="0" smtClean="0"/>
              <a:t>assertion</a:t>
            </a:r>
          </a:p>
          <a:p>
            <a:r>
              <a:rPr lang="en-US" dirty="0"/>
              <a:t>(statement, annotation, etc.</a:t>
            </a:r>
            <a:r>
              <a:rPr lang="en-US" dirty="0" smtClean="0"/>
              <a:t>)</a:t>
            </a:r>
            <a:endParaRPr lang="en-US" dirty="0"/>
          </a:p>
        </p:txBody>
      </p:sp>
      <p:sp>
        <p:nvSpPr>
          <p:cNvPr id="15" name="TextBox 14"/>
          <p:cNvSpPr txBox="1"/>
          <p:nvPr/>
        </p:nvSpPr>
        <p:spPr>
          <a:xfrm>
            <a:off x="3201669" y="3477800"/>
            <a:ext cx="1099686" cy="369332"/>
          </a:xfrm>
          <a:prstGeom prst="rect">
            <a:avLst/>
          </a:prstGeom>
          <a:noFill/>
        </p:spPr>
        <p:txBody>
          <a:bodyPr wrap="square" rtlCol="0">
            <a:spAutoFit/>
          </a:bodyPr>
          <a:lstStyle/>
          <a:p>
            <a:r>
              <a:rPr lang="en-US" dirty="0" smtClean="0"/>
              <a:t>supports</a:t>
            </a:r>
            <a:endParaRPr lang="en-US" dirty="0"/>
          </a:p>
        </p:txBody>
      </p:sp>
      <p:cxnSp>
        <p:nvCxnSpPr>
          <p:cNvPr id="16" name="Straight Arrow Connector 15"/>
          <p:cNvCxnSpPr/>
          <p:nvPr/>
        </p:nvCxnSpPr>
        <p:spPr>
          <a:xfrm flipV="1">
            <a:off x="3108972" y="3875436"/>
            <a:ext cx="1192383" cy="17108"/>
          </a:xfrm>
          <a:prstGeom prst="straightConnector1">
            <a:avLst/>
          </a:prstGeom>
          <a:ln>
            <a:solidFill>
              <a:srgbClr val="4B5A6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353971" y="3498000"/>
            <a:ext cx="883924" cy="369332"/>
          </a:xfrm>
          <a:prstGeom prst="rect">
            <a:avLst/>
          </a:prstGeom>
          <a:noFill/>
        </p:spPr>
        <p:txBody>
          <a:bodyPr wrap="square" rtlCol="0">
            <a:spAutoFit/>
          </a:bodyPr>
          <a:lstStyle/>
          <a:p>
            <a:r>
              <a:rPr lang="en-US" dirty="0" smtClean="0"/>
              <a:t>about</a:t>
            </a:r>
            <a:endParaRPr lang="en-US" dirty="0"/>
          </a:p>
        </p:txBody>
      </p:sp>
      <p:sp>
        <p:nvSpPr>
          <p:cNvPr id="18" name="TextBox 17"/>
          <p:cNvSpPr txBox="1"/>
          <p:nvPr/>
        </p:nvSpPr>
        <p:spPr>
          <a:xfrm>
            <a:off x="8127477" y="3659436"/>
            <a:ext cx="979533" cy="923330"/>
          </a:xfrm>
          <a:prstGeom prst="rect">
            <a:avLst/>
          </a:prstGeom>
          <a:noFill/>
        </p:spPr>
        <p:txBody>
          <a:bodyPr wrap="square" rtlCol="0">
            <a:spAutoFit/>
          </a:bodyPr>
          <a:lstStyle/>
          <a:p>
            <a:r>
              <a:rPr lang="en-US" b="1" dirty="0" smtClean="0"/>
              <a:t>entity</a:t>
            </a:r>
            <a:r>
              <a:rPr lang="en-US" dirty="0" smtClean="0"/>
              <a:t> (thing, subject)</a:t>
            </a:r>
            <a:endParaRPr lang="en-US" b="1" dirty="0"/>
          </a:p>
        </p:txBody>
      </p:sp>
      <p:cxnSp>
        <p:nvCxnSpPr>
          <p:cNvPr id="19" name="Elbow Connector 18"/>
          <p:cNvCxnSpPr/>
          <p:nvPr/>
        </p:nvCxnSpPr>
        <p:spPr>
          <a:xfrm flipV="1">
            <a:off x="7599961" y="4692568"/>
            <a:ext cx="936538" cy="402505"/>
          </a:xfrm>
          <a:prstGeom prst="bentConnector3">
            <a:avLst>
              <a:gd name="adj1" fmla="val 101344"/>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0" name="Elbow Connector 19"/>
          <p:cNvCxnSpPr/>
          <p:nvPr/>
        </p:nvCxnSpPr>
        <p:spPr>
          <a:xfrm>
            <a:off x="2403014" y="4807889"/>
            <a:ext cx="5207709" cy="286051"/>
          </a:xfrm>
          <a:prstGeom prst="bentConnector3">
            <a:avLst>
              <a:gd name="adj1" fmla="val 44"/>
            </a:avLst>
          </a:prstGeom>
          <a:ln>
            <a:prstDash val="sysDash"/>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3178512" y="5181376"/>
            <a:ext cx="2802224" cy="369332"/>
          </a:xfrm>
          <a:prstGeom prst="rect">
            <a:avLst/>
          </a:prstGeom>
        </p:spPr>
        <p:txBody>
          <a:bodyPr wrap="none">
            <a:spAutoFit/>
          </a:bodyPr>
          <a:lstStyle/>
          <a:p>
            <a:pPr algn="ctr"/>
            <a:r>
              <a:rPr lang="en-US" b="1" i="1" dirty="0" smtClean="0"/>
              <a:t>evidence x assertion method</a:t>
            </a:r>
            <a:endParaRPr lang="en-US" b="1" i="1" dirty="0"/>
          </a:p>
        </p:txBody>
      </p:sp>
      <p:cxnSp>
        <p:nvCxnSpPr>
          <p:cNvPr id="22" name="Straight Arrow Connector 21"/>
          <p:cNvCxnSpPr/>
          <p:nvPr/>
        </p:nvCxnSpPr>
        <p:spPr>
          <a:xfrm flipV="1">
            <a:off x="5428896" y="3891990"/>
            <a:ext cx="2673921" cy="555"/>
          </a:xfrm>
          <a:prstGeom prst="straightConnector1">
            <a:avLst/>
          </a:prstGeom>
          <a:ln>
            <a:solidFill>
              <a:srgbClr val="4B5A6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23" name="Elbow Connector 22"/>
          <p:cNvCxnSpPr/>
          <p:nvPr/>
        </p:nvCxnSpPr>
        <p:spPr>
          <a:xfrm rot="5400000" flipH="1" flipV="1">
            <a:off x="6776874" y="3878205"/>
            <a:ext cx="401750" cy="396212"/>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1246008" y="2524057"/>
            <a:ext cx="1095184" cy="369332"/>
          </a:xfrm>
          <a:prstGeom prst="rect">
            <a:avLst/>
          </a:prstGeom>
        </p:spPr>
        <p:txBody>
          <a:bodyPr wrap="none">
            <a:spAutoFit/>
          </a:bodyPr>
          <a:lstStyle/>
          <a:p>
            <a:r>
              <a:rPr lang="en-US" b="1" i="1" dirty="0" smtClean="0"/>
              <a:t>inference</a:t>
            </a:r>
            <a:endParaRPr lang="en-US" dirty="0"/>
          </a:p>
        </p:txBody>
      </p:sp>
      <p:sp>
        <p:nvSpPr>
          <p:cNvPr id="25" name="Rectangle 24"/>
          <p:cNvSpPr/>
          <p:nvPr/>
        </p:nvSpPr>
        <p:spPr>
          <a:xfrm>
            <a:off x="2684110" y="2507520"/>
            <a:ext cx="1200519" cy="369332"/>
          </a:xfrm>
          <a:prstGeom prst="rect">
            <a:avLst/>
          </a:prstGeom>
        </p:spPr>
        <p:txBody>
          <a:bodyPr wrap="none">
            <a:spAutoFit/>
          </a:bodyPr>
          <a:lstStyle/>
          <a:p>
            <a:r>
              <a:rPr lang="en-US" b="1" i="1" dirty="0" smtClean="0"/>
              <a:t>conclusion</a:t>
            </a:r>
            <a:endParaRPr lang="en-US" dirty="0"/>
          </a:p>
        </p:txBody>
      </p:sp>
      <p:sp>
        <p:nvSpPr>
          <p:cNvPr id="26" name="TextBox 25"/>
          <p:cNvSpPr txBox="1"/>
          <p:nvPr/>
        </p:nvSpPr>
        <p:spPr>
          <a:xfrm>
            <a:off x="137850" y="3706311"/>
            <a:ext cx="1430243" cy="1477328"/>
          </a:xfrm>
          <a:prstGeom prst="rect">
            <a:avLst/>
          </a:prstGeom>
          <a:noFill/>
        </p:spPr>
        <p:txBody>
          <a:bodyPr wrap="square" rtlCol="0">
            <a:spAutoFit/>
          </a:bodyPr>
          <a:lstStyle/>
          <a:p>
            <a:r>
              <a:rPr lang="en-US" b="1" dirty="0" smtClean="0"/>
              <a:t>inquiry</a:t>
            </a:r>
            <a:r>
              <a:rPr lang="en-US" dirty="0" smtClean="0"/>
              <a:t> (research, study, analysis,  etc.)</a:t>
            </a:r>
            <a:endParaRPr lang="en-US" dirty="0"/>
          </a:p>
        </p:txBody>
      </p:sp>
      <p:cxnSp>
        <p:nvCxnSpPr>
          <p:cNvPr id="27" name="Straight Arrow Connector 26"/>
          <p:cNvCxnSpPr/>
          <p:nvPr/>
        </p:nvCxnSpPr>
        <p:spPr>
          <a:xfrm>
            <a:off x="2275530" y="2711910"/>
            <a:ext cx="439921" cy="0"/>
          </a:xfrm>
          <a:prstGeom prst="straightConnector1">
            <a:avLst/>
          </a:prstGeom>
          <a:ln>
            <a:solidFill>
              <a:srgbClr val="4B5A6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1006928" y="3916648"/>
            <a:ext cx="511840" cy="554"/>
          </a:xfrm>
          <a:prstGeom prst="straightConnector1">
            <a:avLst/>
          </a:prstGeom>
          <a:ln>
            <a:solidFill>
              <a:srgbClr val="4B5A6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29" name="Elbow Connector 28"/>
          <p:cNvCxnSpPr/>
          <p:nvPr/>
        </p:nvCxnSpPr>
        <p:spPr>
          <a:xfrm rot="5400000" flipH="1" flipV="1">
            <a:off x="2357043" y="3295734"/>
            <a:ext cx="443397" cy="404530"/>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753592" y="2216648"/>
            <a:ext cx="1990742" cy="923330"/>
          </a:xfrm>
          <a:prstGeom prst="rect">
            <a:avLst/>
          </a:prstGeom>
          <a:noFill/>
        </p:spPr>
        <p:txBody>
          <a:bodyPr wrap="square" rtlCol="0">
            <a:spAutoFit/>
          </a:bodyPr>
          <a:lstStyle/>
          <a:p>
            <a:pPr algn="ctr"/>
            <a:r>
              <a:rPr lang="en-US" dirty="0" smtClean="0"/>
              <a:t>assertion source(external ontology or vocabulary)?</a:t>
            </a:r>
            <a:endParaRPr lang="en-US" dirty="0"/>
          </a:p>
        </p:txBody>
      </p:sp>
      <p:cxnSp>
        <p:nvCxnSpPr>
          <p:cNvPr id="31" name="Straight Arrow Connector 30"/>
          <p:cNvCxnSpPr/>
          <p:nvPr/>
        </p:nvCxnSpPr>
        <p:spPr>
          <a:xfrm flipH="1">
            <a:off x="5178464" y="3356002"/>
            <a:ext cx="398392" cy="351367"/>
          </a:xfrm>
          <a:prstGeom prst="straightConnector1">
            <a:avLst/>
          </a:prstGeom>
          <a:ln>
            <a:solidFill>
              <a:srgbClr val="4B5A6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648922" y="5864897"/>
            <a:ext cx="8037878" cy="646331"/>
          </a:xfrm>
          <a:prstGeom prst="rect">
            <a:avLst/>
          </a:prstGeom>
        </p:spPr>
        <p:txBody>
          <a:bodyPr wrap="square">
            <a:spAutoFit/>
          </a:bodyPr>
          <a:lstStyle/>
          <a:p>
            <a:pPr marL="0" lvl="1"/>
            <a:r>
              <a:rPr lang="en-US" b="1" i="1" dirty="0"/>
              <a:t>evidence</a:t>
            </a:r>
            <a:r>
              <a:rPr lang="en-US" i="1" dirty="0"/>
              <a:t> </a:t>
            </a:r>
            <a:r>
              <a:rPr lang="en-US" dirty="0"/>
              <a:t>– “a type of information that is used to support an assertion”</a:t>
            </a:r>
          </a:p>
          <a:p>
            <a:pPr marL="0" lvl="1"/>
            <a:r>
              <a:rPr lang="en-US" b="1" i="1" dirty="0"/>
              <a:t>assertion method </a:t>
            </a:r>
            <a:r>
              <a:rPr lang="en-US" dirty="0"/>
              <a:t>– “a means by which a statement is made about an entity</a:t>
            </a:r>
            <a:r>
              <a:rPr lang="en-US" dirty="0" smtClean="0"/>
              <a:t>”</a:t>
            </a:r>
            <a:endParaRPr lang="en-US" dirty="0"/>
          </a:p>
        </p:txBody>
      </p:sp>
      <p:sp>
        <p:nvSpPr>
          <p:cNvPr id="33" name="Rectangle 32"/>
          <p:cNvSpPr/>
          <p:nvPr/>
        </p:nvSpPr>
        <p:spPr>
          <a:xfrm>
            <a:off x="48415" y="3194396"/>
            <a:ext cx="2160041" cy="369332"/>
          </a:xfrm>
          <a:prstGeom prst="rect">
            <a:avLst/>
          </a:prstGeom>
        </p:spPr>
        <p:txBody>
          <a:bodyPr wrap="none">
            <a:spAutoFit/>
          </a:bodyPr>
          <a:lstStyle/>
          <a:p>
            <a:r>
              <a:rPr lang="en-US" dirty="0" smtClean="0">
                <a:solidFill>
                  <a:srgbClr val="D2533C"/>
                </a:solidFill>
              </a:rPr>
              <a:t>Where OBI fits in…</a:t>
            </a:r>
          </a:p>
        </p:txBody>
      </p:sp>
      <p:sp>
        <p:nvSpPr>
          <p:cNvPr id="34" name="Down Arrow 33"/>
          <p:cNvSpPr/>
          <p:nvPr/>
        </p:nvSpPr>
        <p:spPr>
          <a:xfrm>
            <a:off x="457200" y="3525813"/>
            <a:ext cx="408215" cy="263072"/>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5" name="Down Arrow 34"/>
          <p:cNvSpPr/>
          <p:nvPr/>
        </p:nvSpPr>
        <p:spPr>
          <a:xfrm rot="5400000">
            <a:off x="6575535" y="2326207"/>
            <a:ext cx="408215" cy="263072"/>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6" name="Rectangle 35"/>
          <p:cNvSpPr/>
          <p:nvPr/>
        </p:nvSpPr>
        <p:spPr>
          <a:xfrm>
            <a:off x="6911179" y="2101975"/>
            <a:ext cx="1541273" cy="646331"/>
          </a:xfrm>
          <a:prstGeom prst="rect">
            <a:avLst/>
          </a:prstGeom>
        </p:spPr>
        <p:txBody>
          <a:bodyPr wrap="square">
            <a:spAutoFit/>
          </a:bodyPr>
          <a:lstStyle/>
          <a:p>
            <a:r>
              <a:rPr lang="en-US" dirty="0" smtClean="0">
                <a:solidFill>
                  <a:srgbClr val="D2533C"/>
                </a:solidFill>
              </a:rPr>
              <a:t>For example, a GO term…</a:t>
            </a:r>
          </a:p>
        </p:txBody>
      </p:sp>
      <p:sp>
        <p:nvSpPr>
          <p:cNvPr id="37" name="Down Arrow 36"/>
          <p:cNvSpPr/>
          <p:nvPr/>
        </p:nvSpPr>
        <p:spPr>
          <a:xfrm rot="391286">
            <a:off x="8332391" y="3413412"/>
            <a:ext cx="408215" cy="263072"/>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8" name="Rectangle 37"/>
          <p:cNvSpPr/>
          <p:nvPr/>
        </p:nvSpPr>
        <p:spPr>
          <a:xfrm>
            <a:off x="7573353" y="2775489"/>
            <a:ext cx="1541273" cy="646331"/>
          </a:xfrm>
          <a:prstGeom prst="rect">
            <a:avLst/>
          </a:prstGeom>
        </p:spPr>
        <p:txBody>
          <a:bodyPr wrap="square">
            <a:spAutoFit/>
          </a:bodyPr>
          <a:lstStyle/>
          <a:p>
            <a:pPr algn="r"/>
            <a:r>
              <a:rPr lang="en-US" dirty="0" smtClean="0">
                <a:solidFill>
                  <a:srgbClr val="D2533C"/>
                </a:solidFill>
              </a:rPr>
              <a:t>For example, a gene…</a:t>
            </a:r>
          </a:p>
        </p:txBody>
      </p:sp>
      <p:sp>
        <p:nvSpPr>
          <p:cNvPr id="39" name="Down Arrow 38"/>
          <p:cNvSpPr/>
          <p:nvPr/>
        </p:nvSpPr>
        <p:spPr>
          <a:xfrm rot="1450546">
            <a:off x="2576900" y="2294879"/>
            <a:ext cx="408215" cy="263072"/>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0" name="Rectangle 39"/>
          <p:cNvSpPr/>
          <p:nvPr/>
        </p:nvSpPr>
        <p:spPr>
          <a:xfrm>
            <a:off x="2804608" y="2031982"/>
            <a:ext cx="1557375" cy="369332"/>
          </a:xfrm>
          <a:prstGeom prst="rect">
            <a:avLst/>
          </a:prstGeom>
        </p:spPr>
        <p:txBody>
          <a:bodyPr wrap="none">
            <a:spAutoFit/>
          </a:bodyPr>
          <a:lstStyle/>
          <a:p>
            <a:r>
              <a:rPr lang="en-US" dirty="0" smtClean="0">
                <a:solidFill>
                  <a:schemeClr val="tx2"/>
                </a:solidFill>
              </a:rPr>
              <a:t>Black magic?</a:t>
            </a:r>
          </a:p>
        </p:txBody>
      </p:sp>
      <p:sp>
        <p:nvSpPr>
          <p:cNvPr id="41" name="Rectangle 40"/>
          <p:cNvSpPr/>
          <p:nvPr/>
        </p:nvSpPr>
        <p:spPr>
          <a:xfrm>
            <a:off x="3183132" y="4512386"/>
            <a:ext cx="1108221" cy="369332"/>
          </a:xfrm>
          <a:prstGeom prst="rect">
            <a:avLst/>
          </a:prstGeom>
        </p:spPr>
        <p:txBody>
          <a:bodyPr wrap="none">
            <a:spAutoFit/>
          </a:bodyPr>
          <a:lstStyle/>
          <a:p>
            <a:r>
              <a:rPr lang="en-US" dirty="0" smtClean="0">
                <a:solidFill>
                  <a:schemeClr val="tx2"/>
                </a:solidFill>
              </a:rPr>
              <a:t>EO class</a:t>
            </a:r>
          </a:p>
        </p:txBody>
      </p:sp>
      <p:sp>
        <p:nvSpPr>
          <p:cNvPr id="42" name="Rectangle 41"/>
          <p:cNvSpPr/>
          <p:nvPr/>
        </p:nvSpPr>
        <p:spPr>
          <a:xfrm>
            <a:off x="6816248" y="5171459"/>
            <a:ext cx="1108221" cy="369332"/>
          </a:xfrm>
          <a:prstGeom prst="rect">
            <a:avLst/>
          </a:prstGeom>
        </p:spPr>
        <p:txBody>
          <a:bodyPr wrap="none">
            <a:spAutoFit/>
          </a:bodyPr>
          <a:lstStyle/>
          <a:p>
            <a:r>
              <a:rPr lang="en-US" dirty="0" smtClean="0">
                <a:solidFill>
                  <a:schemeClr val="tx2"/>
                </a:solidFill>
              </a:rPr>
              <a:t>EO class</a:t>
            </a:r>
          </a:p>
        </p:txBody>
      </p:sp>
      <p:sp>
        <p:nvSpPr>
          <p:cNvPr id="43" name="Down Arrow 42"/>
          <p:cNvSpPr/>
          <p:nvPr/>
        </p:nvSpPr>
        <p:spPr>
          <a:xfrm rot="6190476">
            <a:off x="2853463" y="4526596"/>
            <a:ext cx="408215" cy="263072"/>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4" name="Down Arrow 43"/>
          <p:cNvSpPr/>
          <p:nvPr/>
        </p:nvSpPr>
        <p:spPr>
          <a:xfrm rot="10570721">
            <a:off x="6970077" y="4963537"/>
            <a:ext cx="408215" cy="263072"/>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7148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8640"/>
            <a:ext cx="8229600" cy="788010"/>
          </a:xfrm>
        </p:spPr>
        <p:txBody>
          <a:bodyPr>
            <a:normAutofit/>
          </a:bodyPr>
          <a:lstStyle/>
          <a:p>
            <a:r>
              <a:rPr lang="en-US" i="1" dirty="0" smtClean="0"/>
              <a:t>Evidence </a:t>
            </a:r>
            <a:r>
              <a:rPr lang="en-US" dirty="0" smtClean="0"/>
              <a:t>as specified output of OBI</a:t>
            </a:r>
            <a:endParaRPr lang="en-US" i="1" dirty="0"/>
          </a:p>
        </p:txBody>
      </p:sp>
      <p:pic>
        <p:nvPicPr>
          <p:cNvPr id="3" name="Picture 2" descr="Screensh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299" y="1307170"/>
            <a:ext cx="8827210" cy="5537328"/>
          </a:xfrm>
          <a:prstGeom prst="rect">
            <a:avLst/>
          </a:prstGeom>
        </p:spPr>
      </p:pic>
    </p:spTree>
    <p:extLst>
      <p:ext uri="{BB962C8B-B14F-4D97-AF65-F5344CB8AC3E}">
        <p14:creationId xmlns:p14="http://schemas.microsoft.com/office/powerpoint/2010/main" val="4127148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98640"/>
            <a:ext cx="8229600" cy="704573"/>
          </a:xfrm>
        </p:spPr>
        <p:txBody>
          <a:bodyPr>
            <a:normAutofit/>
          </a:bodyPr>
          <a:lstStyle/>
          <a:p>
            <a:r>
              <a:rPr lang="en-US" dirty="0" smtClean="0"/>
              <a:t>Philadelphia a couple of weeks ago…</a:t>
            </a:r>
            <a:endParaRPr lang="en-US" dirty="0"/>
          </a:p>
        </p:txBody>
      </p:sp>
      <p:sp>
        <p:nvSpPr>
          <p:cNvPr id="6" name="Content Placeholder 5"/>
          <p:cNvSpPr>
            <a:spLocks noGrp="1"/>
          </p:cNvSpPr>
          <p:nvPr>
            <p:ph idx="1"/>
          </p:nvPr>
        </p:nvSpPr>
        <p:spPr>
          <a:xfrm>
            <a:off x="457200" y="1433348"/>
            <a:ext cx="8229600" cy="671122"/>
          </a:xfrm>
        </p:spPr>
        <p:txBody>
          <a:bodyPr>
            <a:normAutofit fontScale="85000" lnSpcReduction="20000"/>
          </a:bodyPr>
          <a:lstStyle/>
          <a:p>
            <a:r>
              <a:rPr lang="en-US" dirty="0" smtClean="0"/>
              <a:t>Chris, </a:t>
            </a:r>
            <a:r>
              <a:rPr lang="en-US" dirty="0" err="1" smtClean="0"/>
              <a:t>Jie</a:t>
            </a:r>
            <a:r>
              <a:rPr lang="en-US" dirty="0" smtClean="0"/>
              <a:t> &amp; Marcus met regarding evidence &amp; phenotypes</a:t>
            </a:r>
          </a:p>
          <a:p>
            <a:r>
              <a:rPr lang="en-US" dirty="0" smtClean="0"/>
              <a:t>Trying to model evidence and define scope of OBI &amp; EO</a:t>
            </a:r>
            <a:endParaRPr lang="en-US" dirty="0"/>
          </a:p>
        </p:txBody>
      </p:sp>
      <p:pic>
        <p:nvPicPr>
          <p:cNvPr id="4" name="Content Placeholder 1" descr="OBI-ECO.jpg"/>
          <p:cNvPicPr>
            <a:picLocks noChangeAspect="1"/>
          </p:cNvPicPr>
          <p:nvPr/>
        </p:nvPicPr>
        <p:blipFill rotWithShape="1">
          <a:blip r:embed="rId2">
            <a:alphaModFix/>
            <a:extLst>
              <a:ext uri="{BEBA8EAE-BF5A-486C-A8C5-ECC9F3942E4B}">
                <a14:imgProps xmlns:a14="http://schemas.microsoft.com/office/drawing/2010/main">
                  <a14:imgLayer r:embed="rId3">
                    <a14:imgEffect>
                      <a14:sharpenSoften amount="11000"/>
                    </a14:imgEffect>
                    <a14:imgEffect>
                      <a14:brightnessContrast contrast="-40000"/>
                    </a14:imgEffect>
                  </a14:imgLayer>
                </a14:imgProps>
              </a:ext>
              <a:ext uri="{28A0092B-C50C-407E-A947-70E740481C1C}">
                <a14:useLocalDpi xmlns:a14="http://schemas.microsoft.com/office/drawing/2010/main" val="0"/>
              </a:ext>
            </a:extLst>
          </a:blip>
          <a:srcRect t="-21981" b="635"/>
          <a:stretch/>
        </p:blipFill>
        <p:spPr>
          <a:xfrm>
            <a:off x="55620" y="1640914"/>
            <a:ext cx="9092605" cy="4394311"/>
          </a:xfrm>
          <a:prstGeom prst="rect">
            <a:avLst/>
          </a:prstGeom>
        </p:spPr>
      </p:pic>
      <p:sp>
        <p:nvSpPr>
          <p:cNvPr id="8" name="Rectangle 7"/>
          <p:cNvSpPr/>
          <p:nvPr/>
        </p:nvSpPr>
        <p:spPr>
          <a:xfrm>
            <a:off x="8217495" y="4886957"/>
            <a:ext cx="945046" cy="738664"/>
          </a:xfrm>
          <a:prstGeom prst="rect">
            <a:avLst/>
          </a:prstGeom>
          <a:solidFill>
            <a:schemeClr val="bg1"/>
          </a:solidFill>
        </p:spPr>
        <p:txBody>
          <a:bodyPr wrap="square">
            <a:spAutoFit/>
          </a:bodyPr>
          <a:lstStyle/>
          <a:p>
            <a:r>
              <a:rPr lang="en-US" sz="1400" dirty="0" smtClean="0">
                <a:solidFill>
                  <a:schemeClr val="tx2"/>
                </a:solidFill>
              </a:rPr>
              <a:t>Evidence (although not EO)</a:t>
            </a:r>
          </a:p>
        </p:txBody>
      </p:sp>
    </p:spTree>
    <p:extLst>
      <p:ext uri="{BB962C8B-B14F-4D97-AF65-F5344CB8AC3E}">
        <p14:creationId xmlns:p14="http://schemas.microsoft.com/office/powerpoint/2010/main" val="3765395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533401"/>
            <a:ext cx="8229600" cy="773768"/>
          </a:xfrm>
        </p:spPr>
        <p:txBody>
          <a:bodyPr>
            <a:normAutofit/>
          </a:bodyPr>
          <a:lstStyle/>
          <a:p>
            <a:r>
              <a:rPr lang="en-US" dirty="0" smtClean="0"/>
              <a:t>Example	</a:t>
            </a:r>
            <a:endParaRPr lang="en-US" dirty="0"/>
          </a:p>
        </p:txBody>
      </p:sp>
      <p:pic>
        <p:nvPicPr>
          <p:cNvPr id="4" name="Picture 3" descr="OBI-ECO.jpg"/>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1307169"/>
            <a:ext cx="9144000" cy="4290410"/>
          </a:xfrm>
          <a:prstGeom prst="rect">
            <a:avLst/>
          </a:prstGeom>
        </p:spPr>
      </p:pic>
      <p:sp>
        <p:nvSpPr>
          <p:cNvPr id="7" name="Content Placeholder 5"/>
          <p:cNvSpPr txBox="1">
            <a:spLocks/>
          </p:cNvSpPr>
          <p:nvPr/>
        </p:nvSpPr>
        <p:spPr>
          <a:xfrm>
            <a:off x="185400" y="5757104"/>
            <a:ext cx="8229600" cy="96415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Nice resolution… </a:t>
            </a:r>
          </a:p>
          <a:p>
            <a:r>
              <a:rPr lang="en-US" dirty="0" smtClean="0"/>
              <a:t>but ECO must not change significantly or add complexity</a:t>
            </a:r>
            <a:endParaRPr lang="en-US" dirty="0"/>
          </a:p>
        </p:txBody>
      </p:sp>
    </p:spTree>
    <p:extLst>
      <p:ext uri="{BB962C8B-B14F-4D97-AF65-F5344CB8AC3E}">
        <p14:creationId xmlns:p14="http://schemas.microsoft.com/office/powerpoint/2010/main" val="3765395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2083089"/>
            <a:ext cx="8433026" cy="136561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p:txBody>
          <a:bodyPr>
            <a:normAutofit fontScale="90000"/>
          </a:bodyPr>
          <a:lstStyle/>
          <a:p>
            <a:r>
              <a:rPr lang="en-US" dirty="0" smtClean="0"/>
              <a:t>Some considerations (Chris </a:t>
            </a:r>
            <a:r>
              <a:rPr lang="en-US" dirty="0" err="1" smtClean="0"/>
              <a:t>Stoeckert</a:t>
            </a:r>
            <a:r>
              <a:rPr lang="en-US" dirty="0" smtClean="0"/>
              <a:t>)</a:t>
            </a:r>
            <a:endParaRPr lang="en-US" dirty="0"/>
          </a:p>
        </p:txBody>
      </p:sp>
      <p:sp>
        <p:nvSpPr>
          <p:cNvPr id="6" name="Content Placeholder 5"/>
          <p:cNvSpPr>
            <a:spLocks noGrp="1"/>
          </p:cNvSpPr>
          <p:nvPr>
            <p:ph idx="1"/>
          </p:nvPr>
        </p:nvSpPr>
        <p:spPr>
          <a:xfrm>
            <a:off x="373760" y="1643725"/>
            <a:ext cx="8770240" cy="2831194"/>
          </a:xfrm>
        </p:spPr>
        <p:txBody>
          <a:bodyPr>
            <a:normAutofit fontScale="92500" lnSpcReduction="10000"/>
          </a:bodyPr>
          <a:lstStyle/>
          <a:p>
            <a:r>
              <a:rPr lang="en-US" dirty="0" smtClean="0"/>
              <a:t>1 - </a:t>
            </a:r>
            <a:r>
              <a:rPr lang="en-US" dirty="0"/>
              <a:t>experimental evidence (ECO:0000006)</a:t>
            </a:r>
          </a:p>
          <a:p>
            <a:r>
              <a:rPr lang="en-US" dirty="0"/>
              <a:t>2 </a:t>
            </a:r>
            <a:r>
              <a:rPr lang="en-US" dirty="0" smtClean="0"/>
              <a:t>- evidence </a:t>
            </a:r>
            <a:r>
              <a:rPr lang="en-US" dirty="0"/>
              <a:t>of metabolic process </a:t>
            </a:r>
          </a:p>
          <a:p>
            <a:r>
              <a:rPr lang="en-US" dirty="0" smtClean="0"/>
              <a:t>3 - </a:t>
            </a:r>
            <a:r>
              <a:rPr lang="en-US" dirty="0"/>
              <a:t>evidence of macromolecular biosynthesis</a:t>
            </a:r>
          </a:p>
          <a:p>
            <a:r>
              <a:rPr lang="en-US" dirty="0" smtClean="0"/>
              <a:t>4 - </a:t>
            </a:r>
            <a:r>
              <a:rPr lang="en-US" dirty="0"/>
              <a:t>evidence of polysaccharide biosynthesis</a:t>
            </a:r>
          </a:p>
          <a:p>
            <a:r>
              <a:rPr lang="en-US" dirty="0" smtClean="0"/>
              <a:t>5 - </a:t>
            </a:r>
            <a:r>
              <a:rPr lang="en-US" dirty="0"/>
              <a:t>evidence of EPS production </a:t>
            </a:r>
          </a:p>
          <a:p>
            <a:r>
              <a:rPr lang="en-US" dirty="0" smtClean="0"/>
              <a:t>6 - </a:t>
            </a:r>
            <a:r>
              <a:rPr lang="en-US" dirty="0"/>
              <a:t>evidence of increased EPS production</a:t>
            </a:r>
          </a:p>
          <a:p>
            <a:r>
              <a:rPr lang="en-US" dirty="0" smtClean="0"/>
              <a:t>7 - </a:t>
            </a:r>
            <a:r>
              <a:rPr lang="en-US" dirty="0"/>
              <a:t>(instance) </a:t>
            </a:r>
            <a:r>
              <a:rPr lang="en-US" dirty="0" err="1"/>
              <a:t>tpbA</a:t>
            </a:r>
            <a:r>
              <a:rPr lang="en-US" dirty="0"/>
              <a:t>- has increased EPS production relative </a:t>
            </a:r>
            <a:r>
              <a:rPr lang="en-US" dirty="0" smtClean="0"/>
              <a:t>to </a:t>
            </a:r>
            <a:r>
              <a:rPr lang="en-US" dirty="0" err="1" smtClean="0"/>
              <a:t>tbpA</a:t>
            </a:r>
            <a:r>
              <a:rPr lang="en-US" dirty="0" smtClean="0"/>
              <a:t>+</a:t>
            </a:r>
            <a:endParaRPr lang="en-US" dirty="0"/>
          </a:p>
        </p:txBody>
      </p:sp>
      <p:sp>
        <p:nvSpPr>
          <p:cNvPr id="2" name="Rectangle 1"/>
          <p:cNvSpPr/>
          <p:nvPr/>
        </p:nvSpPr>
        <p:spPr>
          <a:xfrm>
            <a:off x="724932" y="4363671"/>
            <a:ext cx="7739381" cy="2308324"/>
          </a:xfrm>
          <a:prstGeom prst="rect">
            <a:avLst/>
          </a:prstGeom>
        </p:spPr>
        <p:txBody>
          <a:bodyPr wrap="square">
            <a:spAutoFit/>
          </a:bodyPr>
          <a:lstStyle/>
          <a:p>
            <a:r>
              <a:rPr lang="en-US" dirty="0" smtClean="0"/>
              <a:t>“Depending on the user, they may want high or low level types of evidence. These are not technology based but we can think about how to deal with that. …the next version we generate should be put in a form that addresses what users will see and make use of.” -- Chris</a:t>
            </a:r>
          </a:p>
          <a:p>
            <a:endParaRPr lang="en-US" dirty="0"/>
          </a:p>
          <a:p>
            <a:r>
              <a:rPr lang="en-US" dirty="0" smtClean="0"/>
              <a:t>“ECO organizes terms based on assay, not GO… link the GO terms to OBI assay by adding biological identification objective. …ECO may organize terms either by assay or by biological identification objective.” -- </a:t>
            </a:r>
            <a:r>
              <a:rPr lang="en-US" dirty="0" err="1" smtClean="0"/>
              <a:t>Jie</a:t>
            </a:r>
            <a:endParaRPr lang="en-US" dirty="0"/>
          </a:p>
        </p:txBody>
      </p:sp>
      <p:sp>
        <p:nvSpPr>
          <p:cNvPr id="3" name="Rectangle 2"/>
          <p:cNvSpPr/>
          <p:nvPr/>
        </p:nvSpPr>
        <p:spPr>
          <a:xfrm>
            <a:off x="6803751" y="2363618"/>
            <a:ext cx="2179177" cy="646331"/>
          </a:xfrm>
          <a:prstGeom prst="rect">
            <a:avLst/>
          </a:prstGeom>
        </p:spPr>
        <p:txBody>
          <a:bodyPr wrap="square">
            <a:spAutoFit/>
          </a:bodyPr>
          <a:lstStyle/>
          <a:p>
            <a:r>
              <a:rPr lang="en-US" dirty="0" smtClean="0"/>
              <a:t>from GO</a:t>
            </a:r>
          </a:p>
          <a:p>
            <a:r>
              <a:rPr lang="en-US" dirty="0" smtClean="0"/>
              <a:t>biological process</a:t>
            </a:r>
            <a:endParaRPr lang="en-US" dirty="0"/>
          </a:p>
        </p:txBody>
      </p:sp>
    </p:spTree>
    <p:extLst>
      <p:ext uri="{BB962C8B-B14F-4D97-AF65-F5344CB8AC3E}">
        <p14:creationId xmlns:p14="http://schemas.microsoft.com/office/powerpoint/2010/main" val="4127148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Community needs - some recently introduced terms to map to OBI</a:t>
            </a:r>
            <a:endParaRPr lang="en-US" dirty="0"/>
          </a:p>
        </p:txBody>
      </p:sp>
      <p:sp>
        <p:nvSpPr>
          <p:cNvPr id="6" name="Content Placeholder 5"/>
          <p:cNvSpPr>
            <a:spLocks noGrp="1"/>
          </p:cNvSpPr>
          <p:nvPr>
            <p:ph sz="half" idx="1"/>
          </p:nvPr>
        </p:nvSpPr>
        <p:spPr>
          <a:xfrm>
            <a:off x="457200" y="1877786"/>
            <a:ext cx="4038600" cy="4513870"/>
          </a:xfrm>
        </p:spPr>
        <p:txBody>
          <a:bodyPr>
            <a:normAutofit fontScale="62500" lnSpcReduction="20000"/>
          </a:bodyPr>
          <a:lstStyle/>
          <a:p>
            <a:r>
              <a:rPr lang="en-US" dirty="0"/>
              <a:t>Phylogenetic evidence</a:t>
            </a:r>
          </a:p>
          <a:p>
            <a:pPr lvl="1"/>
            <a:r>
              <a:rPr lang="en-US" dirty="0"/>
              <a:t>biological aspect of ancestor</a:t>
            </a:r>
          </a:p>
          <a:p>
            <a:pPr lvl="1"/>
            <a:r>
              <a:rPr lang="en-US" dirty="0"/>
              <a:t>biological aspect of descendant</a:t>
            </a:r>
          </a:p>
          <a:p>
            <a:pPr lvl="1"/>
            <a:r>
              <a:rPr lang="en-US" dirty="0"/>
              <a:t>phylogenetic determination of loss of key residues</a:t>
            </a:r>
          </a:p>
          <a:p>
            <a:pPr lvl="1"/>
            <a:r>
              <a:rPr lang="en-US" dirty="0"/>
              <a:t>rapid divergence from ancestral sequence</a:t>
            </a:r>
          </a:p>
          <a:p>
            <a:endParaRPr lang="en-US" dirty="0"/>
          </a:p>
          <a:p>
            <a:r>
              <a:rPr lang="en-US" dirty="0"/>
              <a:t>Transcriptional activation assay</a:t>
            </a:r>
          </a:p>
          <a:p>
            <a:pPr lvl="1"/>
            <a:r>
              <a:rPr lang="en-US" dirty="0"/>
              <a:t>localization of green fluorescent protein transcript</a:t>
            </a:r>
          </a:p>
          <a:p>
            <a:pPr lvl="1"/>
            <a:r>
              <a:rPr lang="en-US" dirty="0"/>
              <a:t>localization of </a:t>
            </a:r>
            <a:r>
              <a:rPr lang="en-US" dirty="0" err="1"/>
              <a:t>LacZ</a:t>
            </a:r>
            <a:r>
              <a:rPr lang="en-US" dirty="0"/>
              <a:t> transcript</a:t>
            </a:r>
          </a:p>
          <a:p>
            <a:pPr lvl="1"/>
            <a:endParaRPr lang="en-US" dirty="0"/>
          </a:p>
          <a:p>
            <a:r>
              <a:rPr lang="en-US" dirty="0"/>
              <a:t>Ligand binding experiment</a:t>
            </a:r>
          </a:p>
          <a:p>
            <a:pPr lvl="1"/>
            <a:r>
              <a:rPr lang="en-US" dirty="0"/>
              <a:t>enzyme-linked </a:t>
            </a:r>
            <a:r>
              <a:rPr lang="en-US" dirty="0" err="1"/>
              <a:t>immunoabsorbent</a:t>
            </a:r>
            <a:r>
              <a:rPr lang="en-US" dirty="0"/>
              <a:t> assay</a:t>
            </a:r>
          </a:p>
          <a:p>
            <a:pPr lvl="1"/>
            <a:r>
              <a:rPr lang="en-US" dirty="0"/>
              <a:t>bacterial one-hybrid </a:t>
            </a:r>
            <a:r>
              <a:rPr lang="en-US" dirty="0" smtClean="0"/>
              <a:t>assay</a:t>
            </a:r>
            <a:endParaRPr lang="en-US" dirty="0"/>
          </a:p>
        </p:txBody>
      </p:sp>
      <p:sp>
        <p:nvSpPr>
          <p:cNvPr id="2" name="Content Placeholder 1"/>
          <p:cNvSpPr>
            <a:spLocks noGrp="1"/>
          </p:cNvSpPr>
          <p:nvPr>
            <p:ph sz="half" idx="2"/>
          </p:nvPr>
        </p:nvSpPr>
        <p:spPr>
          <a:xfrm>
            <a:off x="4648200" y="1814286"/>
            <a:ext cx="4038600" cy="3655785"/>
          </a:xfrm>
        </p:spPr>
        <p:txBody>
          <a:bodyPr>
            <a:normAutofit fontScale="62500" lnSpcReduction="20000"/>
          </a:bodyPr>
          <a:lstStyle/>
          <a:p>
            <a:r>
              <a:rPr lang="en-US" dirty="0"/>
              <a:t>Transcript expression evidence</a:t>
            </a:r>
          </a:p>
          <a:p>
            <a:pPr lvl="1"/>
            <a:r>
              <a:rPr lang="en-US" dirty="0"/>
              <a:t>RNA-</a:t>
            </a:r>
            <a:r>
              <a:rPr lang="en-US" dirty="0" err="1"/>
              <a:t>seq</a:t>
            </a:r>
            <a:r>
              <a:rPr lang="en-US" dirty="0"/>
              <a:t> data</a:t>
            </a:r>
          </a:p>
          <a:p>
            <a:pPr lvl="1"/>
            <a:r>
              <a:rPr lang="en-US" dirty="0"/>
              <a:t>cap analysis of gene expression</a:t>
            </a:r>
          </a:p>
          <a:p>
            <a:pPr lvl="1"/>
            <a:r>
              <a:rPr lang="en-US" dirty="0" err="1"/>
              <a:t>nano</a:t>
            </a:r>
            <a:r>
              <a:rPr lang="en-US" dirty="0"/>
              <a:t>-cap analysis of gene expression</a:t>
            </a:r>
          </a:p>
          <a:p>
            <a:endParaRPr lang="en-US" dirty="0"/>
          </a:p>
          <a:p>
            <a:r>
              <a:rPr lang="en-US" dirty="0"/>
              <a:t>Experimental phenotypic evidence</a:t>
            </a:r>
          </a:p>
          <a:p>
            <a:pPr lvl="1"/>
            <a:r>
              <a:rPr lang="en-US" dirty="0"/>
              <a:t>cleavage arrested development</a:t>
            </a:r>
          </a:p>
          <a:p>
            <a:pPr lvl="1"/>
            <a:r>
              <a:rPr lang="en-US" dirty="0" err="1"/>
              <a:t>cytochalasin</a:t>
            </a:r>
            <a:r>
              <a:rPr lang="en-US" dirty="0"/>
              <a:t> experiment result</a:t>
            </a:r>
          </a:p>
          <a:p>
            <a:pPr lvl="1"/>
            <a:endParaRPr lang="en-US" dirty="0"/>
          </a:p>
          <a:p>
            <a:r>
              <a:rPr lang="en-US" dirty="0"/>
              <a:t>Others</a:t>
            </a:r>
          </a:p>
          <a:p>
            <a:pPr lvl="1"/>
            <a:r>
              <a:rPr lang="en-US" dirty="0"/>
              <a:t>systematic evolution of ligands by exponential amplification analysis</a:t>
            </a:r>
          </a:p>
          <a:p>
            <a:pPr lvl="1"/>
            <a:r>
              <a:rPr lang="en-US" dirty="0"/>
              <a:t>quantitative polymerase chain reaction</a:t>
            </a:r>
          </a:p>
          <a:p>
            <a:pPr lvl="1"/>
            <a:r>
              <a:rPr lang="en-US" dirty="0"/>
              <a:t>flow </a:t>
            </a:r>
            <a:r>
              <a:rPr lang="en-US" dirty="0" err="1"/>
              <a:t>cytometry</a:t>
            </a:r>
            <a:r>
              <a:rPr lang="en-US" dirty="0"/>
              <a:t> data</a:t>
            </a:r>
          </a:p>
          <a:p>
            <a:endParaRPr lang="en-US" dirty="0"/>
          </a:p>
        </p:txBody>
      </p:sp>
      <p:sp>
        <p:nvSpPr>
          <p:cNvPr id="7" name="Title 1"/>
          <p:cNvSpPr txBox="1">
            <a:spLocks/>
          </p:cNvSpPr>
          <p:nvPr/>
        </p:nvSpPr>
        <p:spPr>
          <a:xfrm>
            <a:off x="609600" y="5584371"/>
            <a:ext cx="8229600" cy="990600"/>
          </a:xfrm>
          <a:prstGeom prst="rect">
            <a:avLst/>
          </a:prstGeom>
        </p:spPr>
        <p:txBody>
          <a:bodyPr vert="horz" lIns="91440" tIns="45720" rIns="91440" bIns="45720" rtlCol="0" anchor="ctr">
            <a:normAutofit fontScale="925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smtClean="0"/>
              <a:t>Phenotype annotation terms coming…</a:t>
            </a:r>
            <a:endParaRPr lang="en-US" dirty="0"/>
          </a:p>
        </p:txBody>
      </p:sp>
    </p:spTree>
    <p:extLst>
      <p:ext uri="{BB962C8B-B14F-4D97-AF65-F5344CB8AC3E}">
        <p14:creationId xmlns:p14="http://schemas.microsoft.com/office/powerpoint/2010/main" val="4127148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sz="half" idx="1"/>
          </p:nvPr>
        </p:nvSpPr>
        <p:spPr>
          <a:xfrm>
            <a:off x="457200" y="4459209"/>
            <a:ext cx="4038600" cy="2391840"/>
          </a:xfrm>
        </p:spPr>
        <p:txBody>
          <a:bodyPr>
            <a:normAutofit fontScale="62500" lnSpcReduction="20000"/>
          </a:bodyPr>
          <a:lstStyle/>
          <a:p>
            <a:r>
              <a:rPr lang="en-US" dirty="0"/>
              <a:t>Affinity Capture-Luminescence</a:t>
            </a:r>
          </a:p>
          <a:p>
            <a:r>
              <a:rPr lang="en-US" dirty="0"/>
              <a:t>Affinity Capture-MS</a:t>
            </a:r>
          </a:p>
          <a:p>
            <a:r>
              <a:rPr lang="en-US" dirty="0"/>
              <a:t>Affinity Capture-RNA</a:t>
            </a:r>
          </a:p>
          <a:p>
            <a:r>
              <a:rPr lang="en-US" dirty="0"/>
              <a:t>Affinity Capture-Western</a:t>
            </a:r>
          </a:p>
          <a:p>
            <a:r>
              <a:rPr lang="en-US" dirty="0"/>
              <a:t>Biochemical Activity</a:t>
            </a:r>
          </a:p>
          <a:p>
            <a:r>
              <a:rPr lang="en-US" dirty="0"/>
              <a:t>Co-crystal Structure</a:t>
            </a:r>
          </a:p>
          <a:p>
            <a:r>
              <a:rPr lang="en-US" dirty="0"/>
              <a:t>Co-fractionation</a:t>
            </a:r>
          </a:p>
          <a:p>
            <a:r>
              <a:rPr lang="en-US" dirty="0"/>
              <a:t>Co-localization</a:t>
            </a:r>
          </a:p>
        </p:txBody>
      </p:sp>
      <p:sp>
        <p:nvSpPr>
          <p:cNvPr id="9" name="Content Placeholder 8"/>
          <p:cNvSpPr>
            <a:spLocks noGrp="1"/>
          </p:cNvSpPr>
          <p:nvPr>
            <p:ph sz="half" idx="2"/>
          </p:nvPr>
        </p:nvSpPr>
        <p:spPr>
          <a:xfrm>
            <a:off x="4648200" y="4431395"/>
            <a:ext cx="4038600" cy="2391841"/>
          </a:xfrm>
        </p:spPr>
        <p:txBody>
          <a:bodyPr>
            <a:normAutofit fontScale="62500" lnSpcReduction="20000"/>
          </a:bodyPr>
          <a:lstStyle/>
          <a:p>
            <a:r>
              <a:rPr lang="en-US" dirty="0"/>
              <a:t>Co-purification</a:t>
            </a:r>
          </a:p>
          <a:p>
            <a:r>
              <a:rPr lang="en-US" dirty="0"/>
              <a:t>Far Western</a:t>
            </a:r>
          </a:p>
          <a:p>
            <a:r>
              <a:rPr lang="en-US" dirty="0"/>
              <a:t>FRET</a:t>
            </a:r>
          </a:p>
          <a:p>
            <a:r>
              <a:rPr lang="en-US" dirty="0"/>
              <a:t>PCA</a:t>
            </a:r>
          </a:p>
          <a:p>
            <a:r>
              <a:rPr lang="en-US" dirty="0"/>
              <a:t>Protein-peptide</a:t>
            </a:r>
          </a:p>
          <a:p>
            <a:r>
              <a:rPr lang="en-US" dirty="0"/>
              <a:t>Protein-RNA</a:t>
            </a:r>
          </a:p>
          <a:p>
            <a:r>
              <a:rPr lang="en-US" dirty="0"/>
              <a:t>Reconstituted Complex</a:t>
            </a:r>
          </a:p>
          <a:p>
            <a:r>
              <a:rPr lang="en-US" dirty="0"/>
              <a:t>Two-hybrid</a:t>
            </a:r>
          </a:p>
        </p:txBody>
      </p:sp>
      <p:pic>
        <p:nvPicPr>
          <p:cNvPr id="3" name="Picture 2"/>
          <p:cNvPicPr>
            <a:picLocks noChangeAspect="1"/>
          </p:cNvPicPr>
          <p:nvPr/>
        </p:nvPicPr>
        <p:blipFill>
          <a:blip r:embed="rId2"/>
          <a:stretch>
            <a:fillRect/>
          </a:stretch>
        </p:blipFill>
        <p:spPr>
          <a:xfrm>
            <a:off x="0" y="364523"/>
            <a:ext cx="9144000" cy="4082778"/>
          </a:xfrm>
          <a:prstGeom prst="rect">
            <a:avLst/>
          </a:prstGeom>
        </p:spPr>
      </p:pic>
      <p:sp>
        <p:nvSpPr>
          <p:cNvPr id="4" name="Rectangle 3"/>
          <p:cNvSpPr/>
          <p:nvPr/>
        </p:nvSpPr>
        <p:spPr>
          <a:xfrm>
            <a:off x="4702566" y="1761022"/>
            <a:ext cx="4045812" cy="369332"/>
          </a:xfrm>
          <a:prstGeom prst="rect">
            <a:avLst/>
          </a:prstGeom>
        </p:spPr>
        <p:txBody>
          <a:bodyPr wrap="none">
            <a:spAutoFit/>
          </a:bodyPr>
          <a:lstStyle/>
          <a:p>
            <a:r>
              <a:rPr lang="en-US" dirty="0" smtClean="0">
                <a:solidFill>
                  <a:srgbClr val="D2533C"/>
                </a:solidFill>
              </a:rPr>
              <a:t>(Thanks to Midori Harris at PomBase)</a:t>
            </a:r>
            <a:endParaRPr lang="en-US" dirty="0">
              <a:solidFill>
                <a:srgbClr val="D2533C"/>
              </a:solidFill>
            </a:endParaRPr>
          </a:p>
        </p:txBody>
      </p:sp>
    </p:spTree>
    <p:extLst>
      <p:ext uri="{BB962C8B-B14F-4D97-AF65-F5344CB8AC3E}">
        <p14:creationId xmlns:p14="http://schemas.microsoft.com/office/powerpoint/2010/main" val="4127148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General goals</a:t>
            </a:r>
            <a:endParaRPr lang="en-US" dirty="0"/>
          </a:p>
        </p:txBody>
      </p:sp>
      <p:sp>
        <p:nvSpPr>
          <p:cNvPr id="6" name="Content Placeholder 5"/>
          <p:cNvSpPr>
            <a:spLocks noGrp="1"/>
          </p:cNvSpPr>
          <p:nvPr>
            <p:ph idx="1"/>
          </p:nvPr>
        </p:nvSpPr>
        <p:spPr>
          <a:xfrm>
            <a:off x="457200" y="1600200"/>
            <a:ext cx="8469086" cy="4876800"/>
          </a:xfrm>
        </p:spPr>
        <p:txBody>
          <a:bodyPr>
            <a:normAutofit fontScale="92500" lnSpcReduction="20000"/>
          </a:bodyPr>
          <a:lstStyle/>
          <a:p>
            <a:r>
              <a:rPr lang="en-US" dirty="0" smtClean="0"/>
              <a:t>Finish next major release of EO</a:t>
            </a:r>
          </a:p>
          <a:p>
            <a:pPr lvl="1"/>
            <a:r>
              <a:rPr lang="en-US" dirty="0" smtClean="0"/>
              <a:t>100</a:t>
            </a:r>
            <a:r>
              <a:rPr lang="en-US" dirty="0"/>
              <a:t>% terms </a:t>
            </a:r>
            <a:r>
              <a:rPr lang="en-US" dirty="0" smtClean="0"/>
              <a:t>defined</a:t>
            </a:r>
          </a:p>
          <a:p>
            <a:pPr lvl="1"/>
            <a:r>
              <a:rPr lang="en-US" dirty="0" smtClean="0"/>
              <a:t>All terms named consistently (to reflect that they are “evidence”)</a:t>
            </a:r>
          </a:p>
          <a:p>
            <a:pPr lvl="1"/>
            <a:endParaRPr lang="en-US" dirty="0" smtClean="0"/>
          </a:p>
          <a:p>
            <a:r>
              <a:rPr lang="en-US" dirty="0" smtClean="0"/>
              <a:t>Push out website and first paper (both are nearing completion)</a:t>
            </a:r>
          </a:p>
          <a:p>
            <a:endParaRPr lang="en-US" dirty="0" smtClean="0"/>
          </a:p>
          <a:p>
            <a:r>
              <a:rPr lang="en-US" dirty="0" smtClean="0"/>
              <a:t>Complete mapping of EO</a:t>
            </a:r>
          </a:p>
          <a:p>
            <a:pPr lvl="1"/>
            <a:r>
              <a:rPr lang="en-US" dirty="0" smtClean="0"/>
              <a:t>To OBI – use this to make EO cross products &amp; identify co-development </a:t>
            </a:r>
          </a:p>
          <a:p>
            <a:pPr lvl="1"/>
            <a:r>
              <a:rPr lang="en-US" dirty="0" smtClean="0"/>
              <a:t>To </a:t>
            </a:r>
            <a:r>
              <a:rPr lang="en-US" dirty="0" err="1" smtClean="0"/>
              <a:t>BioGRID</a:t>
            </a:r>
            <a:endParaRPr lang="en-US" dirty="0" smtClean="0"/>
          </a:p>
          <a:p>
            <a:pPr lvl="1"/>
            <a:endParaRPr lang="en-US" dirty="0" smtClean="0"/>
          </a:p>
          <a:p>
            <a:r>
              <a:rPr lang="en-US" dirty="0" smtClean="0"/>
              <a:t>Further elucidate the steps from data to evidence</a:t>
            </a:r>
          </a:p>
          <a:p>
            <a:endParaRPr lang="en-US" dirty="0"/>
          </a:p>
          <a:p>
            <a:endParaRPr lang="en-US" dirty="0" smtClean="0"/>
          </a:p>
          <a:p>
            <a:endParaRPr lang="en-US" dirty="0"/>
          </a:p>
          <a:p>
            <a:r>
              <a:rPr lang="en-US" dirty="0" smtClean="0"/>
              <a:t>Consider “quality” </a:t>
            </a:r>
            <a:endParaRPr lang="en-US" dirty="0"/>
          </a:p>
        </p:txBody>
      </p:sp>
      <p:sp>
        <p:nvSpPr>
          <p:cNvPr id="7" name="Cloud 6"/>
          <p:cNvSpPr/>
          <p:nvPr/>
        </p:nvSpPr>
        <p:spPr>
          <a:xfrm>
            <a:off x="5465260" y="5033703"/>
            <a:ext cx="3108612" cy="1033693"/>
          </a:xfrm>
          <a:prstGeom prst="cloud">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5704340" y="5304125"/>
            <a:ext cx="1095184" cy="369332"/>
          </a:xfrm>
          <a:prstGeom prst="rect">
            <a:avLst/>
          </a:prstGeom>
        </p:spPr>
        <p:txBody>
          <a:bodyPr wrap="none">
            <a:spAutoFit/>
          </a:bodyPr>
          <a:lstStyle/>
          <a:p>
            <a:r>
              <a:rPr lang="en-US" b="1" i="1" dirty="0" smtClean="0"/>
              <a:t>inference</a:t>
            </a:r>
            <a:endParaRPr lang="en-US" dirty="0"/>
          </a:p>
        </p:txBody>
      </p:sp>
      <p:sp>
        <p:nvSpPr>
          <p:cNvPr id="9" name="Rectangle 8"/>
          <p:cNvSpPr/>
          <p:nvPr/>
        </p:nvSpPr>
        <p:spPr>
          <a:xfrm>
            <a:off x="7142442" y="5287588"/>
            <a:ext cx="1200519" cy="369332"/>
          </a:xfrm>
          <a:prstGeom prst="rect">
            <a:avLst/>
          </a:prstGeom>
        </p:spPr>
        <p:txBody>
          <a:bodyPr wrap="none">
            <a:spAutoFit/>
          </a:bodyPr>
          <a:lstStyle/>
          <a:p>
            <a:r>
              <a:rPr lang="en-US" b="1" i="1" dirty="0" smtClean="0"/>
              <a:t>conclusion</a:t>
            </a:r>
            <a:endParaRPr lang="en-US" dirty="0"/>
          </a:p>
        </p:txBody>
      </p:sp>
      <p:cxnSp>
        <p:nvCxnSpPr>
          <p:cNvPr id="10" name="Straight Arrow Connector 9"/>
          <p:cNvCxnSpPr/>
          <p:nvPr/>
        </p:nvCxnSpPr>
        <p:spPr>
          <a:xfrm>
            <a:off x="6855517" y="5528262"/>
            <a:ext cx="336408" cy="0"/>
          </a:xfrm>
          <a:prstGeom prst="straightConnector1">
            <a:avLst/>
          </a:prstGeom>
          <a:ln>
            <a:solidFill>
              <a:srgbClr val="4B5A6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2" name="Down Arrow 11"/>
          <p:cNvSpPr/>
          <p:nvPr/>
        </p:nvSpPr>
        <p:spPr>
          <a:xfrm rot="1450546">
            <a:off x="7035232" y="5074947"/>
            <a:ext cx="408215" cy="263072"/>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3" name="Rectangle 12"/>
          <p:cNvSpPr/>
          <p:nvPr/>
        </p:nvSpPr>
        <p:spPr>
          <a:xfrm>
            <a:off x="7262940" y="4812050"/>
            <a:ext cx="1557375" cy="369332"/>
          </a:xfrm>
          <a:prstGeom prst="rect">
            <a:avLst/>
          </a:prstGeom>
        </p:spPr>
        <p:txBody>
          <a:bodyPr wrap="none">
            <a:spAutoFit/>
          </a:bodyPr>
          <a:lstStyle/>
          <a:p>
            <a:r>
              <a:rPr lang="en-US" dirty="0" smtClean="0">
                <a:solidFill>
                  <a:schemeClr val="tx2"/>
                </a:solidFill>
              </a:rPr>
              <a:t>Black magic?</a:t>
            </a:r>
          </a:p>
        </p:txBody>
      </p:sp>
      <p:sp>
        <p:nvSpPr>
          <p:cNvPr id="14" name="TextBox 13"/>
          <p:cNvSpPr txBox="1"/>
          <p:nvPr/>
        </p:nvSpPr>
        <p:spPr>
          <a:xfrm>
            <a:off x="6252643" y="6272073"/>
            <a:ext cx="1452201" cy="369332"/>
          </a:xfrm>
          <a:prstGeom prst="rect">
            <a:avLst/>
          </a:prstGeom>
          <a:noFill/>
        </p:spPr>
        <p:txBody>
          <a:bodyPr wrap="square" rtlCol="0">
            <a:spAutoFit/>
          </a:bodyPr>
          <a:lstStyle/>
          <a:p>
            <a:r>
              <a:rPr lang="en-US" b="1" i="1" dirty="0" smtClean="0"/>
              <a:t>evidence</a:t>
            </a:r>
          </a:p>
        </p:txBody>
      </p:sp>
      <p:sp>
        <p:nvSpPr>
          <p:cNvPr id="15" name="TextBox 14"/>
          <p:cNvSpPr txBox="1"/>
          <p:nvPr/>
        </p:nvSpPr>
        <p:spPr>
          <a:xfrm>
            <a:off x="4733722" y="6283120"/>
            <a:ext cx="1430243" cy="369332"/>
          </a:xfrm>
          <a:prstGeom prst="rect">
            <a:avLst/>
          </a:prstGeom>
          <a:noFill/>
        </p:spPr>
        <p:txBody>
          <a:bodyPr wrap="square" rtlCol="0">
            <a:spAutoFit/>
          </a:bodyPr>
          <a:lstStyle/>
          <a:p>
            <a:r>
              <a:rPr lang="en-US" b="1" dirty="0" smtClean="0"/>
              <a:t>inquiry</a:t>
            </a:r>
            <a:endParaRPr lang="en-US" dirty="0"/>
          </a:p>
        </p:txBody>
      </p:sp>
      <p:cxnSp>
        <p:nvCxnSpPr>
          <p:cNvPr id="16" name="Straight Arrow Connector 15"/>
          <p:cNvCxnSpPr/>
          <p:nvPr/>
        </p:nvCxnSpPr>
        <p:spPr>
          <a:xfrm>
            <a:off x="5693510" y="6493457"/>
            <a:ext cx="511840" cy="554"/>
          </a:xfrm>
          <a:prstGeom prst="straightConnector1">
            <a:avLst/>
          </a:prstGeom>
          <a:ln>
            <a:solidFill>
              <a:srgbClr val="4B5A6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7" name="Elbow Connector 16"/>
          <p:cNvCxnSpPr/>
          <p:nvPr/>
        </p:nvCxnSpPr>
        <p:spPr>
          <a:xfrm rot="5400000" flipH="1" flipV="1">
            <a:off x="6780090" y="5931513"/>
            <a:ext cx="443397" cy="404530"/>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7148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533400"/>
            <a:ext cx="8229600" cy="662520"/>
          </a:xfrm>
        </p:spPr>
        <p:txBody>
          <a:bodyPr>
            <a:normAutofit fontScale="90000"/>
          </a:bodyPr>
          <a:lstStyle/>
          <a:p>
            <a:r>
              <a:rPr lang="en-US" dirty="0" smtClean="0"/>
              <a:t>Quality codes</a:t>
            </a:r>
            <a:endParaRPr lang="en-US" dirty="0"/>
          </a:p>
        </p:txBody>
      </p:sp>
      <p:sp>
        <p:nvSpPr>
          <p:cNvPr id="6" name="Content Placeholder 5"/>
          <p:cNvSpPr>
            <a:spLocks noGrp="1"/>
          </p:cNvSpPr>
          <p:nvPr>
            <p:ph idx="1"/>
          </p:nvPr>
        </p:nvSpPr>
        <p:spPr>
          <a:xfrm>
            <a:off x="457200" y="1312799"/>
            <a:ext cx="8229600" cy="1116115"/>
          </a:xfrm>
        </p:spPr>
        <p:txBody>
          <a:bodyPr>
            <a:normAutofit fontScale="92500" lnSpcReduction="10000"/>
          </a:bodyPr>
          <a:lstStyle/>
          <a:p>
            <a:r>
              <a:rPr lang="en-US" dirty="0" smtClean="0"/>
              <a:t>Pascale </a:t>
            </a:r>
            <a:r>
              <a:rPr lang="en-US" dirty="0" err="1" smtClean="0"/>
              <a:t>Gaudet</a:t>
            </a:r>
            <a:r>
              <a:rPr lang="en-US" dirty="0" smtClean="0"/>
              <a:t> email regarding Frederic </a:t>
            </a:r>
            <a:r>
              <a:rPr lang="en-US" dirty="0" err="1" smtClean="0"/>
              <a:t>Bastien</a:t>
            </a:r>
            <a:endParaRPr lang="en-US" dirty="0"/>
          </a:p>
          <a:p>
            <a:pPr lvl="1"/>
            <a:r>
              <a:rPr lang="en-US" dirty="0" smtClean="0"/>
              <a:t>Upcoming workshop on “quality codes” at next </a:t>
            </a:r>
            <a:r>
              <a:rPr lang="en-US" dirty="0" err="1" smtClean="0"/>
              <a:t>Biocuration</a:t>
            </a:r>
            <a:r>
              <a:rPr lang="en-US" dirty="0"/>
              <a:t> </a:t>
            </a:r>
            <a:r>
              <a:rPr lang="en-US" dirty="0" smtClean="0"/>
              <a:t>meeting</a:t>
            </a:r>
          </a:p>
          <a:p>
            <a:pPr lvl="1"/>
            <a:r>
              <a:rPr lang="en-US" dirty="0" smtClean="0"/>
              <a:t>Information forthcoming…</a:t>
            </a:r>
            <a:endParaRPr lang="en-US" dirty="0"/>
          </a:p>
        </p:txBody>
      </p:sp>
      <p:pic>
        <p:nvPicPr>
          <p:cNvPr id="3" name="Picture 2"/>
          <p:cNvPicPr>
            <a:picLocks noChangeAspect="1"/>
          </p:cNvPicPr>
          <p:nvPr/>
        </p:nvPicPr>
        <p:blipFill>
          <a:blip r:embed="rId2"/>
          <a:stretch>
            <a:fillRect/>
          </a:stretch>
        </p:blipFill>
        <p:spPr>
          <a:xfrm>
            <a:off x="787977" y="2519314"/>
            <a:ext cx="7169424" cy="2927735"/>
          </a:xfrm>
          <a:prstGeom prst="rect">
            <a:avLst/>
          </a:prstGeom>
        </p:spPr>
      </p:pic>
      <p:sp>
        <p:nvSpPr>
          <p:cNvPr id="7" name="Content Placeholder 5"/>
          <p:cNvSpPr txBox="1">
            <a:spLocks/>
          </p:cNvSpPr>
          <p:nvPr/>
        </p:nvSpPr>
        <p:spPr>
          <a:xfrm>
            <a:off x="285139" y="5516504"/>
            <a:ext cx="8229600" cy="1116115"/>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Marcus is thinking of things like:</a:t>
            </a:r>
          </a:p>
          <a:p>
            <a:pPr lvl="1"/>
            <a:r>
              <a:rPr lang="en-US" dirty="0" smtClean="0"/>
              <a:t>Two similar experiments, but one has more replication</a:t>
            </a:r>
          </a:p>
          <a:p>
            <a:pPr lvl="1"/>
            <a:r>
              <a:rPr lang="en-US" dirty="0" smtClean="0"/>
              <a:t>Manually curated experimental data versus </a:t>
            </a:r>
            <a:r>
              <a:rPr lang="en-US" dirty="0" err="1" smtClean="0"/>
              <a:t>unreviewed</a:t>
            </a:r>
            <a:r>
              <a:rPr lang="en-US" dirty="0" smtClean="0"/>
              <a:t> algorithmic  </a:t>
            </a:r>
            <a:endParaRPr lang="en-US" dirty="0"/>
          </a:p>
        </p:txBody>
      </p:sp>
    </p:spTree>
    <p:extLst>
      <p:ext uri="{BB962C8B-B14F-4D97-AF65-F5344CB8AC3E}">
        <p14:creationId xmlns:p14="http://schemas.microsoft.com/office/powerpoint/2010/main" val="412714807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Outline of topics</a:t>
            </a:r>
            <a:endParaRPr lang="en-US" dirty="0"/>
          </a:p>
        </p:txBody>
      </p:sp>
      <p:sp>
        <p:nvSpPr>
          <p:cNvPr id="3" name="Content Placeholder 2"/>
          <p:cNvSpPr>
            <a:spLocks noGrp="1"/>
          </p:cNvSpPr>
          <p:nvPr>
            <p:ph sz="half" idx="1"/>
          </p:nvPr>
        </p:nvSpPr>
        <p:spPr/>
        <p:txBody>
          <a:bodyPr>
            <a:normAutofit fontScale="92500" lnSpcReduction="10000"/>
          </a:bodyPr>
          <a:lstStyle/>
          <a:p>
            <a:r>
              <a:rPr lang="en-US" smtClean="0"/>
              <a:t>Brief overview</a:t>
            </a:r>
          </a:p>
          <a:p>
            <a:pPr lvl="1"/>
            <a:r>
              <a:rPr lang="en-US" smtClean="0"/>
              <a:t>Evidence Ontology (EO) origins &amp; development</a:t>
            </a:r>
          </a:p>
          <a:p>
            <a:endParaRPr lang="en-US" smtClean="0"/>
          </a:p>
          <a:p>
            <a:r>
              <a:rPr lang="en-US" smtClean="0"/>
              <a:t>Clarifying the meaning of evidence within EO</a:t>
            </a:r>
          </a:p>
          <a:p>
            <a:pPr lvl="1"/>
            <a:r>
              <a:rPr lang="en-US" smtClean="0"/>
              <a:t>Conflating concepts</a:t>
            </a:r>
          </a:p>
          <a:p>
            <a:pPr lvl="1"/>
            <a:r>
              <a:rPr lang="en-US" smtClean="0"/>
              <a:t>Two root classes</a:t>
            </a:r>
          </a:p>
          <a:p>
            <a:pPr lvl="1"/>
            <a:endParaRPr lang="en-US" smtClean="0"/>
          </a:p>
          <a:p>
            <a:r>
              <a:rPr lang="en-US" smtClean="0"/>
              <a:t>Modeling evidence</a:t>
            </a:r>
          </a:p>
          <a:p>
            <a:pPr lvl="1"/>
            <a:r>
              <a:rPr lang="en-US" smtClean="0"/>
              <a:t>Progress since ICBO</a:t>
            </a:r>
          </a:p>
          <a:p>
            <a:pPr lvl="1"/>
            <a:r>
              <a:rPr lang="en-US" smtClean="0"/>
              <a:t>OBI output as input to EO</a:t>
            </a:r>
            <a:endParaRPr lang="en-US" dirty="0" smtClean="0"/>
          </a:p>
        </p:txBody>
      </p:sp>
      <p:sp>
        <p:nvSpPr>
          <p:cNvPr id="5" name="Content Placeholder 4"/>
          <p:cNvSpPr>
            <a:spLocks noGrp="1"/>
          </p:cNvSpPr>
          <p:nvPr>
            <p:ph sz="half" idx="2"/>
          </p:nvPr>
        </p:nvSpPr>
        <p:spPr/>
        <p:txBody>
          <a:bodyPr>
            <a:normAutofit fontScale="92500" lnSpcReduction="10000"/>
          </a:bodyPr>
          <a:lstStyle/>
          <a:p>
            <a:r>
              <a:rPr lang="en-US" dirty="0" smtClean="0"/>
              <a:t>Recent meeting with Chris, </a:t>
            </a:r>
            <a:r>
              <a:rPr lang="en-US" dirty="0" err="1" smtClean="0"/>
              <a:t>Jie</a:t>
            </a:r>
            <a:r>
              <a:rPr lang="en-US" dirty="0" smtClean="0"/>
              <a:t> &amp; Marcus</a:t>
            </a:r>
          </a:p>
          <a:p>
            <a:endParaRPr lang="en-US" dirty="0" smtClean="0"/>
          </a:p>
          <a:p>
            <a:r>
              <a:rPr lang="en-US" dirty="0" smtClean="0"/>
              <a:t>Community needs</a:t>
            </a:r>
          </a:p>
          <a:p>
            <a:pPr lvl="1"/>
            <a:r>
              <a:rPr lang="en-US" dirty="0" smtClean="0"/>
              <a:t>Midori Harris of PomBase</a:t>
            </a:r>
          </a:p>
          <a:p>
            <a:pPr lvl="1"/>
            <a:r>
              <a:rPr lang="en-US" dirty="0" smtClean="0"/>
              <a:t>General goals</a:t>
            </a:r>
          </a:p>
          <a:p>
            <a:pPr lvl="1"/>
            <a:endParaRPr lang="en-US" dirty="0" smtClean="0"/>
          </a:p>
          <a:p>
            <a:r>
              <a:rPr lang="en-US" dirty="0" smtClean="0"/>
              <a:t>FYI</a:t>
            </a:r>
          </a:p>
          <a:p>
            <a:pPr lvl="1"/>
            <a:r>
              <a:rPr lang="en-US" dirty="0" smtClean="0"/>
              <a:t>Quality codes workshop at </a:t>
            </a:r>
            <a:r>
              <a:rPr lang="en-US" dirty="0" err="1" smtClean="0"/>
              <a:t>Biocuration</a:t>
            </a:r>
            <a:r>
              <a:rPr lang="en-US" dirty="0" smtClean="0"/>
              <a:t> meeting</a:t>
            </a:r>
          </a:p>
          <a:p>
            <a:pPr lvl="1"/>
            <a:endParaRPr lang="en-US" dirty="0"/>
          </a:p>
          <a:p>
            <a:r>
              <a:rPr lang="en-US" dirty="0" smtClean="0"/>
              <a:t>Acknowledgements</a:t>
            </a:r>
            <a:endParaRPr lang="en-US" dirty="0"/>
          </a:p>
        </p:txBody>
      </p:sp>
    </p:spTree>
    <p:extLst>
      <p:ext uri="{BB962C8B-B14F-4D97-AF65-F5344CB8AC3E}">
        <p14:creationId xmlns:p14="http://schemas.microsoft.com/office/powerpoint/2010/main" val="2150610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Acknowledgements</a:t>
            </a:r>
            <a:endParaRPr lang="en-US" dirty="0"/>
          </a:p>
        </p:txBody>
      </p:sp>
      <p:sp>
        <p:nvSpPr>
          <p:cNvPr id="6" name="Content Placeholder 5"/>
          <p:cNvSpPr>
            <a:spLocks noGrp="1"/>
          </p:cNvSpPr>
          <p:nvPr>
            <p:ph idx="1"/>
          </p:nvPr>
        </p:nvSpPr>
        <p:spPr/>
        <p:txBody>
          <a:bodyPr/>
          <a:lstStyle/>
          <a:p>
            <a:r>
              <a:rPr lang="en-US" dirty="0" smtClean="0"/>
              <a:t>Michelle Giglio for letting me run with </a:t>
            </a:r>
            <a:r>
              <a:rPr lang="en-US" dirty="0" smtClean="0"/>
              <a:t>this and Owen White for financial support</a:t>
            </a:r>
            <a:endParaRPr lang="en-US" dirty="0" smtClean="0"/>
          </a:p>
          <a:p>
            <a:r>
              <a:rPr lang="en-US" dirty="0" err="1" smtClean="0"/>
              <a:t>Bjoern</a:t>
            </a:r>
            <a:r>
              <a:rPr lang="en-US" dirty="0" smtClean="0"/>
              <a:t>, Philippe, Chris, </a:t>
            </a:r>
            <a:r>
              <a:rPr lang="en-US" dirty="0" err="1" smtClean="0"/>
              <a:t>Jie</a:t>
            </a:r>
            <a:r>
              <a:rPr lang="en-US" dirty="0" smtClean="0"/>
              <a:t> and the rest of OBI Consortium for awesome collaboration and insights</a:t>
            </a:r>
          </a:p>
          <a:p>
            <a:r>
              <a:rPr lang="en-US" dirty="0" smtClean="0"/>
              <a:t>The GO Consortium for starting ECO and being agreeable to its </a:t>
            </a:r>
            <a:r>
              <a:rPr lang="en-US" dirty="0" smtClean="0"/>
              <a:t>future development</a:t>
            </a:r>
            <a:endParaRPr lang="en-US" dirty="0" smtClean="0"/>
          </a:p>
          <a:p>
            <a:r>
              <a:rPr lang="en-US" dirty="0" smtClean="0"/>
              <a:t>Midori </a:t>
            </a:r>
            <a:r>
              <a:rPr lang="en-US" dirty="0" smtClean="0"/>
              <a:t>Harris, Emily </a:t>
            </a:r>
            <a:r>
              <a:rPr lang="en-US" smtClean="0"/>
              <a:t>Dimmer, and </a:t>
            </a:r>
            <a:r>
              <a:rPr lang="en-US" dirty="0" smtClean="0"/>
              <a:t>others who actively seek ECO </a:t>
            </a:r>
            <a:r>
              <a:rPr lang="en-US" dirty="0" smtClean="0"/>
              <a:t>development by requesting terms and collaborating</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12714807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06832"/>
            <a:ext cx="8229600" cy="990600"/>
          </a:xfrm>
        </p:spPr>
        <p:txBody>
          <a:bodyPr/>
          <a:lstStyle/>
          <a:p>
            <a:r>
              <a:rPr lang="en-US" dirty="0" smtClean="0"/>
              <a:t>Origins of EO in Gene Ontology</a:t>
            </a:r>
            <a:endParaRPr lang="en-US" dirty="0"/>
          </a:p>
        </p:txBody>
      </p:sp>
      <p:pic>
        <p:nvPicPr>
          <p:cNvPr id="7" name="Picture 6" descr="Fi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3352" y="1260937"/>
            <a:ext cx="7111999" cy="5333999"/>
          </a:xfrm>
          <a:prstGeom prst="rect">
            <a:avLst/>
          </a:prstGeom>
        </p:spPr>
      </p:pic>
      <p:sp>
        <p:nvSpPr>
          <p:cNvPr id="9" name="Rectangle 8"/>
          <p:cNvSpPr/>
          <p:nvPr/>
        </p:nvSpPr>
        <p:spPr>
          <a:xfrm>
            <a:off x="154211" y="5339519"/>
            <a:ext cx="4327073" cy="1477328"/>
          </a:xfrm>
          <a:prstGeom prst="rect">
            <a:avLst/>
          </a:prstGeom>
        </p:spPr>
        <p:txBody>
          <a:bodyPr wrap="square">
            <a:spAutoFit/>
          </a:bodyPr>
          <a:lstStyle/>
          <a:p>
            <a:r>
              <a:rPr lang="en-US" i="1" dirty="0" smtClean="0"/>
              <a:t>“Note that these evidence codes are intended for use in conjunction with GO terms, and should not be considered in isolation from the terms.”</a:t>
            </a:r>
          </a:p>
          <a:p>
            <a:r>
              <a:rPr lang="en-US" dirty="0"/>
              <a:t> </a:t>
            </a:r>
            <a:r>
              <a:rPr lang="en-US" dirty="0" smtClean="0"/>
              <a:t>               – Michael </a:t>
            </a:r>
            <a:r>
              <a:rPr lang="en-US" dirty="0" err="1" smtClean="0"/>
              <a:t>Ashburner</a:t>
            </a:r>
            <a:r>
              <a:rPr lang="en-US" dirty="0" smtClean="0"/>
              <a:t>, 2003</a:t>
            </a:r>
          </a:p>
        </p:txBody>
      </p:sp>
      <p:sp>
        <p:nvSpPr>
          <p:cNvPr id="10" name="Rectangle 9"/>
          <p:cNvSpPr/>
          <p:nvPr/>
        </p:nvSpPr>
        <p:spPr>
          <a:xfrm>
            <a:off x="154211" y="1327025"/>
            <a:ext cx="4118911" cy="400110"/>
          </a:xfrm>
          <a:prstGeom prst="rect">
            <a:avLst/>
          </a:prstGeom>
        </p:spPr>
        <p:txBody>
          <a:bodyPr wrap="none">
            <a:spAutoFit/>
          </a:bodyPr>
          <a:lstStyle/>
          <a:p>
            <a:r>
              <a:rPr lang="en-US" sz="2000" dirty="0" smtClean="0"/>
              <a:t>GO codes are subset of EO terms:</a:t>
            </a:r>
            <a:endParaRPr lang="en-US" sz="2000" dirty="0"/>
          </a:p>
        </p:txBody>
      </p:sp>
    </p:spTree>
    <p:extLst>
      <p:ext uri="{BB962C8B-B14F-4D97-AF65-F5344CB8AC3E}">
        <p14:creationId xmlns:p14="http://schemas.microsoft.com/office/powerpoint/2010/main" val="2815056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7732" y="217714"/>
            <a:ext cx="8229600" cy="843644"/>
          </a:xfrm>
        </p:spPr>
        <p:txBody>
          <a:bodyPr/>
          <a:lstStyle/>
          <a:p>
            <a:r>
              <a:rPr lang="en-US" dirty="0" smtClean="0"/>
              <a:t>History of ECO revisions</a:t>
            </a:r>
            <a:endParaRPr lang="en-US" dirty="0"/>
          </a:p>
        </p:txBody>
      </p:sp>
      <p:pic>
        <p:nvPicPr>
          <p:cNvPr id="4" name="Picture 3"/>
          <p:cNvPicPr>
            <a:picLocks noChangeAspect="1"/>
          </p:cNvPicPr>
          <p:nvPr/>
        </p:nvPicPr>
        <p:blipFill rotWithShape="1">
          <a:blip r:embed="rId2"/>
          <a:srcRect t="7504"/>
          <a:stretch/>
        </p:blipFill>
        <p:spPr>
          <a:xfrm>
            <a:off x="30364" y="989222"/>
            <a:ext cx="9133972" cy="5863937"/>
          </a:xfrm>
          <a:prstGeom prst="rect">
            <a:avLst/>
          </a:prstGeom>
          <a:ln>
            <a:noFill/>
          </a:ln>
          <a:effectLst>
            <a:softEdge rad="112500"/>
          </a:effectLst>
        </p:spPr>
      </p:pic>
      <p:sp>
        <p:nvSpPr>
          <p:cNvPr id="7" name="Rounded Rectangle 6"/>
          <p:cNvSpPr/>
          <p:nvPr/>
        </p:nvSpPr>
        <p:spPr>
          <a:xfrm>
            <a:off x="7088393" y="2866932"/>
            <a:ext cx="1641094" cy="311814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292934"/>
              </a:solidFill>
            </a:endParaRPr>
          </a:p>
        </p:txBody>
      </p:sp>
      <p:sp>
        <p:nvSpPr>
          <p:cNvPr id="8" name="TextBox 7"/>
          <p:cNvSpPr txBox="1"/>
          <p:nvPr/>
        </p:nvSpPr>
        <p:spPr>
          <a:xfrm>
            <a:off x="7249007" y="5322390"/>
            <a:ext cx="1387885" cy="615553"/>
          </a:xfrm>
          <a:prstGeom prst="rect">
            <a:avLst/>
          </a:prstGeom>
          <a:noFill/>
        </p:spPr>
        <p:txBody>
          <a:bodyPr wrap="square" rtlCol="0">
            <a:spAutoFit/>
          </a:bodyPr>
          <a:lstStyle/>
          <a:p>
            <a:pPr algn="r"/>
            <a:r>
              <a:rPr lang="en-US" sz="1600" dirty="0" smtClean="0"/>
              <a:t>[</a:t>
            </a:r>
            <a:r>
              <a:rPr lang="en-US" sz="1600" b="1" dirty="0" smtClean="0"/>
              <a:t>A. Ireland</a:t>
            </a:r>
            <a:r>
              <a:rPr lang="en-US" sz="1600" dirty="0" smtClean="0"/>
              <a:t>]</a:t>
            </a:r>
          </a:p>
          <a:p>
            <a:pPr algn="r"/>
            <a:r>
              <a:rPr lang="en-US" sz="1600" dirty="0" smtClean="0"/>
              <a:t>[</a:t>
            </a:r>
            <a:r>
              <a:rPr lang="en-US" sz="1600" b="1" dirty="0" err="1" smtClean="0"/>
              <a:t>C.Mungall</a:t>
            </a:r>
            <a:r>
              <a:rPr lang="en-US" dirty="0" smtClean="0"/>
              <a:t>]</a:t>
            </a:r>
            <a:endParaRPr lang="en-US" dirty="0"/>
          </a:p>
        </p:txBody>
      </p:sp>
      <p:sp>
        <p:nvSpPr>
          <p:cNvPr id="9" name="Rounded Rectangle 8"/>
          <p:cNvSpPr/>
          <p:nvPr/>
        </p:nvSpPr>
        <p:spPr>
          <a:xfrm>
            <a:off x="7236102" y="934797"/>
            <a:ext cx="1504890" cy="1932135"/>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TextBox 9"/>
          <p:cNvSpPr txBox="1"/>
          <p:nvPr/>
        </p:nvSpPr>
        <p:spPr>
          <a:xfrm>
            <a:off x="7301465" y="1809550"/>
            <a:ext cx="1400978" cy="584776"/>
          </a:xfrm>
          <a:prstGeom prst="rect">
            <a:avLst/>
          </a:prstGeom>
          <a:noFill/>
        </p:spPr>
        <p:txBody>
          <a:bodyPr wrap="square" rtlCol="0">
            <a:spAutoFit/>
          </a:bodyPr>
          <a:lstStyle/>
          <a:p>
            <a:pPr algn="r"/>
            <a:r>
              <a:rPr lang="en-US" sz="1600" b="1" dirty="0" smtClean="0">
                <a:solidFill>
                  <a:srgbClr val="000000"/>
                </a:solidFill>
              </a:rPr>
              <a:t>M. Chibucos M. </a:t>
            </a:r>
            <a:r>
              <a:rPr lang="en-US" sz="1600" b="1" dirty="0" err="1" smtClean="0">
                <a:solidFill>
                  <a:srgbClr val="000000"/>
                </a:solidFill>
              </a:rPr>
              <a:t>Giglio</a:t>
            </a:r>
            <a:endParaRPr lang="en-US" sz="1600" b="1" dirty="0">
              <a:solidFill>
                <a:srgbClr val="000000"/>
              </a:solidFill>
            </a:endParaRPr>
          </a:p>
        </p:txBody>
      </p:sp>
      <p:pic>
        <p:nvPicPr>
          <p:cNvPr id="11" name="Picture 10"/>
          <p:cNvPicPr>
            <a:picLocks noChangeAspect="1"/>
          </p:cNvPicPr>
          <p:nvPr/>
        </p:nvPicPr>
        <p:blipFill rotWithShape="1">
          <a:blip r:embed="rId2">
            <a:alphaModFix amt="49000"/>
          </a:blip>
          <a:srcRect l="77122" t="9151" r="6393" b="85240"/>
          <a:stretch/>
        </p:blipFill>
        <p:spPr>
          <a:xfrm>
            <a:off x="7236102" y="1086654"/>
            <a:ext cx="1505619" cy="355594"/>
          </a:xfrm>
          <a:prstGeom prst="rect">
            <a:avLst/>
          </a:prstGeom>
        </p:spPr>
      </p:pic>
      <p:cxnSp>
        <p:nvCxnSpPr>
          <p:cNvPr id="12" name="Straight Arrow Connector 11"/>
          <p:cNvCxnSpPr/>
          <p:nvPr/>
        </p:nvCxnSpPr>
        <p:spPr>
          <a:xfrm flipV="1">
            <a:off x="4141914" y="1353534"/>
            <a:ext cx="535884" cy="38309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7125997" y="3005534"/>
            <a:ext cx="1586923" cy="1323439"/>
          </a:xfrm>
          <a:prstGeom prst="rect">
            <a:avLst/>
          </a:prstGeom>
        </p:spPr>
        <p:txBody>
          <a:bodyPr wrap="square">
            <a:spAutoFit/>
          </a:bodyPr>
          <a:lstStyle/>
          <a:p>
            <a:pPr lvl="0" algn="r"/>
            <a:r>
              <a:rPr lang="en-US" sz="1600" b="1" dirty="0" smtClean="0">
                <a:solidFill>
                  <a:srgbClr val="292934"/>
                </a:solidFill>
              </a:rPr>
              <a:t>S. Rhee</a:t>
            </a:r>
            <a:r>
              <a:rPr lang="en-US" sz="1600" dirty="0" smtClean="0">
                <a:solidFill>
                  <a:srgbClr val="292934"/>
                </a:solidFill>
              </a:rPr>
              <a:t> ≈  100 evidence descriptions (TAIR ca. 2001)</a:t>
            </a:r>
          </a:p>
        </p:txBody>
      </p:sp>
      <p:sp>
        <p:nvSpPr>
          <p:cNvPr id="14" name="TextBox 13"/>
          <p:cNvSpPr txBox="1"/>
          <p:nvPr/>
        </p:nvSpPr>
        <p:spPr>
          <a:xfrm rot="16200000">
            <a:off x="4442082" y="3447619"/>
            <a:ext cx="4995855" cy="369332"/>
          </a:xfrm>
          <a:prstGeom prst="rect">
            <a:avLst/>
          </a:prstGeom>
          <a:noFill/>
        </p:spPr>
        <p:txBody>
          <a:bodyPr wrap="square" rtlCol="0">
            <a:spAutoFit/>
          </a:bodyPr>
          <a:lstStyle/>
          <a:p>
            <a:r>
              <a:rPr lang="en-US" dirty="0" smtClean="0">
                <a:solidFill>
                  <a:srgbClr val="000000"/>
                </a:solidFill>
              </a:rPr>
              <a:t>Saved by / committed by (from SourceForge)</a:t>
            </a:r>
          </a:p>
        </p:txBody>
      </p:sp>
      <p:sp>
        <p:nvSpPr>
          <p:cNvPr id="15" name="TextBox 14"/>
          <p:cNvSpPr txBox="1"/>
          <p:nvPr/>
        </p:nvSpPr>
        <p:spPr>
          <a:xfrm>
            <a:off x="1411620" y="1290037"/>
            <a:ext cx="2764395" cy="646331"/>
          </a:xfrm>
          <a:prstGeom prst="rect">
            <a:avLst/>
          </a:prstGeom>
          <a:noFill/>
        </p:spPr>
        <p:txBody>
          <a:bodyPr wrap="square" rtlCol="0">
            <a:spAutoFit/>
          </a:bodyPr>
          <a:lstStyle/>
          <a:p>
            <a:pPr algn="r"/>
            <a:r>
              <a:rPr lang="en-US" dirty="0" smtClean="0">
                <a:solidFill>
                  <a:srgbClr val="000000"/>
                </a:solidFill>
              </a:rPr>
              <a:t>New evidence types &amp; “assertion method” terms</a:t>
            </a:r>
            <a:endParaRPr lang="en-US" dirty="0">
              <a:solidFill>
                <a:srgbClr val="000000"/>
              </a:solidFill>
            </a:endParaRPr>
          </a:p>
        </p:txBody>
      </p:sp>
      <p:sp>
        <p:nvSpPr>
          <p:cNvPr id="16" name="Rectangle 15"/>
          <p:cNvSpPr/>
          <p:nvPr/>
        </p:nvSpPr>
        <p:spPr>
          <a:xfrm>
            <a:off x="7128578" y="4319748"/>
            <a:ext cx="1586389" cy="830997"/>
          </a:xfrm>
          <a:prstGeom prst="rect">
            <a:avLst/>
          </a:prstGeom>
        </p:spPr>
        <p:txBody>
          <a:bodyPr wrap="square">
            <a:spAutoFit/>
          </a:bodyPr>
          <a:lstStyle/>
          <a:p>
            <a:pPr algn="r"/>
            <a:r>
              <a:rPr lang="en-US" sz="1600" b="1" dirty="0" smtClean="0">
                <a:solidFill>
                  <a:srgbClr val="292934"/>
                </a:solidFill>
              </a:rPr>
              <a:t>M. </a:t>
            </a:r>
            <a:r>
              <a:rPr lang="en-US" sz="1600" b="1" dirty="0" err="1" smtClean="0">
                <a:solidFill>
                  <a:srgbClr val="292934"/>
                </a:solidFill>
              </a:rPr>
              <a:t>Ashburner</a:t>
            </a:r>
            <a:r>
              <a:rPr lang="en-US" sz="1600" dirty="0" smtClean="0">
                <a:solidFill>
                  <a:srgbClr val="292934"/>
                </a:solidFill>
              </a:rPr>
              <a:t>, S. Lewis, others?</a:t>
            </a:r>
            <a:endParaRPr lang="en-US" sz="1600" dirty="0">
              <a:solidFill>
                <a:srgbClr val="292934"/>
              </a:solidFill>
            </a:endParaRPr>
          </a:p>
        </p:txBody>
      </p:sp>
      <p:sp>
        <p:nvSpPr>
          <p:cNvPr id="17" name="Rectangle 16"/>
          <p:cNvSpPr/>
          <p:nvPr/>
        </p:nvSpPr>
        <p:spPr>
          <a:xfrm>
            <a:off x="5075947" y="5542440"/>
            <a:ext cx="1700410" cy="584776"/>
          </a:xfrm>
          <a:prstGeom prst="rect">
            <a:avLst/>
          </a:prstGeom>
        </p:spPr>
        <p:txBody>
          <a:bodyPr wrap="square">
            <a:spAutoFit/>
          </a:bodyPr>
          <a:lstStyle/>
          <a:p>
            <a:r>
              <a:rPr lang="en-US" sz="1600" b="1" dirty="0" smtClean="0">
                <a:solidFill>
                  <a:srgbClr val="800000"/>
                </a:solidFill>
              </a:rPr>
              <a:t>127 terms</a:t>
            </a:r>
          </a:p>
          <a:p>
            <a:r>
              <a:rPr lang="en-US" sz="1600" b="1" dirty="0" smtClean="0">
                <a:solidFill>
                  <a:srgbClr val="800000"/>
                </a:solidFill>
              </a:rPr>
              <a:t>41% defined</a:t>
            </a:r>
            <a:endParaRPr lang="en-US" sz="1600" b="1" dirty="0">
              <a:solidFill>
                <a:srgbClr val="800000"/>
              </a:solidFill>
            </a:endParaRPr>
          </a:p>
        </p:txBody>
      </p:sp>
      <p:sp>
        <p:nvSpPr>
          <p:cNvPr id="18" name="Rectangle 17"/>
          <p:cNvSpPr/>
          <p:nvPr/>
        </p:nvSpPr>
        <p:spPr>
          <a:xfrm>
            <a:off x="5075947" y="1303370"/>
            <a:ext cx="1576567" cy="584776"/>
          </a:xfrm>
          <a:prstGeom prst="rect">
            <a:avLst/>
          </a:prstGeom>
        </p:spPr>
        <p:txBody>
          <a:bodyPr wrap="square">
            <a:spAutoFit/>
          </a:bodyPr>
          <a:lstStyle/>
          <a:p>
            <a:r>
              <a:rPr lang="en-US" sz="1600" b="1" dirty="0" smtClean="0">
                <a:solidFill>
                  <a:srgbClr val="800000"/>
                </a:solidFill>
              </a:rPr>
              <a:t>254 terms</a:t>
            </a:r>
          </a:p>
          <a:p>
            <a:r>
              <a:rPr lang="en-US" sz="1600" b="1" dirty="0" smtClean="0">
                <a:solidFill>
                  <a:srgbClr val="800000"/>
                </a:solidFill>
              </a:rPr>
              <a:t>74% defined</a:t>
            </a:r>
            <a:endParaRPr lang="en-US" sz="1600" b="1" dirty="0">
              <a:solidFill>
                <a:srgbClr val="800000"/>
              </a:solidFill>
            </a:endParaRPr>
          </a:p>
        </p:txBody>
      </p:sp>
      <p:sp>
        <p:nvSpPr>
          <p:cNvPr id="20" name="Rectangle 19"/>
          <p:cNvSpPr/>
          <p:nvPr/>
        </p:nvSpPr>
        <p:spPr>
          <a:xfrm>
            <a:off x="843387" y="-13782"/>
            <a:ext cx="8300613" cy="307777"/>
          </a:xfrm>
          <a:prstGeom prst="rect">
            <a:avLst/>
          </a:prstGeom>
        </p:spPr>
        <p:txBody>
          <a:bodyPr wrap="square">
            <a:spAutoFit/>
          </a:bodyPr>
          <a:lstStyle/>
          <a:p>
            <a:r>
              <a:rPr lang="en-US" sz="1400" b="1" dirty="0" err="1" smtClean="0"/>
              <a:t>http://obo.cvs.sourceforge.net/viewvc/obo/obo/ontology/evidence_code.obo?view</a:t>
            </a:r>
            <a:r>
              <a:rPr lang="en-US" sz="1400" b="1" dirty="0" smtClean="0"/>
              <a:t>=log</a:t>
            </a:r>
            <a:endParaRPr lang="en-US" sz="1400" b="1" dirty="0"/>
          </a:p>
        </p:txBody>
      </p:sp>
    </p:spTree>
    <p:extLst>
      <p:ext uri="{BB962C8B-B14F-4D97-AF65-F5344CB8AC3E}">
        <p14:creationId xmlns:p14="http://schemas.microsoft.com/office/powerpoint/2010/main" val="4127148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2009 OBO Foundry review of EO rev. 19</a:t>
            </a:r>
            <a:endParaRPr lang="en-US" dirty="0"/>
          </a:p>
        </p:txBody>
      </p:sp>
      <p:sp>
        <p:nvSpPr>
          <p:cNvPr id="4" name="Content Placeholder 3"/>
          <p:cNvSpPr>
            <a:spLocks noGrp="1"/>
          </p:cNvSpPr>
          <p:nvPr>
            <p:ph idx="1"/>
          </p:nvPr>
        </p:nvSpPr>
        <p:spPr/>
        <p:txBody>
          <a:bodyPr>
            <a:normAutofit lnSpcReduction="10000"/>
          </a:bodyPr>
          <a:lstStyle/>
          <a:p>
            <a:r>
              <a:rPr lang="en-US" dirty="0" smtClean="0"/>
              <a:t>Inconsistent mixing of </a:t>
            </a:r>
            <a:r>
              <a:rPr lang="en-US" dirty="0" err="1" smtClean="0"/>
              <a:t>is_a</a:t>
            </a:r>
            <a:r>
              <a:rPr lang="en-US" dirty="0" smtClean="0"/>
              <a:t> relations based on experimental methodology, commercial platform, types of reagents used, measurement objective, and </a:t>
            </a:r>
            <a:r>
              <a:rPr lang="en-US" dirty="0" err="1" smtClean="0"/>
              <a:t>analyte</a:t>
            </a:r>
            <a:r>
              <a:rPr lang="en-US" dirty="0" smtClean="0"/>
              <a:t> being measured</a:t>
            </a:r>
          </a:p>
          <a:p>
            <a:endParaRPr lang="en-US" dirty="0" smtClean="0"/>
          </a:p>
          <a:p>
            <a:r>
              <a:rPr lang="en-US" dirty="0" smtClean="0"/>
              <a:t>Lack of definitions for many terms or definitions as elucidation</a:t>
            </a:r>
          </a:p>
          <a:p>
            <a:endParaRPr lang="en-US" dirty="0" smtClean="0"/>
          </a:p>
          <a:p>
            <a:r>
              <a:rPr lang="en-US" dirty="0" smtClean="0"/>
              <a:t>Lack of active development and web presence, e.g. metadata</a:t>
            </a:r>
          </a:p>
          <a:p>
            <a:endParaRPr lang="en-US" dirty="0" smtClean="0"/>
          </a:p>
          <a:p>
            <a:r>
              <a:rPr lang="en-US" dirty="0" smtClean="0"/>
              <a:t>Lack of interoperability with and yet overlap of OBI</a:t>
            </a:r>
            <a:endParaRPr lang="en-US" dirty="0"/>
          </a:p>
        </p:txBody>
      </p:sp>
    </p:spTree>
    <p:extLst>
      <p:ext uri="{BB962C8B-B14F-4D97-AF65-F5344CB8AC3E}">
        <p14:creationId xmlns:p14="http://schemas.microsoft.com/office/powerpoint/2010/main" val="3469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EO development 2010-2011</a:t>
            </a:r>
            <a:endParaRPr lang="en-US" dirty="0"/>
          </a:p>
        </p:txBody>
      </p:sp>
      <p:sp>
        <p:nvSpPr>
          <p:cNvPr id="6" name="Content Placeholder 5"/>
          <p:cNvSpPr>
            <a:spLocks noGrp="1"/>
          </p:cNvSpPr>
          <p:nvPr>
            <p:ph idx="1"/>
          </p:nvPr>
        </p:nvSpPr>
        <p:spPr/>
        <p:txBody>
          <a:bodyPr>
            <a:normAutofit/>
          </a:bodyPr>
          <a:lstStyle/>
          <a:p>
            <a:r>
              <a:rPr lang="en-US" dirty="0" smtClean="0"/>
              <a:t>General ontology structure improvement</a:t>
            </a:r>
          </a:p>
          <a:p>
            <a:r>
              <a:rPr lang="en-US" dirty="0" smtClean="0"/>
              <a:t>Term cleanup (naming, spelling, etc.)</a:t>
            </a:r>
          </a:p>
          <a:p>
            <a:r>
              <a:rPr lang="en-US" dirty="0" smtClean="0"/>
              <a:t>Definitions, starting by defining “evidence”</a:t>
            </a:r>
          </a:p>
          <a:p>
            <a:pPr lvl="1"/>
            <a:r>
              <a:rPr lang="en-US" dirty="0" smtClean="0"/>
              <a:t>“A type of information that is used to support an assertion.”</a:t>
            </a:r>
          </a:p>
          <a:p>
            <a:r>
              <a:rPr lang="en-US" dirty="0" smtClean="0"/>
              <a:t>Simultaneously addressing </a:t>
            </a:r>
            <a:r>
              <a:rPr lang="en-US" dirty="0"/>
              <a:t>numerous user requests</a:t>
            </a:r>
          </a:p>
          <a:p>
            <a:endParaRPr lang="en-US" dirty="0"/>
          </a:p>
          <a:p>
            <a:r>
              <a:rPr lang="en-US" dirty="0" smtClean="0"/>
              <a:t>Teasing apart what ECO is </a:t>
            </a:r>
            <a:r>
              <a:rPr lang="en-US" i="1" dirty="0" smtClean="0"/>
              <a:t>attempting</a:t>
            </a:r>
            <a:r>
              <a:rPr lang="en-US" dirty="0" smtClean="0"/>
              <a:t> to represent</a:t>
            </a:r>
          </a:p>
          <a:p>
            <a:pPr lvl="1"/>
            <a:r>
              <a:rPr lang="en-US" dirty="0" smtClean="0"/>
              <a:t>Subsequent creation of a second root class</a:t>
            </a:r>
          </a:p>
          <a:p>
            <a:pPr lvl="1"/>
            <a:endParaRPr lang="en-US" dirty="0" smtClean="0"/>
          </a:p>
          <a:p>
            <a:r>
              <a:rPr lang="en-US" dirty="0" smtClean="0"/>
              <a:t>Guiding term development &amp; extending ECO with Ontology for Biomedical  Investigations</a:t>
            </a:r>
          </a:p>
        </p:txBody>
      </p:sp>
    </p:spTree>
    <p:extLst>
      <p:ext uri="{BB962C8B-B14F-4D97-AF65-F5344CB8AC3E}">
        <p14:creationId xmlns:p14="http://schemas.microsoft.com/office/powerpoint/2010/main" val="4127148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415471"/>
            <a:ext cx="8229600" cy="582386"/>
          </a:xfrm>
        </p:spPr>
        <p:txBody>
          <a:bodyPr>
            <a:normAutofit fontScale="90000"/>
          </a:bodyPr>
          <a:lstStyle/>
          <a:p>
            <a:r>
              <a:rPr lang="en-US" dirty="0" smtClean="0"/>
              <a:t>Initial EO improvements</a:t>
            </a:r>
            <a:endParaRPr lang="en-US" dirty="0"/>
          </a:p>
        </p:txBody>
      </p:sp>
      <p:pic>
        <p:nvPicPr>
          <p:cNvPr id="2" name="Picture 1" descr="Fig.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785" y="1224642"/>
            <a:ext cx="7511143" cy="5633357"/>
          </a:xfrm>
          <a:prstGeom prst="rect">
            <a:avLst/>
          </a:prstGeom>
        </p:spPr>
      </p:pic>
    </p:spTree>
    <p:extLst>
      <p:ext uri="{BB962C8B-B14F-4D97-AF65-F5344CB8AC3E}">
        <p14:creationId xmlns:p14="http://schemas.microsoft.com/office/powerpoint/2010/main" val="4127148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533400"/>
            <a:ext cx="8229600" cy="645886"/>
          </a:xfrm>
        </p:spPr>
        <p:txBody>
          <a:bodyPr>
            <a:normAutofit fontScale="90000"/>
          </a:bodyPr>
          <a:lstStyle/>
          <a:p>
            <a:r>
              <a:rPr lang="en-US" dirty="0" smtClean="0"/>
              <a:t>Definition updates –</a:t>
            </a:r>
            <a:br>
              <a:rPr lang="en-US" dirty="0" smtClean="0"/>
            </a:br>
            <a:r>
              <a:rPr lang="en-US" dirty="0" smtClean="0"/>
              <a:t>Aristotelian &amp; GO removal</a:t>
            </a:r>
            <a:endParaRPr lang="en-US" dirty="0"/>
          </a:p>
        </p:txBody>
      </p:sp>
      <p:pic>
        <p:nvPicPr>
          <p:cNvPr id="2" name="Content Placeholder 1" descr="Fig.4.png"/>
          <p:cNvPicPr>
            <a:picLocks noGrp="1" noChangeAspect="1"/>
          </p:cNvPicPr>
          <p:nvPr>
            <p:ph idx="1"/>
          </p:nvPr>
        </p:nvPicPr>
        <p:blipFill>
          <a:blip r:embed="rId2">
            <a:extLst>
              <a:ext uri="{28A0092B-C50C-407E-A947-70E740481C1C}">
                <a14:useLocalDpi xmlns:a14="http://schemas.microsoft.com/office/drawing/2010/main" val="0"/>
              </a:ext>
            </a:extLst>
          </a:blip>
          <a:srcRect t="3299" b="3299"/>
          <a:stretch>
            <a:fillRect/>
          </a:stretch>
        </p:blipFill>
        <p:spPr/>
      </p:pic>
    </p:spTree>
    <p:extLst>
      <p:ext uri="{BB962C8B-B14F-4D97-AF65-F5344CB8AC3E}">
        <p14:creationId xmlns:p14="http://schemas.microsoft.com/office/powerpoint/2010/main" val="4127148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Clarifying the meaning of evidence</a:t>
            </a:r>
            <a:endParaRPr lang="en-US" dirty="0"/>
          </a:p>
        </p:txBody>
      </p:sp>
      <p:sp>
        <p:nvSpPr>
          <p:cNvPr id="6" name="Content Placeholder 5"/>
          <p:cNvSpPr>
            <a:spLocks noGrp="1"/>
          </p:cNvSpPr>
          <p:nvPr>
            <p:ph idx="1"/>
          </p:nvPr>
        </p:nvSpPr>
        <p:spPr/>
        <p:txBody>
          <a:bodyPr>
            <a:normAutofit lnSpcReduction="10000"/>
          </a:bodyPr>
          <a:lstStyle/>
          <a:p>
            <a:r>
              <a:rPr lang="en-US" dirty="0" smtClean="0"/>
              <a:t>Previously mixed concepts due to </a:t>
            </a:r>
            <a:r>
              <a:rPr lang="en-US" i="1" dirty="0" smtClean="0"/>
              <a:t>ad hoc </a:t>
            </a:r>
            <a:r>
              <a:rPr lang="en-US" dirty="0" smtClean="0"/>
              <a:t>development:</a:t>
            </a:r>
          </a:p>
          <a:p>
            <a:endParaRPr lang="en-US" dirty="0" smtClean="0"/>
          </a:p>
          <a:p>
            <a:r>
              <a:rPr lang="en-US" b="1" dirty="0" smtClean="0"/>
              <a:t>Origin</a:t>
            </a:r>
            <a:r>
              <a:rPr lang="en-US" dirty="0" smtClean="0"/>
              <a:t> of evidence</a:t>
            </a:r>
          </a:p>
          <a:p>
            <a:pPr lvl="1"/>
            <a:r>
              <a:rPr lang="en-US" dirty="0" smtClean="0"/>
              <a:t>type of assay or analysis generating data</a:t>
            </a:r>
          </a:p>
          <a:p>
            <a:r>
              <a:rPr lang="en-US" b="1" dirty="0" smtClean="0"/>
              <a:t>Type</a:t>
            </a:r>
            <a:r>
              <a:rPr lang="en-US" dirty="0" smtClean="0"/>
              <a:t> of information giving rise to evidence</a:t>
            </a:r>
          </a:p>
          <a:p>
            <a:pPr lvl="1"/>
            <a:r>
              <a:rPr lang="en-US" dirty="0" smtClean="0"/>
              <a:t>piece of data or result of a data analysis</a:t>
            </a:r>
          </a:p>
          <a:p>
            <a:r>
              <a:rPr lang="en-US" b="1" dirty="0" smtClean="0"/>
              <a:t>Evaluation</a:t>
            </a:r>
            <a:r>
              <a:rPr lang="en-US" i="1" dirty="0" smtClean="0"/>
              <a:t> </a:t>
            </a:r>
            <a:r>
              <a:rPr lang="en-US" dirty="0" smtClean="0"/>
              <a:t>or </a:t>
            </a:r>
            <a:r>
              <a:rPr lang="en-US" b="1" dirty="0" smtClean="0"/>
              <a:t>assessment</a:t>
            </a:r>
            <a:r>
              <a:rPr lang="en-US" dirty="0" smtClean="0"/>
              <a:t> yielding evidence</a:t>
            </a:r>
          </a:p>
          <a:p>
            <a:pPr lvl="1"/>
            <a:r>
              <a:rPr lang="en-US" dirty="0" smtClean="0"/>
              <a:t>data analysis culminating in evidence</a:t>
            </a:r>
          </a:p>
          <a:p>
            <a:r>
              <a:rPr lang="en-US" b="1" dirty="0"/>
              <a:t>A</a:t>
            </a:r>
            <a:r>
              <a:rPr lang="en-US" b="1" dirty="0" smtClean="0"/>
              <a:t>ssignment</a:t>
            </a:r>
            <a:r>
              <a:rPr lang="en-US" dirty="0" smtClean="0"/>
              <a:t> of evidence in an annotation</a:t>
            </a:r>
          </a:p>
          <a:p>
            <a:pPr lvl="1"/>
            <a:r>
              <a:rPr lang="en-US" dirty="0" smtClean="0"/>
              <a:t>performed by a human or a machine</a:t>
            </a:r>
          </a:p>
          <a:p>
            <a:r>
              <a:rPr lang="en-US" b="1" dirty="0" smtClean="0"/>
              <a:t>Inference</a:t>
            </a:r>
            <a:r>
              <a:rPr lang="en-US" dirty="0" smtClean="0"/>
              <a:t> drawn from evidence</a:t>
            </a:r>
          </a:p>
          <a:p>
            <a:pPr lvl="1"/>
            <a:r>
              <a:rPr lang="en-US" dirty="0" smtClean="0"/>
              <a:t>a conclusion arrived at after weighing evidence</a:t>
            </a:r>
            <a:endParaRPr lang="en-US" dirty="0"/>
          </a:p>
        </p:txBody>
      </p:sp>
    </p:spTree>
    <p:extLst>
      <p:ext uri="{BB962C8B-B14F-4D97-AF65-F5344CB8AC3E}">
        <p14:creationId xmlns:p14="http://schemas.microsoft.com/office/powerpoint/2010/main" val="37653957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183</TotalTime>
  <Words>1208</Words>
  <Application>Microsoft Macintosh PowerPoint</Application>
  <PresentationFormat>On-screen Show (4:3)</PresentationFormat>
  <Paragraphs>207</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Clarity</vt:lpstr>
      <vt:lpstr>Evidence: what is it, who needs it, and what are we doing about it?</vt:lpstr>
      <vt:lpstr>Outline of topics</vt:lpstr>
      <vt:lpstr>Origins of EO in Gene Ontology</vt:lpstr>
      <vt:lpstr>History of ECO revisions</vt:lpstr>
      <vt:lpstr>2009 OBO Foundry review of EO rev. 19</vt:lpstr>
      <vt:lpstr>EO development 2010-2011</vt:lpstr>
      <vt:lpstr>Initial EO improvements</vt:lpstr>
      <vt:lpstr>Definition updates – Aristotelian &amp; GO removal</vt:lpstr>
      <vt:lpstr>Clarifying the meaning of evidence</vt:lpstr>
      <vt:lpstr>Assertion method &amp; evidence root classes</vt:lpstr>
      <vt:lpstr>Modeling evidence: an update since ICBO 2011 (with some comments added)</vt:lpstr>
      <vt:lpstr>Evidence as specified output of OBI</vt:lpstr>
      <vt:lpstr>Philadelphia a couple of weeks ago…</vt:lpstr>
      <vt:lpstr>Example </vt:lpstr>
      <vt:lpstr>Some considerations (Chris Stoeckert)</vt:lpstr>
      <vt:lpstr>Community needs - some recently introduced terms to map to OBI</vt:lpstr>
      <vt:lpstr>PowerPoint Presentation</vt:lpstr>
      <vt:lpstr>General goals</vt:lpstr>
      <vt:lpstr>Quality codes</vt:lpstr>
      <vt:lpstr>Acknowledgements</vt:lpstr>
    </vt:vector>
  </TitlesOfParts>
  <Company>IGS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Evidence: what is it, who needs it, and what are we doing about it?</dc:title>
  <dc:creator>Marcus Chibucos</dc:creator>
  <cp:lastModifiedBy>Marcus Chibucos</cp:lastModifiedBy>
  <cp:revision>41</cp:revision>
  <dcterms:created xsi:type="dcterms:W3CDTF">2011-10-11T19:41:19Z</dcterms:created>
  <dcterms:modified xsi:type="dcterms:W3CDTF">2011-10-12T13:32:11Z</dcterms:modified>
</cp:coreProperties>
</file>