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71" r:id="rId4"/>
    <p:sldId id="266" r:id="rId5"/>
    <p:sldId id="267" r:id="rId6"/>
    <p:sldId id="268" r:id="rId7"/>
    <p:sldId id="275" r:id="rId8"/>
    <p:sldId id="274" r:id="rId9"/>
    <p:sldId id="276" r:id="rId10"/>
    <p:sldId id="279" r:id="rId11"/>
    <p:sldId id="281" r:id="rId12"/>
    <p:sldId id="282" r:id="rId13"/>
    <p:sldId id="280" r:id="rId14"/>
    <p:sldId id="283" r:id="rId15"/>
    <p:sldId id="272" r:id="rId16"/>
    <p:sldId id="278" r:id="rId17"/>
    <p:sldId id="273" r:id="rId18"/>
    <p:sldId id="257" r:id="rId19"/>
    <p:sldId id="258" r:id="rId20"/>
    <p:sldId id="259" r:id="rId21"/>
    <p:sldId id="265" r:id="rId22"/>
    <p:sldId id="260" r:id="rId23"/>
    <p:sldId id="261" r:id="rId24"/>
    <p:sldId id="263" r:id="rId25"/>
    <p:sldId id="262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DB5D2-E16B-4A69-80E7-FD71AE2D23B1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791A0-6448-4561-8A09-304732AD6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91A0-6448-4561-8A09-304732AD6F2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91A0-6448-4561-8A09-304732AD6F2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bofoundry.org/wiki/index.php/OBO_Foundry_Principles" TargetMode="External"/><Relationship Id="rId2" Type="http://schemas.openxmlformats.org/officeDocument/2006/relationships/hyperlink" Target="http://obofoundry.org/crit.s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obi-ontolog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bofoundry.org/wiki/index.php/FP_007_rel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Ontology of biomedical investigations (OBI)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153400" cy="1752600"/>
          </a:xfrm>
        </p:spPr>
        <p:txBody>
          <a:bodyPr/>
          <a:lstStyle/>
          <a:p>
            <a:r>
              <a:rPr lang="en-US" dirty="0" err="1" smtClean="0"/>
              <a:t>Bjoern</a:t>
            </a:r>
            <a:r>
              <a:rPr lang="en-US" dirty="0" smtClean="0"/>
              <a:t> </a:t>
            </a:r>
            <a:r>
              <a:rPr lang="en-US" dirty="0" smtClean="0"/>
              <a:t>Peters</a:t>
            </a:r>
            <a:br>
              <a:rPr lang="en-US" dirty="0" smtClean="0"/>
            </a:br>
            <a:r>
              <a:rPr lang="en-US" dirty="0" smtClean="0"/>
              <a:t>La Jolla Institute for Allergy and Immunology Feb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4688" r="80263" b="2500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4114800" cy="1295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OBI classes and IDs used on the web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 r="18595"/>
          <a:stretch>
            <a:fillRect/>
          </a:stretch>
        </p:blipFill>
        <p:spPr bwMode="auto">
          <a:xfrm>
            <a:off x="0" y="228600"/>
            <a:ext cx="904716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 l="12885"/>
          <a:stretch>
            <a:fillRect/>
          </a:stretch>
        </p:blipFill>
        <p:spPr bwMode="auto">
          <a:xfrm>
            <a:off x="0" y="0"/>
            <a:ext cx="113347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High level class hierarchy (partial)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0" y="1209822"/>
            <a:ext cx="3683391" cy="2926080"/>
            <a:chOff x="5334000" y="1209822"/>
            <a:chExt cx="3683391" cy="2926080"/>
          </a:xfrm>
        </p:grpSpPr>
        <p:sp>
          <p:nvSpPr>
            <p:cNvPr id="5" name="Freeform 4"/>
            <p:cNvSpPr/>
            <p:nvPr/>
          </p:nvSpPr>
          <p:spPr>
            <a:xfrm>
              <a:off x="5334000" y="1209822"/>
              <a:ext cx="3683391" cy="2926080"/>
            </a:xfrm>
            <a:custGeom>
              <a:avLst/>
              <a:gdLst>
                <a:gd name="connsiteX0" fmla="*/ 3727939 w 3727939"/>
                <a:gd name="connsiteY0" fmla="*/ 0 h 2926080"/>
                <a:gd name="connsiteX1" fmla="*/ 562708 w 3727939"/>
                <a:gd name="connsiteY1" fmla="*/ 84406 h 2926080"/>
                <a:gd name="connsiteX2" fmla="*/ 0 w 3727939"/>
                <a:gd name="connsiteY2" fmla="*/ 801858 h 2926080"/>
                <a:gd name="connsiteX3" fmla="*/ 42203 w 3727939"/>
                <a:gd name="connsiteY3" fmla="*/ 1688123 h 2926080"/>
                <a:gd name="connsiteX4" fmla="*/ 2278966 w 3727939"/>
                <a:gd name="connsiteY4" fmla="*/ 2912012 h 2926080"/>
                <a:gd name="connsiteX5" fmla="*/ 3727939 w 3727939"/>
                <a:gd name="connsiteY5" fmla="*/ 2926080 h 2926080"/>
                <a:gd name="connsiteX6" fmla="*/ 3727939 w 3727939"/>
                <a:gd name="connsiteY6" fmla="*/ 0 h 2926080"/>
                <a:gd name="connsiteX0" fmla="*/ 3727939 w 3727939"/>
                <a:gd name="connsiteY0" fmla="*/ 0 h 2926080"/>
                <a:gd name="connsiteX1" fmla="*/ 562708 w 3727939"/>
                <a:gd name="connsiteY1" fmla="*/ 84406 h 2926080"/>
                <a:gd name="connsiteX2" fmla="*/ 0 w 3727939"/>
                <a:gd name="connsiteY2" fmla="*/ 801858 h 2926080"/>
                <a:gd name="connsiteX3" fmla="*/ 44548 w 3727939"/>
                <a:gd name="connsiteY3" fmla="*/ 1533378 h 2926080"/>
                <a:gd name="connsiteX4" fmla="*/ 2278966 w 3727939"/>
                <a:gd name="connsiteY4" fmla="*/ 2912012 h 2926080"/>
                <a:gd name="connsiteX5" fmla="*/ 3727939 w 3727939"/>
                <a:gd name="connsiteY5" fmla="*/ 2926080 h 2926080"/>
                <a:gd name="connsiteX6" fmla="*/ 3727939 w 3727939"/>
                <a:gd name="connsiteY6" fmla="*/ 0 h 2926080"/>
                <a:gd name="connsiteX0" fmla="*/ 3727939 w 3727939"/>
                <a:gd name="connsiteY0" fmla="*/ 0 h 2926080"/>
                <a:gd name="connsiteX1" fmla="*/ 562708 w 3727939"/>
                <a:gd name="connsiteY1" fmla="*/ 84406 h 2926080"/>
                <a:gd name="connsiteX2" fmla="*/ 0 w 3727939"/>
                <a:gd name="connsiteY2" fmla="*/ 801858 h 2926080"/>
                <a:gd name="connsiteX3" fmla="*/ 44548 w 3727939"/>
                <a:gd name="connsiteY3" fmla="*/ 1533378 h 2926080"/>
                <a:gd name="connsiteX4" fmla="*/ 2178148 w 3727939"/>
                <a:gd name="connsiteY4" fmla="*/ 2752578 h 2926080"/>
                <a:gd name="connsiteX5" fmla="*/ 3727939 w 3727939"/>
                <a:gd name="connsiteY5" fmla="*/ 2926080 h 2926080"/>
                <a:gd name="connsiteX6" fmla="*/ 3727939 w 3727939"/>
                <a:gd name="connsiteY6" fmla="*/ 0 h 2926080"/>
                <a:gd name="connsiteX0" fmla="*/ 3727939 w 3727939"/>
                <a:gd name="connsiteY0" fmla="*/ 0 h 2926080"/>
                <a:gd name="connsiteX1" fmla="*/ 562708 w 3727939"/>
                <a:gd name="connsiteY1" fmla="*/ 84406 h 2926080"/>
                <a:gd name="connsiteX2" fmla="*/ 0 w 3727939"/>
                <a:gd name="connsiteY2" fmla="*/ 801858 h 2926080"/>
                <a:gd name="connsiteX3" fmla="*/ 44548 w 3727939"/>
                <a:gd name="connsiteY3" fmla="*/ 1533378 h 2926080"/>
                <a:gd name="connsiteX4" fmla="*/ 2254348 w 3727939"/>
                <a:gd name="connsiteY4" fmla="*/ 2600178 h 2926080"/>
                <a:gd name="connsiteX5" fmla="*/ 3727939 w 3727939"/>
                <a:gd name="connsiteY5" fmla="*/ 2926080 h 2926080"/>
                <a:gd name="connsiteX6" fmla="*/ 3727939 w 3727939"/>
                <a:gd name="connsiteY6" fmla="*/ 0 h 2926080"/>
                <a:gd name="connsiteX0" fmla="*/ 3727939 w 3727939"/>
                <a:gd name="connsiteY0" fmla="*/ 0 h 2926080"/>
                <a:gd name="connsiteX1" fmla="*/ 562708 w 3727939"/>
                <a:gd name="connsiteY1" fmla="*/ 84406 h 2926080"/>
                <a:gd name="connsiteX2" fmla="*/ 0 w 3727939"/>
                <a:gd name="connsiteY2" fmla="*/ 801858 h 2926080"/>
                <a:gd name="connsiteX3" fmla="*/ 44548 w 3727939"/>
                <a:gd name="connsiteY3" fmla="*/ 1533378 h 2926080"/>
                <a:gd name="connsiteX4" fmla="*/ 2025748 w 3727939"/>
                <a:gd name="connsiteY4" fmla="*/ 2752578 h 2926080"/>
                <a:gd name="connsiteX5" fmla="*/ 3727939 w 3727939"/>
                <a:gd name="connsiteY5" fmla="*/ 2926080 h 2926080"/>
                <a:gd name="connsiteX6" fmla="*/ 3727939 w 3727939"/>
                <a:gd name="connsiteY6" fmla="*/ 0 h 2926080"/>
                <a:gd name="connsiteX0" fmla="*/ 3727939 w 3727939"/>
                <a:gd name="connsiteY0" fmla="*/ 0 h 2926080"/>
                <a:gd name="connsiteX1" fmla="*/ 562708 w 3727939"/>
                <a:gd name="connsiteY1" fmla="*/ 84406 h 2926080"/>
                <a:gd name="connsiteX2" fmla="*/ 0 w 3727939"/>
                <a:gd name="connsiteY2" fmla="*/ 801858 h 2926080"/>
                <a:gd name="connsiteX3" fmla="*/ 120748 w 3727939"/>
                <a:gd name="connsiteY3" fmla="*/ 1457178 h 2926080"/>
                <a:gd name="connsiteX4" fmla="*/ 2025748 w 3727939"/>
                <a:gd name="connsiteY4" fmla="*/ 2752578 h 2926080"/>
                <a:gd name="connsiteX5" fmla="*/ 3727939 w 3727939"/>
                <a:gd name="connsiteY5" fmla="*/ 2926080 h 2926080"/>
                <a:gd name="connsiteX6" fmla="*/ 3727939 w 3727939"/>
                <a:gd name="connsiteY6" fmla="*/ 0 h 2926080"/>
                <a:gd name="connsiteX0" fmla="*/ 3607191 w 3607191"/>
                <a:gd name="connsiteY0" fmla="*/ 0 h 2926080"/>
                <a:gd name="connsiteX1" fmla="*/ 441960 w 3607191"/>
                <a:gd name="connsiteY1" fmla="*/ 84406 h 2926080"/>
                <a:gd name="connsiteX2" fmla="*/ 0 w 3607191"/>
                <a:gd name="connsiteY2" fmla="*/ 771378 h 2926080"/>
                <a:gd name="connsiteX3" fmla="*/ 0 w 3607191"/>
                <a:gd name="connsiteY3" fmla="*/ 1457178 h 2926080"/>
                <a:gd name="connsiteX4" fmla="*/ 1905000 w 3607191"/>
                <a:gd name="connsiteY4" fmla="*/ 2752578 h 2926080"/>
                <a:gd name="connsiteX5" fmla="*/ 3607191 w 3607191"/>
                <a:gd name="connsiteY5" fmla="*/ 2926080 h 2926080"/>
                <a:gd name="connsiteX6" fmla="*/ 3607191 w 3607191"/>
                <a:gd name="connsiteY6" fmla="*/ 0 h 2926080"/>
                <a:gd name="connsiteX0" fmla="*/ 3607191 w 3607191"/>
                <a:gd name="connsiteY0" fmla="*/ 0 h 2926080"/>
                <a:gd name="connsiteX1" fmla="*/ 441960 w 3607191"/>
                <a:gd name="connsiteY1" fmla="*/ 84406 h 2926080"/>
                <a:gd name="connsiteX2" fmla="*/ 0 w 3607191"/>
                <a:gd name="connsiteY2" fmla="*/ 771378 h 2926080"/>
                <a:gd name="connsiteX3" fmla="*/ 0 w 3607191"/>
                <a:gd name="connsiteY3" fmla="*/ 1380978 h 2926080"/>
                <a:gd name="connsiteX4" fmla="*/ 1905000 w 3607191"/>
                <a:gd name="connsiteY4" fmla="*/ 2752578 h 2926080"/>
                <a:gd name="connsiteX5" fmla="*/ 3607191 w 3607191"/>
                <a:gd name="connsiteY5" fmla="*/ 2926080 h 2926080"/>
                <a:gd name="connsiteX6" fmla="*/ 3607191 w 3607191"/>
                <a:gd name="connsiteY6" fmla="*/ 0 h 2926080"/>
                <a:gd name="connsiteX0" fmla="*/ 3683391 w 3683391"/>
                <a:gd name="connsiteY0" fmla="*/ 0 h 2926080"/>
                <a:gd name="connsiteX1" fmla="*/ 518160 w 3683391"/>
                <a:gd name="connsiteY1" fmla="*/ 84406 h 2926080"/>
                <a:gd name="connsiteX2" fmla="*/ 76200 w 3683391"/>
                <a:gd name="connsiteY2" fmla="*/ 771378 h 2926080"/>
                <a:gd name="connsiteX3" fmla="*/ 0 w 3683391"/>
                <a:gd name="connsiteY3" fmla="*/ 1533378 h 2926080"/>
                <a:gd name="connsiteX4" fmla="*/ 1981200 w 3683391"/>
                <a:gd name="connsiteY4" fmla="*/ 2752578 h 2926080"/>
                <a:gd name="connsiteX5" fmla="*/ 3683391 w 3683391"/>
                <a:gd name="connsiteY5" fmla="*/ 2926080 h 2926080"/>
                <a:gd name="connsiteX6" fmla="*/ 3683391 w 3683391"/>
                <a:gd name="connsiteY6" fmla="*/ 0 h 292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83391" h="2926080">
                  <a:moveTo>
                    <a:pt x="3683391" y="0"/>
                  </a:moveTo>
                  <a:lnTo>
                    <a:pt x="518160" y="84406"/>
                  </a:lnTo>
                  <a:lnTo>
                    <a:pt x="76200" y="771378"/>
                  </a:lnTo>
                  <a:lnTo>
                    <a:pt x="0" y="1533378"/>
                  </a:lnTo>
                  <a:lnTo>
                    <a:pt x="1981200" y="2752578"/>
                  </a:lnTo>
                  <a:lnTo>
                    <a:pt x="3683391" y="2926080"/>
                  </a:lnTo>
                  <a:lnTo>
                    <a:pt x="368339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0" y="12954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IAO</a:t>
              </a:r>
              <a:endParaRPr lang="en-US" sz="2800" dirty="0"/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763" y="1191722"/>
            <a:ext cx="8809037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 t="11458" r="44948" b="34375"/>
          <a:stretch>
            <a:fillRect/>
          </a:stretch>
        </p:blipFill>
        <p:spPr bwMode="auto">
          <a:xfrm>
            <a:off x="0" y="1295400"/>
            <a:ext cx="922899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4" cstate="print"/>
          <a:srcRect l="220" t="10417" r="44729" b="32292"/>
          <a:stretch>
            <a:fillRect/>
          </a:stretch>
        </p:blipFill>
        <p:spPr bwMode="auto">
          <a:xfrm>
            <a:off x="-1" y="1295400"/>
            <a:ext cx="911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introduces hierarchy</a:t>
            </a:r>
            <a:endParaRPr lang="en-US" dirty="0"/>
          </a:p>
        </p:txBody>
      </p:sp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5" cstate="print"/>
          <a:srcRect t="10417" r="44729" b="33333"/>
          <a:stretch>
            <a:fillRect/>
          </a:stretch>
        </p:blipFill>
        <p:spPr bwMode="auto">
          <a:xfrm>
            <a:off x="0" y="1295400"/>
            <a:ext cx="932215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0" y="24384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Display with  community specific</a:t>
            </a:r>
            <a:br>
              <a:rPr lang="en-US" sz="2400" dirty="0" smtClean="0"/>
            </a:br>
            <a:r>
              <a:rPr lang="en-US" sz="2400" dirty="0" smtClean="0"/>
              <a:t>“IEDB alternative label”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Foundry review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Feedback 1 (implicit): Need to demonstrate users (FP09)</a:t>
            </a:r>
          </a:p>
          <a:p>
            <a:r>
              <a:rPr lang="en-US" sz="2800" dirty="0" smtClean="0"/>
              <a:t>Feedback 2: (</a:t>
            </a:r>
            <a:r>
              <a:rPr lang="en-US" sz="2800" dirty="0" err="1" smtClean="0"/>
              <a:t>stylicstic</a:t>
            </a:r>
            <a:r>
              <a:rPr lang="en-US" sz="2800" dirty="0" smtClean="0"/>
              <a:t>) Overly </a:t>
            </a:r>
            <a:r>
              <a:rPr lang="en-US" sz="2800" dirty="0" smtClean="0"/>
              <a:t>complex modeling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since last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Focused OBI development on selected use cases</a:t>
            </a:r>
          </a:p>
          <a:p>
            <a:pPr lvl="1"/>
            <a:r>
              <a:rPr lang="en-US" sz="2400" dirty="0" smtClean="0"/>
              <a:t>Model individual experiments from diverse backgrounds </a:t>
            </a:r>
            <a:br>
              <a:rPr lang="en-US" sz="2400" dirty="0" smtClean="0"/>
            </a:br>
            <a:r>
              <a:rPr lang="en-US" sz="2200" dirty="0" smtClean="0"/>
              <a:t>(Vaccine protection, Neuroscience, Automated functional genomics)</a:t>
            </a:r>
            <a:endParaRPr lang="en-US" sz="2400" dirty="0" smtClean="0"/>
          </a:p>
          <a:p>
            <a:pPr lvl="1"/>
            <a:r>
              <a:rPr lang="en-US" sz="2400" dirty="0" smtClean="0"/>
              <a:t>Create data analysis workflows (</a:t>
            </a:r>
            <a:r>
              <a:rPr lang="en-US" sz="2400" dirty="0" err="1" smtClean="0"/>
              <a:t>Genepattern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Query databases (IEDB)</a:t>
            </a:r>
          </a:p>
          <a:p>
            <a:pPr lvl="1"/>
            <a:r>
              <a:rPr lang="en-US" sz="2400" dirty="0" smtClean="0"/>
              <a:t>Model sample use case of clinical investigation from planning to publication</a:t>
            </a:r>
          </a:p>
          <a:p>
            <a:r>
              <a:rPr lang="en-US" sz="2800" dirty="0" smtClean="0"/>
              <a:t> Release of OBI ‘Release candidate 1.0’ (Philly release)</a:t>
            </a:r>
          </a:p>
          <a:p>
            <a:pPr lvl="1"/>
            <a:r>
              <a:rPr lang="en-US" sz="2400" dirty="0" smtClean="0"/>
              <a:t>Major cleanup of all terms </a:t>
            </a:r>
          </a:p>
          <a:p>
            <a:r>
              <a:rPr lang="en-US" sz="2800" dirty="0" smtClean="0"/>
              <a:t>Submitted manuscript to Nature Biotechnology</a:t>
            </a:r>
          </a:p>
          <a:p>
            <a:pPr lvl="1"/>
            <a:r>
              <a:rPr lang="en-US" sz="2400" dirty="0" smtClean="0"/>
              <a:t>Overall positive reviews</a:t>
            </a:r>
          </a:p>
          <a:p>
            <a:pPr lvl="1"/>
            <a:r>
              <a:rPr lang="en-US" sz="2400" dirty="0" smtClean="0"/>
              <a:t>Main critique: ‘Demonstrate in a broadly applicable manner what we can do with OBI that we could not do before’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Acted on foundry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 concern: overly complex modeling</a:t>
            </a:r>
          </a:p>
          <a:p>
            <a:r>
              <a:rPr lang="en-US" dirty="0" smtClean="0"/>
              <a:t>To address this, we</a:t>
            </a:r>
          </a:p>
          <a:p>
            <a:pPr lvl="1"/>
            <a:r>
              <a:rPr lang="en-US" dirty="0" smtClean="0"/>
              <a:t>Reduced our ambition what level of detail we want to express in OWL</a:t>
            </a:r>
          </a:p>
          <a:p>
            <a:pPr lvl="1"/>
            <a:r>
              <a:rPr lang="en-US" dirty="0" smtClean="0"/>
              <a:t>Introduced shortcut relations </a:t>
            </a:r>
            <a:br>
              <a:rPr lang="en-US" dirty="0" smtClean="0"/>
            </a:br>
            <a:r>
              <a:rPr lang="en-US" dirty="0" smtClean="0"/>
              <a:t>(e.g. ‘p </a:t>
            </a:r>
            <a:r>
              <a:rPr lang="en-US" i="1" dirty="0" smtClean="0"/>
              <a:t>achieves planned objective</a:t>
            </a:r>
            <a:r>
              <a:rPr lang="en-US" dirty="0" smtClean="0"/>
              <a:t> o’ </a:t>
            </a:r>
            <a:br>
              <a:rPr lang="en-US" dirty="0" smtClean="0"/>
            </a:br>
            <a:r>
              <a:rPr lang="en-US" dirty="0" smtClean="0"/>
              <a:t>rather than ‘p </a:t>
            </a:r>
            <a:r>
              <a:rPr lang="en-US" i="1" dirty="0" smtClean="0"/>
              <a:t>realizes </a:t>
            </a:r>
            <a:r>
              <a:rPr lang="en-US" dirty="0" smtClean="0"/>
              <a:t>some (</a:t>
            </a:r>
            <a:r>
              <a:rPr lang="en-US" i="1" dirty="0" err="1" smtClean="0"/>
              <a:t>is_concretization_of</a:t>
            </a:r>
            <a:r>
              <a:rPr lang="en-US" i="1" dirty="0" smtClean="0"/>
              <a:t> </a:t>
            </a:r>
            <a:r>
              <a:rPr lang="en-US" dirty="0" smtClean="0"/>
              <a:t>o)’</a:t>
            </a:r>
          </a:p>
          <a:p>
            <a:pPr lvl="1"/>
            <a:r>
              <a:rPr lang="en-US" dirty="0" smtClean="0"/>
              <a:t>Aim to reduce anonymous class expressions in logical definitions (requires asserting under classes with N&amp;S conditions)</a:t>
            </a:r>
          </a:p>
          <a:p>
            <a:pPr lvl="1"/>
            <a:r>
              <a:rPr lang="en-US" dirty="0" smtClean="0"/>
              <a:t>Focus on developing design patterns</a:t>
            </a:r>
          </a:p>
          <a:p>
            <a:r>
              <a:rPr lang="en-US" b="1" dirty="0" smtClean="0"/>
              <a:t>But</a:t>
            </a:r>
            <a:r>
              <a:rPr lang="en-US" dirty="0" smtClean="0"/>
              <a:t>: complexity won’t go away completely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 Timeline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76200" y="19812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2057400"/>
            <a:ext cx="899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Arial" charset="0"/>
              </a:rPr>
              <a:t>      </a:t>
            </a:r>
            <a:r>
              <a:rPr lang="en-US" sz="2000" i="1" dirty="0" smtClean="0">
                <a:latin typeface="Arial" charset="0"/>
              </a:rPr>
              <a:t>2004 		2005		</a:t>
            </a:r>
            <a:r>
              <a:rPr lang="en-US" sz="2000" i="1" dirty="0">
                <a:latin typeface="Arial" charset="0"/>
              </a:rPr>
              <a:t>	2006	</a:t>
            </a:r>
            <a:r>
              <a:rPr lang="en-US" sz="2000" i="1" dirty="0" smtClean="0">
                <a:latin typeface="Arial" charset="0"/>
              </a:rPr>
              <a:t> 	         2007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800600" y="2590800"/>
            <a:ext cx="9636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MGED 8</a:t>
            </a:r>
          </a:p>
          <a:p>
            <a:pPr algn="ctr"/>
            <a:r>
              <a:rPr lang="en-US" sz="1600">
                <a:latin typeface="Arial" charset="0"/>
              </a:rPr>
              <a:t>Bergen</a:t>
            </a:r>
          </a:p>
          <a:p>
            <a:pPr algn="ctr"/>
            <a:r>
              <a:rPr lang="en-US" sz="1600">
                <a:latin typeface="Arial" charset="0"/>
              </a:rPr>
              <a:t>Sept.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581400" y="2663825"/>
            <a:ext cx="10874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MAGE</a:t>
            </a:r>
          </a:p>
          <a:p>
            <a:pPr algn="ctr"/>
            <a:r>
              <a:rPr lang="en-US" sz="1600">
                <a:latin typeface="Arial" charset="0"/>
              </a:rPr>
              <a:t>Jamboree</a:t>
            </a:r>
          </a:p>
          <a:p>
            <a:pPr algn="ctr"/>
            <a:r>
              <a:rPr lang="en-US" sz="1600">
                <a:latin typeface="Arial" charset="0"/>
              </a:rPr>
              <a:t>Stanford</a:t>
            </a:r>
          </a:p>
          <a:p>
            <a:pPr algn="ctr"/>
            <a:r>
              <a:rPr lang="en-US" sz="1600">
                <a:latin typeface="Arial" charset="0"/>
              </a:rPr>
              <a:t>March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905000" y="2667000"/>
            <a:ext cx="1285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SOFG</a:t>
            </a:r>
          </a:p>
          <a:p>
            <a:pPr algn="ctr"/>
            <a:r>
              <a:rPr lang="en-US" sz="1600">
                <a:latin typeface="Arial" charset="0"/>
              </a:rPr>
              <a:t>Philadelphia</a:t>
            </a:r>
          </a:p>
          <a:p>
            <a:pPr algn="ctr"/>
            <a:r>
              <a:rPr lang="en-US" sz="1600">
                <a:latin typeface="Arial" charset="0"/>
              </a:rPr>
              <a:t>Oct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4138" y="3733800"/>
            <a:ext cx="24304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Transcriptomics (MGED)</a:t>
            </a:r>
          </a:p>
          <a:p>
            <a:pPr algn="ctr"/>
            <a:r>
              <a:rPr lang="en-US" sz="1600">
                <a:latin typeface="Arial" charset="0"/>
              </a:rPr>
              <a:t>Proteomics (PSI)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066800" y="4724400"/>
            <a:ext cx="2462213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Toxicogenomics</a:t>
            </a:r>
          </a:p>
          <a:p>
            <a:pPr algn="ctr"/>
            <a:r>
              <a:rPr lang="en-US" sz="1600">
                <a:latin typeface="Arial" charset="0"/>
              </a:rPr>
              <a:t>Environmental Genomics</a:t>
            </a:r>
          </a:p>
          <a:p>
            <a:pPr algn="ctr"/>
            <a:r>
              <a:rPr lang="en-US" sz="1600">
                <a:latin typeface="Arial" charset="0"/>
              </a:rPr>
              <a:t>Nutrigenomics</a:t>
            </a:r>
          </a:p>
          <a:p>
            <a:pPr algn="ctr"/>
            <a:r>
              <a:rPr lang="en-US" sz="1600">
                <a:latin typeface="Arial" charset="0"/>
              </a:rPr>
              <a:t>(MGED RSBI)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038600" y="3746500"/>
            <a:ext cx="7016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PSI</a:t>
            </a:r>
          </a:p>
          <a:p>
            <a:pPr algn="ctr"/>
            <a:r>
              <a:rPr lang="en-US" sz="1600">
                <a:latin typeface="Arial" charset="0"/>
              </a:rPr>
              <a:t>Siena</a:t>
            </a:r>
          </a:p>
          <a:p>
            <a:pPr algn="ctr"/>
            <a:r>
              <a:rPr lang="en-US" sz="1600">
                <a:latin typeface="Arial" charset="0"/>
              </a:rPr>
              <a:t>April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2514600"/>
            <a:ext cx="10874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MAGE</a:t>
            </a:r>
          </a:p>
          <a:p>
            <a:pPr algn="ctr"/>
            <a:r>
              <a:rPr lang="en-US" sz="1600">
                <a:latin typeface="Arial" charset="0"/>
              </a:rPr>
              <a:t>Jamboree</a:t>
            </a:r>
          </a:p>
          <a:p>
            <a:pPr algn="ctr"/>
            <a:r>
              <a:rPr lang="en-US" sz="1600">
                <a:latin typeface="Arial" charset="0"/>
              </a:rPr>
              <a:t>Hinxton</a:t>
            </a:r>
          </a:p>
          <a:p>
            <a:pPr algn="ctr"/>
            <a:r>
              <a:rPr lang="en-US" sz="1600">
                <a:latin typeface="Arial" charset="0"/>
              </a:rPr>
              <a:t>Dec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82550" y="1576388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  <a:latin typeface="Arial" charset="0"/>
              </a:rPr>
              <a:t>MO/ MAGE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286250" y="1524000"/>
            <a:ext cx="819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  <a:latin typeface="Arial" charset="0"/>
              </a:rPr>
              <a:t>FuGO</a:t>
            </a:r>
          </a:p>
          <a:p>
            <a:pPr algn="ctr"/>
            <a:endParaRPr lang="en-US" sz="1800" b="1">
              <a:solidFill>
                <a:srgbClr val="FF0000"/>
              </a:solidFill>
              <a:latin typeface="Arial" charset="0"/>
            </a:endParaRPr>
          </a:p>
          <a:p>
            <a:pPr algn="ctr"/>
            <a:r>
              <a:rPr lang="en-US" sz="1800" b="1">
                <a:solidFill>
                  <a:srgbClr val="0000FF"/>
                </a:solidFill>
                <a:latin typeface="Arial" charset="0"/>
              </a:rPr>
              <a:t>FuGE</a:t>
            </a:r>
            <a:endParaRPr lang="en-US" sz="18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9144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33528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7848600" y="2511425"/>
            <a:ext cx="1295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OBI Workshop San Diego Jan.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172200" y="4876800"/>
            <a:ext cx="18288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Cellular Assays Immport        IEDB Neuroinformatics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651500" y="2514600"/>
            <a:ext cx="2044700" cy="2209800"/>
            <a:chOff x="3560" y="1584"/>
            <a:chExt cx="1288" cy="1392"/>
          </a:xfrm>
        </p:grpSpPr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3648" y="1584"/>
              <a:ext cx="81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atin typeface="Arial" charset="0"/>
                </a:rPr>
                <a:t>1st </a:t>
              </a:r>
              <a:r>
                <a:rPr lang="en-US" sz="1600" dirty="0" err="1">
                  <a:latin typeface="Arial" charset="0"/>
                </a:rPr>
                <a:t>FuGO</a:t>
              </a:r>
              <a:endParaRPr lang="en-US" sz="1600" dirty="0">
                <a:latin typeface="Arial" charset="0"/>
              </a:endParaRPr>
            </a:p>
            <a:p>
              <a:pPr algn="ctr"/>
              <a:r>
                <a:rPr lang="en-US" sz="1600" dirty="0">
                  <a:latin typeface="Arial" charset="0"/>
                </a:rPr>
                <a:t>Workshop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Philadelphia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Feb.</a:t>
              </a:r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3560" y="2296"/>
              <a:ext cx="1288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Cancer Genomics</a:t>
              </a:r>
            </a:p>
            <a:p>
              <a:pPr algn="ctr"/>
              <a:r>
                <a:rPr lang="en-US" sz="1600">
                  <a:latin typeface="Arial" charset="0"/>
                </a:rPr>
                <a:t>Polypmorphisms</a:t>
              </a:r>
            </a:p>
            <a:p>
              <a:pPr algn="ctr"/>
              <a:r>
                <a:rPr lang="en-US" sz="1600">
                  <a:latin typeface="Arial" charset="0"/>
                </a:rPr>
                <a:t>Genome Sequences</a:t>
              </a:r>
            </a:p>
            <a:p>
              <a:pPr algn="ctr"/>
              <a:r>
                <a:rPr lang="en-US" sz="1600">
                  <a:latin typeface="Arial" charset="0"/>
                </a:rPr>
                <a:t>Crop Sciences</a:t>
              </a:r>
            </a:p>
          </p:txBody>
        </p:sp>
      </p:grp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414838" y="4895850"/>
            <a:ext cx="16049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Metabolomics</a:t>
            </a:r>
          </a:p>
          <a:p>
            <a:pPr algn="ctr"/>
            <a:r>
              <a:rPr lang="en-US" sz="1600">
                <a:latin typeface="Arial" charset="0"/>
              </a:rPr>
              <a:t>Flow Cytometry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934200" y="1524000"/>
            <a:ext cx="1133475" cy="1928813"/>
            <a:chOff x="4128" y="993"/>
            <a:chExt cx="714" cy="1215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128" y="1534"/>
              <a:ext cx="714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atin typeface="Arial" charset="0"/>
                </a:rPr>
                <a:t>2nd </a:t>
              </a:r>
              <a:r>
                <a:rPr lang="en-US" sz="1600" dirty="0" err="1">
                  <a:latin typeface="Arial" charset="0"/>
                </a:rPr>
                <a:t>FuGO</a:t>
              </a:r>
              <a:endParaRPr lang="en-US" sz="1600" dirty="0">
                <a:latin typeface="Arial" charset="0"/>
              </a:endParaRPr>
            </a:p>
            <a:p>
              <a:pPr algn="ctr"/>
              <a:r>
                <a:rPr lang="en-US" sz="1600" dirty="0">
                  <a:latin typeface="Arial" charset="0"/>
                </a:rPr>
                <a:t>Workshop</a:t>
              </a:r>
            </a:p>
            <a:p>
              <a:pPr algn="ctr"/>
              <a:r>
                <a:rPr lang="en-US" sz="1600" dirty="0" err="1">
                  <a:latin typeface="Arial" charset="0"/>
                </a:rPr>
                <a:t>Hinxton</a:t>
              </a:r>
              <a:endParaRPr lang="en-US" sz="1600" dirty="0">
                <a:latin typeface="Arial" charset="0"/>
              </a:endParaRPr>
            </a:p>
            <a:p>
              <a:pPr algn="ctr"/>
              <a:r>
                <a:rPr lang="en-US" sz="1600" dirty="0">
                  <a:latin typeface="ArialMT" charset="0"/>
                </a:rPr>
                <a:t>July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4295" y="993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OBI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69889" y="6330073"/>
            <a:ext cx="363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From Jan, 2007 OBI workshop in LIAI</a:t>
            </a:r>
            <a:endParaRPr lang="en-US" i="1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0198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8460911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other 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Apologies for any oversights:</a:t>
            </a:r>
          </a:p>
          <a:p>
            <a:r>
              <a:rPr lang="en-US" dirty="0" smtClean="0"/>
              <a:t>Imports from Caro, ChEBI, CL, FMA, GO, HP, IAO, NCBI Taxonomy, PATO, PRO, RO, SO, UO, VO</a:t>
            </a:r>
          </a:p>
          <a:p>
            <a:r>
              <a:rPr lang="en-US" dirty="0" smtClean="0"/>
              <a:t>Term requests send to ChEBI, GO, IAO, IDO, PATO, PRO, RO. </a:t>
            </a:r>
          </a:p>
          <a:p>
            <a:pPr lvl="1"/>
            <a:r>
              <a:rPr lang="en-US" dirty="0" smtClean="0"/>
              <a:t>This works! Thanks!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Use of GO</a:t>
            </a:r>
            <a:br>
              <a:rPr lang="en-US" sz="2400" dirty="0" smtClean="0"/>
            </a:br>
            <a:r>
              <a:rPr lang="en-US" sz="2400" dirty="0" smtClean="0"/>
              <a:t>‘assay detecting IFN-gamma production’</a:t>
            </a:r>
            <a:br>
              <a:rPr lang="en-US" sz="2400" dirty="0" smtClean="0"/>
            </a:br>
            <a:r>
              <a:rPr lang="en-US" sz="2400" dirty="0" smtClean="0"/>
              <a:t>assay and </a:t>
            </a:r>
            <a:r>
              <a:rPr lang="en-US" sz="2400" i="1" dirty="0" smtClean="0"/>
              <a:t>has specified output </a:t>
            </a:r>
            <a:r>
              <a:rPr lang="en-US" sz="2400" dirty="0" smtClean="0"/>
              <a:t>some measurement datum and </a:t>
            </a:r>
            <a:r>
              <a:rPr lang="en-US" sz="2400" i="1" dirty="0" smtClean="0"/>
              <a:t>is about </a:t>
            </a:r>
            <a:r>
              <a:rPr lang="en-US" sz="2400" dirty="0" smtClean="0"/>
              <a:t>some IFN-gamma production (GO:0032609)</a:t>
            </a:r>
          </a:p>
          <a:p>
            <a:pPr>
              <a:buNone/>
            </a:pPr>
            <a:r>
              <a:rPr lang="en-US" sz="2400" dirty="0" smtClean="0"/>
              <a:t>	Inferred subclasses: </a:t>
            </a:r>
          </a:p>
          <a:p>
            <a:pPr lvl="1"/>
            <a:r>
              <a:rPr lang="en-US" sz="2400" dirty="0" smtClean="0"/>
              <a:t>‘T cell ELISA IFN-gamma assay’</a:t>
            </a:r>
          </a:p>
          <a:p>
            <a:pPr lvl="1"/>
            <a:r>
              <a:rPr lang="en-US" sz="2400" dirty="0" smtClean="0"/>
              <a:t>‘T cell intracellular cytokine staining IFN-gamma assay’</a:t>
            </a:r>
          </a:p>
          <a:p>
            <a:r>
              <a:rPr lang="en-US" sz="2400" dirty="0" smtClean="0"/>
              <a:t>Use of ChEBI:</a:t>
            </a:r>
          </a:p>
          <a:p>
            <a:pPr lvl="1">
              <a:buNone/>
            </a:pPr>
            <a:r>
              <a:rPr lang="en-US" sz="2400" dirty="0" smtClean="0"/>
              <a:t>‘</a:t>
            </a:r>
            <a:r>
              <a:rPr lang="en-US" sz="2400" dirty="0" err="1" smtClean="0"/>
              <a:t>tritiated</a:t>
            </a:r>
            <a:r>
              <a:rPr lang="en-US" sz="2400" dirty="0" smtClean="0"/>
              <a:t> </a:t>
            </a:r>
            <a:r>
              <a:rPr lang="en-US" sz="2400" dirty="0" err="1" smtClean="0"/>
              <a:t>thymidine</a:t>
            </a:r>
            <a:r>
              <a:rPr lang="en-US" sz="2400" dirty="0" smtClean="0"/>
              <a:t> incorporation assay’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realizes </a:t>
            </a:r>
            <a:r>
              <a:rPr lang="en-US" sz="2400" dirty="0" smtClean="0"/>
              <a:t>some label role and </a:t>
            </a:r>
            <a:r>
              <a:rPr lang="en-US" sz="2400" i="1" dirty="0" smtClean="0"/>
              <a:t>inheres in </a:t>
            </a:r>
            <a:r>
              <a:rPr lang="en-US" sz="2400" dirty="0" smtClean="0"/>
              <a:t>some </a:t>
            </a:r>
            <a:r>
              <a:rPr lang="en-US" sz="2400" dirty="0" err="1" smtClean="0"/>
              <a:t>tritiated</a:t>
            </a:r>
            <a:r>
              <a:rPr lang="en-US" sz="2400" dirty="0" smtClean="0"/>
              <a:t> </a:t>
            </a:r>
            <a:r>
              <a:rPr lang="en-US" sz="2400" dirty="0" err="1" smtClean="0"/>
              <a:t>thymidine</a:t>
            </a:r>
            <a:r>
              <a:rPr lang="en-US" sz="2400" dirty="0" smtClean="0"/>
              <a:t> (CHEBI:53526)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development for currently driving projects (e.g. mapping of MGED Ontology into OBI, influenza research database &amp; network, text mining)</a:t>
            </a:r>
          </a:p>
          <a:p>
            <a:r>
              <a:rPr lang="en-US" dirty="0" smtClean="0"/>
              <a:t>Expand to projects that expressed interest</a:t>
            </a:r>
            <a:br>
              <a:rPr lang="en-US" dirty="0" smtClean="0"/>
            </a:br>
            <a:r>
              <a:rPr lang="en-US" dirty="0" smtClean="0"/>
              <a:t>(e.g. BIRN/NIF, RNAO, eagle-I)</a:t>
            </a:r>
          </a:p>
          <a:p>
            <a:r>
              <a:rPr lang="en-US" dirty="0" smtClean="0"/>
              <a:t>Develop processes and tools to enable large scale term submissions / ontology integration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Foundry requests /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What are the OBO Foundry principles? </a:t>
            </a:r>
            <a:br>
              <a:rPr lang="en-US" sz="2800" dirty="0" smtClean="0"/>
            </a:br>
            <a:r>
              <a:rPr lang="en-US" sz="2800" dirty="0" smtClean="0"/>
              <a:t>These </a:t>
            </a:r>
            <a:r>
              <a:rPr lang="en-US" sz="2400" dirty="0" smtClean="0">
                <a:hlinkClick r:id="rId2" tooltip="http://obofoundry.org/crit.shtml"/>
              </a:rPr>
              <a:t>http://obofoundry.org/crit.shtml</a:t>
            </a:r>
            <a:r>
              <a:rPr lang="en-US" sz="24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or these </a:t>
            </a:r>
            <a:r>
              <a:rPr lang="en-US" sz="2400" dirty="0" smtClean="0">
                <a:hlinkClick r:id="rId3" tooltip="http://obofoundry.org/wiki/index.php/OBO_Foundry_Principles"/>
              </a:rPr>
              <a:t>http://obofoundry.org/wiki/index.php/OBO_Foundry_Principles</a:t>
            </a:r>
            <a:endParaRPr lang="en-US" sz="2400" dirty="0" smtClean="0"/>
          </a:p>
          <a:p>
            <a:r>
              <a:rPr lang="en-US" sz="2800" dirty="0" smtClean="0"/>
              <a:t>A clear distinction of what it means to be a member of the OBO </a:t>
            </a:r>
            <a:r>
              <a:rPr lang="en-US" sz="2800" b="1" dirty="0" smtClean="0"/>
              <a:t>library </a:t>
            </a:r>
            <a:r>
              <a:rPr lang="en-US" sz="2800" dirty="0" smtClean="0"/>
              <a:t>a candidate and the OBO Foundry should be made more explicit on the foundry site. </a:t>
            </a:r>
          </a:p>
          <a:p>
            <a:r>
              <a:rPr lang="en-US" sz="2800" dirty="0" smtClean="0"/>
              <a:t>What does OBI have to do to gain foundry status? </a:t>
            </a:r>
            <a:r>
              <a:rPr lang="en-US" sz="2800" i="1" dirty="0" smtClean="0"/>
              <a:t>ANSWER: Demonstrate independent users. </a:t>
            </a:r>
          </a:p>
          <a:p>
            <a:r>
              <a:rPr lang="en-US" sz="2800" dirty="0" smtClean="0"/>
              <a:t>What is the foundry decision making structure; who is responsible for what? </a:t>
            </a:r>
            <a:br>
              <a:rPr lang="en-US" sz="2800" dirty="0" smtClean="0"/>
            </a:br>
            <a:r>
              <a:rPr lang="en-US" sz="2800" dirty="0" smtClean="0"/>
              <a:t>(a formal, transparent process would be great!)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Foundry requests /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State of BF0-2.0 and relations</a:t>
            </a:r>
          </a:p>
          <a:p>
            <a:pPr lvl="1"/>
            <a:r>
              <a:rPr lang="en-US" dirty="0" smtClean="0"/>
              <a:t>Will there be public call for comments on a draft version (if yes, when?) </a:t>
            </a:r>
          </a:p>
          <a:p>
            <a:pPr lvl="1"/>
            <a:r>
              <a:rPr lang="en-US" dirty="0" smtClean="0"/>
              <a:t>What is the status of OBI relations submitted to RO?</a:t>
            </a:r>
          </a:p>
          <a:p>
            <a:pPr lvl="1"/>
            <a:r>
              <a:rPr lang="en-US" dirty="0" smtClean="0"/>
              <a:t>Will BFO be registered in the OBO Foundry (and subject to the same review criteria)?</a:t>
            </a:r>
          </a:p>
          <a:p>
            <a:pPr lvl="1"/>
            <a:r>
              <a:rPr lang="en-US" dirty="0" smtClean="0"/>
              <a:t>It can be problematic to integrate with other resources that adopt BFO. Is there any plan to help to increase adoption rate?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Foundry requests /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Has there been any progress on inter-species anatomy, and/or any way we could help? </a:t>
            </a:r>
          </a:p>
          <a:p>
            <a:r>
              <a:rPr lang="en-US" sz="2800" dirty="0" smtClean="0"/>
              <a:t>Can people share success stories, demonstrating the usefulness of ontology work in general? (This would help addressing criticism we received for OBI paper). Most interest in newer, and cross-foundry efforts (not: GO). </a:t>
            </a:r>
          </a:p>
          <a:p>
            <a:pPr lvl="1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Next workshop: March 22-25, Vancouver, Canada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http://obi-ontology.org/</a:t>
            </a:r>
            <a:endParaRPr lang="en-US" dirty="0" smtClean="0"/>
          </a:p>
          <a:p>
            <a:r>
              <a:rPr lang="en-US" dirty="0" smtClean="0"/>
              <a:t>Ryan Brinkman, Bill Bug, Kevin Clancy, </a:t>
            </a:r>
            <a:r>
              <a:rPr lang="en-US" dirty="0" err="1" smtClean="0"/>
              <a:t>Mélanie</a:t>
            </a:r>
            <a:r>
              <a:rPr lang="en-US" dirty="0" smtClean="0"/>
              <a:t> </a:t>
            </a:r>
            <a:r>
              <a:rPr lang="en-US" dirty="0" err="1" smtClean="0"/>
              <a:t>Courtot</a:t>
            </a:r>
            <a:r>
              <a:rPr lang="en-US" dirty="0" smtClean="0"/>
              <a:t>, Dirk </a:t>
            </a:r>
            <a:r>
              <a:rPr lang="en-US" dirty="0" err="1" smtClean="0"/>
              <a:t>Derom</a:t>
            </a:r>
            <a:r>
              <a:rPr lang="en-US" dirty="0" smtClean="0"/>
              <a:t>, </a:t>
            </a:r>
            <a:r>
              <a:rPr lang="en-US" dirty="0" err="1" smtClean="0"/>
              <a:t>Liju</a:t>
            </a:r>
            <a:r>
              <a:rPr lang="en-US" dirty="0" smtClean="0"/>
              <a:t> Fan, Dawn Field, Jennifer </a:t>
            </a:r>
            <a:r>
              <a:rPr lang="en-US" dirty="0" err="1" smtClean="0"/>
              <a:t>Fostel</a:t>
            </a:r>
            <a:r>
              <a:rPr lang="en-US" dirty="0" smtClean="0"/>
              <a:t>, Gilberto </a:t>
            </a:r>
            <a:r>
              <a:rPr lang="en-US" dirty="0" err="1" smtClean="0"/>
              <a:t>Fragoso</a:t>
            </a:r>
            <a:r>
              <a:rPr lang="en-US" dirty="0" smtClean="0"/>
              <a:t>, Frank Gibson, </a:t>
            </a:r>
            <a:r>
              <a:rPr lang="en-US" dirty="0" err="1" smtClean="0"/>
              <a:t>Yongqun</a:t>
            </a:r>
            <a:r>
              <a:rPr lang="en-US" dirty="0" smtClean="0"/>
              <a:t> He, Tina Hernandez-</a:t>
            </a:r>
            <a:r>
              <a:rPr lang="en-US" dirty="0" err="1" smtClean="0"/>
              <a:t>Boussard</a:t>
            </a:r>
            <a:r>
              <a:rPr lang="en-US" dirty="0" smtClean="0"/>
              <a:t>, Phillip Lord, Allyson L. Lister, James Malone, </a:t>
            </a:r>
            <a:r>
              <a:rPr lang="en-US" dirty="0" err="1" smtClean="0"/>
              <a:t>Monnie</a:t>
            </a:r>
            <a:r>
              <a:rPr lang="en-US" dirty="0" smtClean="0"/>
              <a:t> McGee, </a:t>
            </a:r>
            <a:r>
              <a:rPr lang="en-US" dirty="0" err="1" smtClean="0"/>
              <a:t>Elisabetta</a:t>
            </a:r>
            <a:r>
              <a:rPr lang="en-US" dirty="0" smtClean="0"/>
              <a:t> </a:t>
            </a:r>
            <a:r>
              <a:rPr lang="en-US" dirty="0" err="1" smtClean="0"/>
              <a:t>Manduchi</a:t>
            </a:r>
            <a:r>
              <a:rPr lang="en-US" dirty="0" smtClean="0"/>
              <a:t>, Norman Morrison, Helen Parkinson, Bjoern Peters, Philippe </a:t>
            </a:r>
            <a:r>
              <a:rPr lang="en-US" dirty="0" err="1" smtClean="0"/>
              <a:t>Rocca</a:t>
            </a:r>
            <a:r>
              <a:rPr lang="en-US" dirty="0" smtClean="0"/>
              <a:t>-Serra, Alan </a:t>
            </a:r>
            <a:r>
              <a:rPr lang="en-US" dirty="0" err="1" smtClean="0"/>
              <a:t>Ruttenberg</a:t>
            </a:r>
            <a:r>
              <a:rPr lang="en-US" dirty="0" smtClean="0"/>
              <a:t>, Susanna-</a:t>
            </a:r>
            <a:r>
              <a:rPr lang="en-US" dirty="0" err="1" smtClean="0"/>
              <a:t>Assunta</a:t>
            </a:r>
            <a:r>
              <a:rPr lang="en-US" dirty="0" smtClean="0"/>
              <a:t> </a:t>
            </a:r>
            <a:r>
              <a:rPr lang="en-US" dirty="0" err="1" smtClean="0"/>
              <a:t>Sansone</a:t>
            </a:r>
            <a:r>
              <a:rPr lang="en-US" dirty="0" smtClean="0"/>
              <a:t>, Richard H. </a:t>
            </a:r>
            <a:r>
              <a:rPr lang="en-US" dirty="0" err="1" smtClean="0"/>
              <a:t>Scheuermann</a:t>
            </a:r>
            <a:r>
              <a:rPr lang="en-US" dirty="0" smtClean="0"/>
              <a:t>, Daniel </a:t>
            </a:r>
            <a:r>
              <a:rPr lang="en-US" dirty="0" err="1" smtClean="0"/>
              <a:t>Schober</a:t>
            </a:r>
            <a:r>
              <a:rPr lang="en-US" dirty="0" smtClean="0"/>
              <a:t>, Barry Smith, Larisa N. </a:t>
            </a:r>
            <a:r>
              <a:rPr lang="en-US" dirty="0" err="1" smtClean="0"/>
              <a:t>Soldatova</a:t>
            </a:r>
            <a:r>
              <a:rPr lang="en-US" dirty="0" smtClean="0"/>
              <a:t>, Christian J. </a:t>
            </a:r>
            <a:r>
              <a:rPr lang="en-US" dirty="0" err="1" smtClean="0"/>
              <a:t>Stoeckert</a:t>
            </a:r>
            <a:r>
              <a:rPr lang="en-US" dirty="0" smtClean="0"/>
              <a:t> Jr., Chris F Taylor, Patricia L. </a:t>
            </a:r>
            <a:r>
              <a:rPr lang="en-US" dirty="0" err="1" smtClean="0"/>
              <a:t>Whetzel</a:t>
            </a:r>
            <a:r>
              <a:rPr lang="en-US" dirty="0" smtClean="0"/>
              <a:t> and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endParaRPr lang="en-US" dirty="0" smtClean="0"/>
          </a:p>
          <a:p>
            <a:r>
              <a:rPr lang="en-US" i="1" dirty="0" smtClean="0"/>
              <a:t>Who is going to be our independent users, if we force everyone </a:t>
            </a:r>
            <a:r>
              <a:rPr lang="en-US" i="1" smtClean="0"/>
              <a:t>to contribute?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OBI Timeline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76200" y="19812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2057400"/>
            <a:ext cx="899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Arial" charset="0"/>
              </a:rPr>
              <a:t>      </a:t>
            </a:r>
            <a:r>
              <a:rPr lang="en-US" sz="2000" i="1" dirty="0" smtClean="0">
                <a:latin typeface="Arial" charset="0"/>
              </a:rPr>
              <a:t>2007	     2008	      2009 	    2010		       2011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9144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754715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4668838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8326753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385931" y="18907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79958" y="3145743"/>
            <a:ext cx="156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DENRIE -&gt; IAO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68838" y="3863891"/>
            <a:ext cx="98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MIREOT</a:t>
            </a:r>
            <a:endParaRPr lang="en-US" i="1" dirty="0"/>
          </a:p>
        </p:txBody>
      </p:sp>
      <p:grpSp>
        <p:nvGrpSpPr>
          <p:cNvPr id="2" name="Group 21"/>
          <p:cNvGrpSpPr/>
          <p:nvPr/>
        </p:nvGrpSpPr>
        <p:grpSpPr>
          <a:xfrm>
            <a:off x="4419600" y="990600"/>
            <a:ext cx="4837387" cy="914400"/>
            <a:chOff x="4419600" y="990600"/>
            <a:chExt cx="4837387" cy="914400"/>
          </a:xfrm>
        </p:grpSpPr>
        <p:sp>
          <p:nvSpPr>
            <p:cNvPr id="31" name="TextBox 30"/>
            <p:cNvSpPr txBox="1"/>
            <p:nvPr/>
          </p:nvSpPr>
          <p:spPr>
            <a:xfrm>
              <a:off x="7620000" y="1535668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San Diego 2011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1447800"/>
              <a:ext cx="1746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Vancouver  2010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19600" y="990600"/>
              <a:ext cx="1938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Philly 2009 release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754909" y="4179559"/>
            <a:ext cx="15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 Biomed Sem.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" y="2478807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Workshops: Bethesda     Vancouver    EBI                        EBI    Philly     Vancouver          </a:t>
            </a:r>
            <a:r>
              <a:rPr lang="en-US" dirty="0" smtClean="0">
                <a:solidFill>
                  <a:srgbClr val="008000"/>
                </a:solidFill>
              </a:rPr>
              <a:t>San Diego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25506" y="3541907"/>
            <a:ext cx="148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OBO Foundry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46921" y="5420213"/>
            <a:ext cx="804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Eagle-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45819" y="5143214"/>
            <a:ext cx="1061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</a:t>
            </a:r>
          </a:p>
          <a:p>
            <a:pPr algn="ctr"/>
            <a:r>
              <a:rPr lang="en-US" dirty="0" smtClean="0"/>
              <a:t>Scientists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93352" y="5143214"/>
            <a:ext cx="99257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Vaccines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5568" y="4695729"/>
            <a:ext cx="2245138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Bio-imaging,</a:t>
            </a:r>
          </a:p>
          <a:p>
            <a:r>
              <a:rPr lang="en-US" dirty="0" smtClean="0"/>
              <a:t>Clinical Investigations,</a:t>
            </a:r>
          </a:p>
          <a:p>
            <a:r>
              <a:rPr lang="en-US" dirty="0" smtClean="0"/>
              <a:t>Electrophysiology,</a:t>
            </a:r>
          </a:p>
          <a:p>
            <a:r>
              <a:rPr lang="en-US" dirty="0" smtClean="0"/>
              <a:t>Structural Biology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419600" y="2057400"/>
            <a:ext cx="1828800" cy="1283732"/>
            <a:chOff x="4419600" y="2057400"/>
            <a:chExt cx="1828800" cy="1283732"/>
          </a:xfrm>
        </p:grpSpPr>
        <p:sp>
          <p:nvSpPr>
            <p:cNvPr id="23" name="Down Arrow 22"/>
            <p:cNvSpPr/>
            <p:nvPr/>
          </p:nvSpPr>
          <p:spPr>
            <a:xfrm flipV="1">
              <a:off x="5029200" y="2057400"/>
              <a:ext cx="609600" cy="914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600" y="29718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Foundry review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2011 Principles – 2009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>
            <a:noAutofit/>
          </a:bodyPr>
          <a:lstStyle/>
          <a:p>
            <a:pPr indent="-182880"/>
            <a:r>
              <a:rPr lang="en-US" sz="2200" dirty="0" smtClean="0"/>
              <a:t>FP01 open: Yes </a:t>
            </a:r>
          </a:p>
          <a:p>
            <a:pPr indent="-182880"/>
            <a:r>
              <a:rPr lang="en-US" sz="2200" dirty="0" smtClean="0"/>
              <a:t>FP02 format: OWL</a:t>
            </a:r>
          </a:p>
          <a:p>
            <a:pPr indent="-182880"/>
            <a:r>
              <a:rPr lang="en-US" sz="2200" dirty="0" smtClean="0"/>
              <a:t>FP03 identifiers: </a:t>
            </a:r>
            <a:r>
              <a:rPr lang="en-US" sz="2200" dirty="0" smtClean="0"/>
              <a:t>names and identifiers are unique</a:t>
            </a:r>
          </a:p>
          <a:p>
            <a:pPr indent="-182880"/>
            <a:r>
              <a:rPr lang="en-US" sz="2200" dirty="0" smtClean="0"/>
              <a:t>FP04 versioning: </a:t>
            </a:r>
            <a:r>
              <a:rPr lang="en-US" sz="2200" dirty="0" err="1" smtClean="0"/>
              <a:t>dc:date</a:t>
            </a:r>
            <a:r>
              <a:rPr lang="en-US" sz="2200" dirty="0" smtClean="0"/>
              <a:t>, </a:t>
            </a:r>
            <a:r>
              <a:rPr lang="en-US" sz="2200" dirty="0" err="1" smtClean="0"/>
              <a:t>owl:versioninfo</a:t>
            </a:r>
            <a:r>
              <a:rPr lang="en-US" sz="2200" dirty="0" smtClean="0"/>
              <a:t>. </a:t>
            </a:r>
            <a:r>
              <a:rPr lang="en-US" sz="2200" i="1" dirty="0" smtClean="0">
                <a:solidFill>
                  <a:srgbClr val="FF0000"/>
                </a:solidFill>
              </a:rPr>
              <a:t>3 stable releases since 2009</a:t>
            </a:r>
          </a:p>
          <a:p>
            <a:pPr indent="-182880"/>
            <a:r>
              <a:rPr lang="en-US" sz="2200" dirty="0" smtClean="0"/>
              <a:t>FP05 delineated content : clearly delineated. 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i="1" dirty="0" smtClean="0">
                <a:solidFill>
                  <a:srgbClr val="FF0000"/>
                </a:solidFill>
              </a:rPr>
              <a:t>later slide)</a:t>
            </a:r>
          </a:p>
          <a:p>
            <a:pPr indent="-182880"/>
            <a:r>
              <a:rPr lang="en-US" sz="2200" dirty="0" smtClean="0"/>
              <a:t>FP06 textual definitions : completeness is high. 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i="1" dirty="0" smtClean="0">
                <a:solidFill>
                  <a:srgbClr val="FF0000"/>
                </a:solidFill>
              </a:rPr>
              <a:t>Now required for release)</a:t>
            </a:r>
          </a:p>
          <a:p>
            <a:pPr indent="-182880"/>
            <a:r>
              <a:rPr lang="en-US" sz="2200" dirty="0" smtClean="0"/>
              <a:t>FP07 relations</a:t>
            </a:r>
            <a:r>
              <a:rPr lang="en-US" sz="2200" dirty="0" smtClean="0"/>
              <a:t>:  RO </a:t>
            </a:r>
            <a:r>
              <a:rPr lang="en-US" sz="2200" dirty="0" smtClean="0"/>
              <a:t>/</a:t>
            </a:r>
            <a:r>
              <a:rPr lang="en-US" sz="2200" dirty="0" err="1" smtClean="0"/>
              <a:t>ro_proposed</a:t>
            </a:r>
            <a:r>
              <a:rPr lang="en-US" sz="2200" dirty="0" smtClean="0"/>
              <a:t> </a:t>
            </a:r>
            <a:r>
              <a:rPr lang="en-US" sz="2200" dirty="0" smtClean="0"/>
              <a:t>used where </a:t>
            </a:r>
            <a:r>
              <a:rPr lang="en-US" sz="2200" dirty="0" smtClean="0"/>
              <a:t>appropriate. 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i="1" dirty="0" smtClean="0">
                <a:solidFill>
                  <a:srgbClr val="FF0000"/>
                </a:solidFill>
              </a:rPr>
              <a:t>later slide)</a:t>
            </a:r>
          </a:p>
          <a:p>
            <a:pPr indent="-182880"/>
            <a:r>
              <a:rPr lang="en-US" sz="2200" dirty="0" smtClean="0"/>
              <a:t>FP08 documentation:  </a:t>
            </a:r>
            <a:r>
              <a:rPr lang="en-US" sz="2200" i="1" dirty="0" smtClean="0">
                <a:solidFill>
                  <a:srgbClr val="FF0000"/>
                </a:solidFill>
              </a:rPr>
              <a:t>1 Paper on OBI + 3 on design principles. Wiki manuals</a:t>
            </a:r>
          </a:p>
          <a:p>
            <a:pPr indent="-182880"/>
            <a:r>
              <a:rPr lang="en-US" sz="2200" dirty="0" smtClean="0"/>
              <a:t>FP09 users: TBD. 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i="1" dirty="0" smtClean="0">
                <a:solidFill>
                  <a:srgbClr val="FF0000"/>
                </a:solidFill>
              </a:rPr>
              <a:t>later slide)</a:t>
            </a:r>
            <a:endParaRPr lang="en-US" sz="2200" dirty="0" smtClean="0">
              <a:solidFill>
                <a:srgbClr val="FF0000"/>
              </a:solidFill>
            </a:endParaRPr>
          </a:p>
          <a:p>
            <a:pPr indent="-182880"/>
            <a:r>
              <a:rPr lang="en-US" sz="2200" dirty="0" smtClean="0"/>
              <a:t>FP10 collaboration</a:t>
            </a:r>
            <a:r>
              <a:rPr lang="en-US" sz="2200" dirty="0" smtClean="0"/>
              <a:t>: YES (gold star)</a:t>
            </a:r>
            <a:endParaRPr lang="en-US" sz="2200" dirty="0" smtClean="0"/>
          </a:p>
          <a:p>
            <a:pPr indent="-182880"/>
            <a:r>
              <a:rPr lang="en-US" sz="2200" dirty="0" smtClean="0"/>
              <a:t>FP11 locus of authority: Yes</a:t>
            </a:r>
          </a:p>
          <a:p>
            <a:pPr indent="-182880"/>
            <a:r>
              <a:rPr lang="en-US" sz="2200" dirty="0" smtClean="0"/>
              <a:t>FP12 naming conventions: </a:t>
            </a:r>
            <a:r>
              <a:rPr lang="en-US" sz="2200" i="1" dirty="0" smtClean="0">
                <a:solidFill>
                  <a:srgbClr val="FF0000"/>
                </a:solidFill>
              </a:rPr>
              <a:t>being followed during  development</a:t>
            </a:r>
          </a:p>
          <a:p>
            <a:pPr indent="-182880"/>
            <a:r>
              <a:rPr lang="en-US" sz="2200" dirty="0" smtClean="0"/>
              <a:t>FP16 maintenance: </a:t>
            </a:r>
            <a:r>
              <a:rPr lang="en-US" sz="2200" i="1" dirty="0" smtClean="0">
                <a:solidFill>
                  <a:srgbClr val="FF0000"/>
                </a:solidFill>
              </a:rPr>
              <a:t>constant updates (e.g. sequencing techniques)</a:t>
            </a:r>
          </a:p>
          <a:p>
            <a:pPr indent="-182880"/>
            <a:endParaRPr lang="en-US" sz="2200" dirty="0" smtClean="0"/>
          </a:p>
          <a:p>
            <a:pPr indent="-182880"/>
            <a:endParaRPr lang="en-US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FP05 delineated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Ontology of biomedical </a:t>
            </a:r>
            <a:r>
              <a:rPr lang="en-US" sz="2400" u="sng" dirty="0" smtClean="0"/>
              <a:t>investigations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r>
              <a:rPr lang="en-US" sz="2400" dirty="0" smtClean="0"/>
              <a:t>Processes, materials, information and specifically dependent continuants that  would not exist without humans intervention </a:t>
            </a:r>
            <a:r>
              <a:rPr lang="en-US" sz="2400" b="1" dirty="0" smtClean="0"/>
              <a:t>and </a:t>
            </a:r>
            <a:r>
              <a:rPr lang="en-US" sz="2400" dirty="0" smtClean="0"/>
              <a:t>that are necessary to describe investigation</a:t>
            </a:r>
          </a:p>
          <a:p>
            <a:r>
              <a:rPr lang="en-US" sz="2400" dirty="0" smtClean="0"/>
              <a:t>Extensive use of cross referencing to OBO </a:t>
            </a:r>
            <a:r>
              <a:rPr lang="en-US" sz="2400" dirty="0" err="1" smtClean="0"/>
              <a:t>ontologies</a:t>
            </a:r>
            <a:r>
              <a:rPr lang="en-US" sz="2400" dirty="0" smtClean="0"/>
              <a:t>. OBI developed MIREOT principle to allow this. </a:t>
            </a:r>
          </a:p>
          <a:p>
            <a:r>
              <a:rPr lang="en-US" sz="2400" dirty="0" smtClean="0"/>
              <a:t>We would be very happy to move out e.g. immunological terms that currently have no natural home</a:t>
            </a:r>
          </a:p>
          <a:p>
            <a:r>
              <a:rPr lang="en-US" sz="2400" dirty="0" smtClean="0"/>
              <a:t>We would be fine with moving out things that are not essential to investigation (organizations, software, information, cell lines)</a:t>
            </a:r>
          </a:p>
          <a:p>
            <a:r>
              <a:rPr lang="en-US" sz="2400" dirty="0" smtClean="0"/>
              <a:t>We expect that OBO foundry </a:t>
            </a:r>
            <a:r>
              <a:rPr lang="en-US" sz="2400" dirty="0" err="1" smtClean="0"/>
              <a:t>ontologies</a:t>
            </a:r>
            <a:r>
              <a:rPr lang="en-US" sz="2400" dirty="0" smtClean="0"/>
              <a:t> on anything </a:t>
            </a:r>
            <a:r>
              <a:rPr lang="en-US" sz="2400" i="1" dirty="0" smtClean="0"/>
              <a:t>specific to investigations </a:t>
            </a:r>
            <a:r>
              <a:rPr lang="en-US" sz="2400" dirty="0" smtClean="0"/>
              <a:t>(assays, instruments, data analysis pipelines, making cell lines) is performed under the OBI umbrella 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FP07 -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www.obofoundry.org/wiki/index.php/FP_007_relations</a:t>
            </a:r>
            <a:endParaRPr lang="en-US" sz="2400" dirty="0" smtClean="0"/>
          </a:p>
          <a:p>
            <a:r>
              <a:rPr lang="en-US" sz="2400" dirty="0" smtClean="0"/>
              <a:t>Unclear if there is a </a:t>
            </a:r>
            <a:br>
              <a:rPr lang="en-US" sz="2400" dirty="0" smtClean="0"/>
            </a:br>
            <a:r>
              <a:rPr lang="en-US" sz="2400" dirty="0" smtClean="0"/>
              <a:t>principle</a:t>
            </a:r>
          </a:p>
          <a:p>
            <a:r>
              <a:rPr lang="en-US" sz="2400" dirty="0" smtClean="0"/>
              <a:t>We are using RO </a:t>
            </a:r>
            <a:br>
              <a:rPr lang="en-US" sz="2400" dirty="0" smtClean="0"/>
            </a:br>
            <a:r>
              <a:rPr lang="en-US" sz="2400" dirty="0" smtClean="0"/>
              <a:t>relations, </a:t>
            </a:r>
            <a:r>
              <a:rPr lang="en-US" sz="2400" dirty="0" err="1" smtClean="0"/>
              <a:t>subclassing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them, submitting </a:t>
            </a:r>
            <a:br>
              <a:rPr lang="en-US" sz="2400" dirty="0" smtClean="0"/>
            </a:br>
            <a:r>
              <a:rPr lang="en-US" sz="2400" dirty="0" smtClean="0"/>
              <a:t>proposals for new </a:t>
            </a:r>
            <a:br>
              <a:rPr lang="en-US" sz="2400" dirty="0" smtClean="0"/>
            </a:br>
            <a:r>
              <a:rPr lang="en-US" sz="2400" dirty="0" smtClean="0"/>
              <a:t>relations back 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1933" t="12500" r="48828" b="29167"/>
          <a:stretch>
            <a:fillRect/>
          </a:stretch>
        </p:blipFill>
        <p:spPr bwMode="auto">
          <a:xfrm>
            <a:off x="3810000" y="1676400"/>
            <a:ext cx="5105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FP09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Who is going to be our independent users, if we force everyone to contribute?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Ryan </a:t>
            </a:r>
            <a:r>
              <a:rPr lang="en-US" dirty="0" smtClean="0"/>
              <a:t>Brinkman, Bill Bug, Kevin Clancy, </a:t>
            </a:r>
            <a:r>
              <a:rPr lang="en-US" dirty="0" err="1" smtClean="0"/>
              <a:t>Mélanie</a:t>
            </a:r>
            <a:r>
              <a:rPr lang="en-US" dirty="0" smtClean="0"/>
              <a:t> </a:t>
            </a:r>
            <a:r>
              <a:rPr lang="en-US" dirty="0" err="1" smtClean="0"/>
              <a:t>Courtot</a:t>
            </a:r>
            <a:r>
              <a:rPr lang="en-US" dirty="0" smtClean="0"/>
              <a:t>, Dirk </a:t>
            </a:r>
            <a:r>
              <a:rPr lang="en-US" dirty="0" err="1" smtClean="0"/>
              <a:t>Derom</a:t>
            </a:r>
            <a:r>
              <a:rPr lang="en-US" dirty="0" smtClean="0"/>
              <a:t>, </a:t>
            </a:r>
            <a:r>
              <a:rPr lang="en-US" dirty="0" err="1" smtClean="0"/>
              <a:t>Liju</a:t>
            </a:r>
            <a:r>
              <a:rPr lang="en-US" dirty="0" smtClean="0"/>
              <a:t> Fan, Dawn Field, Jennifer </a:t>
            </a:r>
            <a:r>
              <a:rPr lang="en-US" dirty="0" err="1" smtClean="0"/>
              <a:t>Fostel</a:t>
            </a:r>
            <a:r>
              <a:rPr lang="en-US" dirty="0" smtClean="0"/>
              <a:t>, Gilberto </a:t>
            </a:r>
            <a:r>
              <a:rPr lang="en-US" dirty="0" err="1" smtClean="0"/>
              <a:t>Fragoso</a:t>
            </a:r>
            <a:r>
              <a:rPr lang="en-US" dirty="0" smtClean="0"/>
              <a:t>, Frank Gibson, </a:t>
            </a:r>
            <a:r>
              <a:rPr lang="en-US" dirty="0" err="1" smtClean="0"/>
              <a:t>Yongqun</a:t>
            </a:r>
            <a:r>
              <a:rPr lang="en-US" dirty="0" smtClean="0"/>
              <a:t> He, Tina Hernandez-</a:t>
            </a:r>
            <a:r>
              <a:rPr lang="en-US" dirty="0" err="1" smtClean="0"/>
              <a:t>Boussard</a:t>
            </a:r>
            <a:r>
              <a:rPr lang="en-US" dirty="0" smtClean="0"/>
              <a:t>, Phillip Lord, Allyson L. Lister, James Malone, </a:t>
            </a:r>
            <a:r>
              <a:rPr lang="en-US" dirty="0" err="1" smtClean="0"/>
              <a:t>Monnie</a:t>
            </a:r>
            <a:r>
              <a:rPr lang="en-US" dirty="0" smtClean="0"/>
              <a:t> McGee, </a:t>
            </a:r>
            <a:r>
              <a:rPr lang="en-US" dirty="0" err="1" smtClean="0"/>
              <a:t>Elisabetta</a:t>
            </a:r>
            <a:r>
              <a:rPr lang="en-US" dirty="0" smtClean="0"/>
              <a:t> </a:t>
            </a:r>
            <a:r>
              <a:rPr lang="en-US" dirty="0" err="1" smtClean="0"/>
              <a:t>Manduchi</a:t>
            </a:r>
            <a:r>
              <a:rPr lang="en-US" dirty="0" smtClean="0"/>
              <a:t>, Norman Morrison, Helen Parkinson, Bjoern Peters, Philippe </a:t>
            </a:r>
            <a:r>
              <a:rPr lang="en-US" dirty="0" err="1" smtClean="0"/>
              <a:t>Rocca</a:t>
            </a:r>
            <a:r>
              <a:rPr lang="en-US" dirty="0" smtClean="0"/>
              <a:t>-Serra, Alan </a:t>
            </a:r>
            <a:r>
              <a:rPr lang="en-US" dirty="0" err="1" smtClean="0"/>
              <a:t>Ruttenberg</a:t>
            </a:r>
            <a:r>
              <a:rPr lang="en-US" dirty="0" smtClean="0"/>
              <a:t>, Susanna-</a:t>
            </a:r>
            <a:r>
              <a:rPr lang="en-US" dirty="0" err="1" smtClean="0"/>
              <a:t>Assunta</a:t>
            </a:r>
            <a:r>
              <a:rPr lang="en-US" dirty="0" smtClean="0"/>
              <a:t> </a:t>
            </a:r>
            <a:r>
              <a:rPr lang="en-US" dirty="0" err="1" smtClean="0"/>
              <a:t>Sansone</a:t>
            </a:r>
            <a:r>
              <a:rPr lang="en-US" dirty="0" smtClean="0"/>
              <a:t>, Richard H. </a:t>
            </a:r>
            <a:r>
              <a:rPr lang="en-US" dirty="0" err="1" smtClean="0"/>
              <a:t>Scheuermann</a:t>
            </a:r>
            <a:r>
              <a:rPr lang="en-US" dirty="0" smtClean="0"/>
              <a:t>, Daniel </a:t>
            </a:r>
            <a:r>
              <a:rPr lang="en-US" dirty="0" err="1" smtClean="0"/>
              <a:t>Schober</a:t>
            </a:r>
            <a:r>
              <a:rPr lang="en-US" dirty="0" smtClean="0"/>
              <a:t>, Barry Smith, Larisa N. </a:t>
            </a:r>
            <a:r>
              <a:rPr lang="en-US" dirty="0" err="1" smtClean="0"/>
              <a:t>Soldatova</a:t>
            </a:r>
            <a:r>
              <a:rPr lang="en-US" dirty="0" smtClean="0"/>
              <a:t>, Christian J. </a:t>
            </a:r>
            <a:r>
              <a:rPr lang="en-US" dirty="0" err="1" smtClean="0"/>
              <a:t>Stoeckert</a:t>
            </a:r>
            <a:r>
              <a:rPr lang="en-US" dirty="0" smtClean="0"/>
              <a:t> Jr., Chris F Taylor, Patricia L. </a:t>
            </a:r>
            <a:r>
              <a:rPr lang="en-US" dirty="0" err="1" smtClean="0"/>
              <a:t>Whetzel</a:t>
            </a:r>
            <a:r>
              <a:rPr lang="en-US" dirty="0" smtClean="0"/>
              <a:t>,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r>
              <a:rPr lang="en-US" dirty="0" smtClean="0"/>
              <a:t>, Jessica Turner, Melissa </a:t>
            </a:r>
            <a:r>
              <a:rPr lang="en-US" dirty="0" err="1" smtClean="0"/>
              <a:t>Haendel</a:t>
            </a:r>
            <a:r>
              <a:rPr lang="en-US" dirty="0" smtClean="0"/>
              <a:t>, Marcus </a:t>
            </a:r>
            <a:r>
              <a:rPr lang="en-US" dirty="0" err="1" smtClean="0"/>
              <a:t>Chibucos</a:t>
            </a:r>
            <a:r>
              <a:rPr lang="en-US" dirty="0" smtClean="0"/>
              <a:t>, Carlos </a:t>
            </a:r>
            <a:r>
              <a:rPr lang="en-US" dirty="0" err="1" smtClean="0"/>
              <a:t>Torniai</a:t>
            </a:r>
            <a:r>
              <a:rPr lang="en-US" dirty="0" smtClean="0"/>
              <a:t>, Anita </a:t>
            </a:r>
            <a:r>
              <a:rPr lang="en-US" dirty="0" err="1" smtClean="0"/>
              <a:t>Bandrowski</a:t>
            </a:r>
            <a:r>
              <a:rPr lang="en-US" dirty="0" smtClean="0"/>
              <a:t>, </a:t>
            </a:r>
            <a:r>
              <a:rPr lang="en-US" dirty="0" err="1" smtClean="0"/>
              <a:t>Fahim</a:t>
            </a:r>
            <a:r>
              <a:rPr lang="en-US" dirty="0" smtClean="0"/>
              <a:t> Imam </a:t>
            </a:r>
            <a:br>
              <a:rPr lang="en-US" dirty="0" smtClean="0"/>
            </a:br>
            <a:r>
              <a:rPr lang="en-US" i="1" dirty="0" smtClean="0"/>
              <a:t>(authors on release paper + last workshop attendees)</a:t>
            </a:r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scholar: </a:t>
            </a:r>
            <a:r>
              <a:rPr lang="en-US" i="1" dirty="0" smtClean="0"/>
              <a:t>OBI ontology biomedical investigations</a:t>
            </a:r>
            <a:r>
              <a:rPr lang="en-US" dirty="0" smtClean="0"/>
              <a:t> </a:t>
            </a:r>
            <a:r>
              <a:rPr lang="en-US" dirty="0" smtClean="0"/>
              <a:t>= 414 journal articles</a:t>
            </a:r>
          </a:p>
          <a:p>
            <a:r>
              <a:rPr lang="en-US" dirty="0" err="1" smtClean="0"/>
              <a:t>Bioportal</a:t>
            </a:r>
            <a:r>
              <a:rPr lang="en-US" dirty="0" smtClean="0"/>
              <a:t>: X communities use OBI.owl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8183"/>
            <a:ext cx="9205913" cy="509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18 projects currently using OBI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935</Words>
  <Application>Microsoft Office PowerPoint</Application>
  <PresentationFormat>On-screen Show (4:3)</PresentationFormat>
  <Paragraphs>176</Paragraphs>
  <Slides>26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Ontology of biomedical investigations (OBI)</vt:lpstr>
      <vt:lpstr>OBI Timeline</vt:lpstr>
      <vt:lpstr>OBI Timeline</vt:lpstr>
      <vt:lpstr>2011 Principles – 2009 review</vt:lpstr>
      <vt:lpstr>FP05 delineated content</vt:lpstr>
      <vt:lpstr>FP07 - relations</vt:lpstr>
      <vt:lpstr>FP09 users</vt:lpstr>
      <vt:lpstr>User metrics</vt:lpstr>
      <vt:lpstr>18 projects currently using OBI </vt:lpstr>
      <vt:lpstr>OBI classes and IDs used on the web</vt:lpstr>
      <vt:lpstr>Slide 11</vt:lpstr>
      <vt:lpstr>Slide 12</vt:lpstr>
      <vt:lpstr>Slide 13</vt:lpstr>
      <vt:lpstr>Thanks!</vt:lpstr>
      <vt:lpstr>High level class hierarchy (partial)</vt:lpstr>
      <vt:lpstr>Reasoning introduces hierarchy</vt:lpstr>
      <vt:lpstr>Foundry review 2009</vt:lpstr>
      <vt:lpstr>Progress since last year</vt:lpstr>
      <vt:lpstr>Acted on foundry review</vt:lpstr>
      <vt:lpstr>Integration with other ontologies</vt:lpstr>
      <vt:lpstr>Examples</vt:lpstr>
      <vt:lpstr>Future Plans</vt:lpstr>
      <vt:lpstr>Foundry requests / concerns</vt:lpstr>
      <vt:lpstr>Foundry requests / concerns</vt:lpstr>
      <vt:lpstr>Foundry requests / concerns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of biomedical investigations (OBI)</dc:title>
  <dc:creator>Bjoern Peters</dc:creator>
  <cp:lastModifiedBy>Bjoern Peters</cp:lastModifiedBy>
  <cp:revision>88</cp:revision>
  <dcterms:created xsi:type="dcterms:W3CDTF">2006-08-16T00:00:00Z</dcterms:created>
  <dcterms:modified xsi:type="dcterms:W3CDTF">2011-07-28T19:24:49Z</dcterms:modified>
</cp:coreProperties>
</file>