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5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  <p:sldMasterId id="2147483683" r:id="rId3"/>
    <p:sldMasterId id="2147483695" r:id="rId4"/>
    <p:sldMasterId id="2147483707" r:id="rId5"/>
    <p:sldMasterId id="2147483779" r:id="rId6"/>
  </p:sldMasterIdLst>
  <p:sldIdLst>
    <p:sldId id="256" r:id="rId7"/>
    <p:sldId id="260" r:id="rId8"/>
    <p:sldId id="257" r:id="rId9"/>
    <p:sldId id="261" r:id="rId10"/>
    <p:sldId id="262" r:id="rId11"/>
    <p:sldId id="258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2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3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fld id="{FC4E1F84-22AE-408B-8AEE-B5F39E910140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E1F84-22AE-408B-8AEE-B5F39E910140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fld id="{FC4E1F84-22AE-408B-8AEE-B5F39E910140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fld id="{FC4E1F84-22AE-408B-8AEE-B5F39E910140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838200"/>
            <a:ext cx="6172200" cy="2971800"/>
          </a:xfrm>
        </p:spPr>
        <p:txBody>
          <a:bodyPr/>
          <a:lstStyle>
            <a:lvl1pPr>
              <a:defRPr b="1" cap="none" baseline="0">
                <a:latin typeface="Arial" pitchFamily="34" charset="0"/>
                <a:ea typeface="+mj-ea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4E1F84-22AE-408B-8AEE-B5F39E910140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4E1F84-22AE-408B-8AEE-B5F39E910140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C4E1F84-22AE-408B-8AEE-B5F39E910140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7696200" cy="1371600"/>
          </a:xfrm>
        </p:spPr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9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10"/>
          <p:cNvSpPr txBox="1"/>
          <p:nvPr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 hasCustomPrompt="1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an incorrect answer</a:t>
            </a:r>
            <a:endParaRPr lang="en-US" dirty="0"/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add a correct answer (then rearrange the choices)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>
            <a:extLst/>
          </a:lstStyle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xit" presetSubtype="0" fill="hold" nodeType="after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xit" presetSubtype="0" fill="hold" nodeType="click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999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C4E1F84-22AE-408B-8AEE-B5F39E910140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fld id="{FC4E1F84-22AE-408B-8AEE-B5F39E910140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6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9C41B7C-DC17-4ECC-A2D3-90661E3E8418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4331BB-6433-41ED-874A-4DB7FFCBDA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C4E1F84-22AE-408B-8AEE-B5F39E910140}" type="datetimeFigureOut">
              <a:rPr lang="en-US" smtClean="0"/>
              <a:pPr/>
              <a:t>10/4/2011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00068D3-86B4-4F8E-B6AD-2596F9145F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Phenotype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Phenotype of protozoon parasite</a:t>
            </a:r>
          </a:p>
          <a:p>
            <a:pPr lvl="1"/>
            <a:r>
              <a:rPr lang="en-US" dirty="0" smtClean="0"/>
              <a:t>Growth normal</a:t>
            </a:r>
          </a:p>
          <a:p>
            <a:pPr lvl="1"/>
            <a:r>
              <a:rPr lang="en-US" dirty="0" smtClean="0"/>
              <a:t>Growth decreased</a:t>
            </a:r>
          </a:p>
          <a:p>
            <a:pPr lvl="1"/>
            <a:r>
              <a:rPr lang="en-US" dirty="0" smtClean="0"/>
              <a:t>Growth lethal</a:t>
            </a:r>
          </a:p>
          <a:p>
            <a:pPr lvl="1"/>
            <a:r>
              <a:rPr lang="en-US" dirty="0" smtClean="0"/>
              <a:t>Growth drug insensitive</a:t>
            </a:r>
          </a:p>
          <a:p>
            <a:pPr lvl="1"/>
            <a:r>
              <a:rPr lang="en-US" dirty="0" smtClean="0"/>
              <a:t>Cell cycle arrested</a:t>
            </a:r>
          </a:p>
          <a:p>
            <a:pPr lvl="1"/>
            <a:r>
              <a:rPr lang="en-US" dirty="0" smtClean="0"/>
              <a:t>Enzyme activity absent</a:t>
            </a:r>
          </a:p>
          <a:p>
            <a:pPr lvl="1"/>
            <a:r>
              <a:rPr lang="en-US" dirty="0" smtClean="0"/>
              <a:t>Enzyme activity increased</a:t>
            </a:r>
          </a:p>
          <a:p>
            <a:pPr lvl="1"/>
            <a:r>
              <a:rPr lang="en-US" dirty="0" smtClean="0"/>
              <a:t>Chromosome abnormal</a:t>
            </a:r>
          </a:p>
          <a:p>
            <a:pPr lvl="1"/>
            <a:r>
              <a:rPr lang="en-US" dirty="0" smtClean="0"/>
              <a:t>Mitochondrial DNA decreased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718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Definition in Gene </a:t>
            </a:r>
            <a:r>
              <a:rPr lang="en-US" dirty="0" smtClean="0"/>
              <a:t>extend ontology (GEO)</a:t>
            </a:r>
          </a:p>
          <a:p>
            <a:pPr lvl="1"/>
            <a:r>
              <a:rPr lang="en-US" dirty="0" smtClean="0"/>
              <a:t>Any </a:t>
            </a:r>
            <a:r>
              <a:rPr lang="en-US" dirty="0" smtClean="0">
                <a:solidFill>
                  <a:schemeClr val="accent2"/>
                </a:solidFill>
              </a:rPr>
              <a:t>observed quality of an organism, </a:t>
            </a:r>
            <a:r>
              <a:rPr lang="en-US" dirty="0" smtClean="0"/>
              <a:t>such as its morphology, development, or behavior, as opposed to its genotype - the inherited instructions it carries, which may or may not be expressed. [http://</a:t>
            </a:r>
            <a:r>
              <a:rPr lang="en-US" dirty="0" smtClean="0"/>
              <a:t>en.wikipedia.org/wiki/Phenotype]</a:t>
            </a:r>
          </a:p>
          <a:p>
            <a:pPr lvl="1"/>
            <a:r>
              <a:rPr lang="en-US" dirty="0" smtClean="0"/>
              <a:t>subclass </a:t>
            </a:r>
            <a:r>
              <a:rPr lang="en-US" dirty="0" smtClean="0"/>
              <a:t>of a non-physical </a:t>
            </a:r>
            <a:r>
              <a:rPr lang="en-US" dirty="0" smtClean="0"/>
              <a:t>continuant</a:t>
            </a:r>
          </a:p>
          <a:p>
            <a:pPr lvl="1"/>
            <a:r>
              <a:rPr lang="en-US" dirty="0" smtClean="0"/>
              <a:t>According </a:t>
            </a:r>
            <a:r>
              <a:rPr lang="en-US" dirty="0" smtClean="0"/>
              <a:t>to </a:t>
            </a:r>
            <a:r>
              <a:rPr lang="en-US" dirty="0" smtClean="0"/>
              <a:t>the </a:t>
            </a:r>
            <a:r>
              <a:rPr lang="en-US" dirty="0" smtClean="0"/>
              <a:t>definition, Phenotype is a </a:t>
            </a:r>
            <a:r>
              <a:rPr lang="en-US" dirty="0" smtClean="0"/>
              <a:t>Quality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Definition in Ontology for General Medical Science (OGMS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(combination of) </a:t>
            </a:r>
            <a:r>
              <a:rPr lang="en-US" dirty="0" smtClean="0">
                <a:solidFill>
                  <a:schemeClr val="accent2"/>
                </a:solidFill>
              </a:rPr>
              <a:t>quality(</a:t>
            </a:r>
            <a:r>
              <a:rPr lang="en-US" dirty="0" err="1" smtClean="0">
                <a:solidFill>
                  <a:schemeClr val="accent2"/>
                </a:solidFill>
              </a:rPr>
              <a:t>ies</a:t>
            </a:r>
            <a:r>
              <a:rPr lang="en-US" dirty="0" smtClean="0">
                <a:solidFill>
                  <a:schemeClr val="accent2"/>
                </a:solidFill>
              </a:rPr>
              <a:t>) of an organism </a:t>
            </a:r>
            <a:r>
              <a:rPr lang="en-US" dirty="0" smtClean="0"/>
              <a:t>determined by the interaction of its genetic make-up and environment that differentiates specific instances of a species from other instances of the same species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subclass of </a:t>
            </a:r>
            <a:r>
              <a:rPr lang="en-US" dirty="0" smtClean="0"/>
              <a:t>quality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Definition discussed at Penn meeting</a:t>
            </a:r>
            <a:endParaRPr lang="en-US" dirty="0" smtClean="0"/>
          </a:p>
          <a:p>
            <a:pPr lvl="1"/>
            <a:r>
              <a:rPr lang="en-US" dirty="0" smtClean="0"/>
              <a:t>an independent continuant with a particular quality or disposition is the output of a process that realizes genotype in the environment</a:t>
            </a:r>
          </a:p>
          <a:p>
            <a:pPr lvl="1"/>
            <a:r>
              <a:rPr lang="en-US" dirty="0" smtClean="0"/>
              <a:t>(based on Marcus provided definition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Phenotype (Textual definition)?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Phenotype Refer </a:t>
            </a:r>
            <a:r>
              <a:rPr lang="en-US" dirty="0" smtClean="0"/>
              <a:t>to:</a:t>
            </a:r>
          </a:p>
          <a:p>
            <a:r>
              <a:rPr lang="en-US" dirty="0" smtClean="0"/>
              <a:t>Organism </a:t>
            </a:r>
          </a:p>
          <a:p>
            <a:pPr lvl="1"/>
            <a:r>
              <a:rPr lang="en-US" dirty="0" smtClean="0"/>
              <a:t>Feeding behavior, height</a:t>
            </a:r>
          </a:p>
          <a:p>
            <a:r>
              <a:rPr lang="en-US" dirty="0" smtClean="0"/>
              <a:t>Organ</a:t>
            </a:r>
          </a:p>
          <a:p>
            <a:pPr lvl="1"/>
            <a:r>
              <a:rPr lang="en-US" dirty="0" smtClean="0"/>
              <a:t>Eye color</a:t>
            </a:r>
          </a:p>
          <a:p>
            <a:r>
              <a:rPr lang="en-US" dirty="0" smtClean="0"/>
              <a:t>Cell</a:t>
            </a:r>
          </a:p>
          <a:p>
            <a:pPr lvl="1"/>
            <a:r>
              <a:rPr lang="en-US" dirty="0" smtClean="0"/>
              <a:t>Muscle cell morphology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Question 1: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link genotype to phenotype?</a:t>
            </a:r>
          </a:p>
          <a:p>
            <a:r>
              <a:rPr lang="en-US" dirty="0" smtClean="0"/>
              <a:t>Definition of genotype</a:t>
            </a:r>
          </a:p>
          <a:p>
            <a:pPr lvl="1"/>
            <a:r>
              <a:rPr lang="en-US" dirty="0" smtClean="0"/>
              <a:t>A collection of sequences in SO</a:t>
            </a:r>
          </a:p>
          <a:p>
            <a:pPr lvl="1"/>
            <a:r>
              <a:rPr lang="en-US" dirty="0" smtClean="0"/>
              <a:t>It is generically dependent continuant based on SO definition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Dependent Continuant:</a:t>
            </a:r>
          </a:p>
          <a:p>
            <a:pPr lvl="1"/>
            <a:r>
              <a:rPr lang="en-US" dirty="0" smtClean="0"/>
              <a:t>Quality? </a:t>
            </a:r>
          </a:p>
          <a:p>
            <a:pPr lvl="2"/>
            <a:r>
              <a:rPr lang="en-US" dirty="0" smtClean="0"/>
              <a:t>color, s </a:t>
            </a:r>
          </a:p>
          <a:p>
            <a:pPr lvl="1"/>
            <a:r>
              <a:rPr lang="en-US" dirty="0" smtClean="0"/>
              <a:t>Realizable entity, like Deposition? </a:t>
            </a:r>
          </a:p>
          <a:p>
            <a:pPr lvl="2"/>
            <a:r>
              <a:rPr lang="en-US" dirty="0" smtClean="0"/>
              <a:t>Cell: no mobility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Output of some biological process:</a:t>
            </a:r>
          </a:p>
          <a:p>
            <a:pPr lvl="1"/>
            <a:r>
              <a:rPr lang="en-US" dirty="0" smtClean="0"/>
              <a:t>Independent Continuant?</a:t>
            </a:r>
          </a:p>
          <a:p>
            <a:pPr lvl="1"/>
            <a:r>
              <a:rPr lang="en-US" dirty="0" smtClean="0"/>
              <a:t>Dependent Continuant?</a:t>
            </a:r>
          </a:p>
          <a:p>
            <a:pPr lvl="2"/>
            <a:r>
              <a:rPr lang="en-US" dirty="0" smtClean="0"/>
              <a:t>Feeding behavior</a:t>
            </a:r>
          </a:p>
          <a:p>
            <a:pPr lvl="2"/>
            <a:r>
              <a:rPr lang="en-US" dirty="0" smtClean="0"/>
              <a:t>Motility</a:t>
            </a:r>
          </a:p>
          <a:p>
            <a:pPr lvl="2"/>
            <a:r>
              <a:rPr lang="en-US" dirty="0" smtClean="0"/>
              <a:t>Cell growth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Phenotype in the view of </a:t>
            </a:r>
            <a:r>
              <a:rPr lang="en-US" dirty="0" err="1" smtClean="0"/>
              <a:t>ontologists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Phenotype examples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Theme1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184</TotalTime>
  <Words>274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Theme1</vt:lpstr>
      <vt:lpstr>Oriel</vt:lpstr>
      <vt:lpstr>1_Oriel</vt:lpstr>
      <vt:lpstr>2_Oriel</vt:lpstr>
      <vt:lpstr>3_Oriel</vt:lpstr>
      <vt:lpstr>Concourse</vt:lpstr>
      <vt:lpstr>Phenotype</vt:lpstr>
      <vt:lpstr>Use Cases</vt:lpstr>
      <vt:lpstr>What is Phenotype (Textual definition)?</vt:lpstr>
      <vt:lpstr>Question 1: </vt:lpstr>
      <vt:lpstr>Question 2</vt:lpstr>
      <vt:lpstr>What is Phenotype in the view of ontologists?</vt:lpstr>
      <vt:lpstr>Phenotype examples</vt:lpstr>
    </vt:vector>
  </TitlesOfParts>
  <Company>PCBI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Phenotype</dc:title>
  <dc:creator>Jie Zheng</dc:creator>
  <cp:lastModifiedBy>Jie Zheng</cp:lastModifiedBy>
  <cp:revision>22</cp:revision>
  <dcterms:created xsi:type="dcterms:W3CDTF">2011-10-03T20:24:36Z</dcterms:created>
  <dcterms:modified xsi:type="dcterms:W3CDTF">2011-10-04T21:45:28Z</dcterms:modified>
</cp:coreProperties>
</file>