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4" r:id="rId2"/>
    <p:sldId id="257" r:id="rId3"/>
    <p:sldId id="258" r:id="rId4"/>
    <p:sldId id="259" r:id="rId5"/>
    <p:sldId id="270" r:id="rId6"/>
    <p:sldId id="260" r:id="rId7"/>
    <p:sldId id="265" r:id="rId8"/>
    <p:sldId id="261" r:id="rId9"/>
    <p:sldId id="266" r:id="rId10"/>
    <p:sldId id="267" r:id="rId11"/>
    <p:sldId id="263" r:id="rId12"/>
    <p:sldId id="268" r:id="rId13"/>
    <p:sldId id="262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38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44103-18DC-4A1A-97C1-D7BDF097644A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2BD3A-25FC-48E3-96B2-B0603A411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DEE5B-A62B-9C46-B40D-97A701D3CC8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buFont typeface="Arial" pitchFamily="34" charset="0"/>
              <a:buChar char="•"/>
            </a:pPr>
            <a:endParaRPr lang="en-US" sz="2500" dirty="0" smtClean="0"/>
          </a:p>
          <a:p>
            <a:pPr lvl="2">
              <a:buFont typeface="Arial" pitchFamily="34" charset="0"/>
              <a:buChar char="•"/>
            </a:pPr>
            <a:r>
              <a:rPr lang="en-US" sz="2500" dirty="0" smtClean="0"/>
              <a:t>expression construct -&gt; </a:t>
            </a:r>
            <a:r>
              <a:rPr lang="en-US" sz="2500" b="1" i="1" dirty="0" err="1" smtClean="0"/>
              <a:t>expressed_in_organism</a:t>
            </a:r>
            <a:r>
              <a:rPr lang="en-US" sz="2500" dirty="0" smtClean="0"/>
              <a:t> -&gt; organism</a:t>
            </a:r>
          </a:p>
          <a:p>
            <a:pPr marL="804863" lvl="2">
              <a:buNone/>
            </a:pPr>
            <a:r>
              <a:rPr lang="en-US" sz="2100" dirty="0" smtClean="0"/>
              <a:t>		</a:t>
            </a:r>
            <a:r>
              <a:rPr lang="en-US" dirty="0" smtClean="0"/>
              <a:t>	rather than</a:t>
            </a:r>
          </a:p>
          <a:p>
            <a:pPr lvl="2">
              <a:buFont typeface="Arial" pitchFamily="34" charset="0"/>
              <a:buChar char="•"/>
            </a:pPr>
            <a:r>
              <a:rPr lang="en-US" sz="2500" dirty="0" smtClean="0"/>
              <a:t>expression construct -&gt; </a:t>
            </a:r>
            <a:r>
              <a:rPr lang="en-US" sz="2500" i="1" dirty="0" err="1" smtClean="0"/>
              <a:t>participates_in</a:t>
            </a:r>
            <a:r>
              <a:rPr lang="en-US" sz="2500" dirty="0" smtClean="0"/>
              <a:t> -&gt; gene_ expression -&gt; </a:t>
            </a:r>
            <a:r>
              <a:rPr lang="en-US" sz="2500" i="1" dirty="0" err="1" smtClean="0"/>
              <a:t>has_participant</a:t>
            </a:r>
            <a:r>
              <a:rPr lang="en-US" sz="2500" dirty="0" smtClean="0"/>
              <a:t> -&gt; organism</a:t>
            </a:r>
          </a:p>
          <a:p>
            <a:endParaRPr lang="en-US" dirty="0" smtClean="0"/>
          </a:p>
          <a:p>
            <a:r>
              <a:rPr lang="en-US" dirty="0" smtClean="0"/>
              <a:t>Example of defined reagent class : gene knockdown reagent (has function gene knockdown), </a:t>
            </a:r>
            <a:r>
              <a:rPr lang="en-US" dirty="0" err="1" smtClean="0"/>
              <a:t>RNAi</a:t>
            </a:r>
            <a:r>
              <a:rPr lang="en-US" dirty="0" smtClean="0"/>
              <a:t> reagent (has function </a:t>
            </a:r>
            <a:r>
              <a:rPr lang="en-US" dirty="0" err="1" smtClean="0"/>
              <a:t>RNAi</a:t>
            </a:r>
            <a:r>
              <a:rPr lang="en-US" dirty="0" smtClean="0"/>
              <a:t> function), cell culture reagent (participates</a:t>
            </a:r>
            <a:r>
              <a:rPr lang="en-US" baseline="0" dirty="0" smtClean="0"/>
              <a:t> in cell culture process)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DEE5B-A62B-9C46-B40D-97A701D3CC8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B31F-B427-4ECA-92AD-BD4F292ED8E8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EEE-C293-402E-A896-7ED5266EB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B31F-B427-4ECA-92AD-BD4F292ED8E8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EEE-C293-402E-A896-7ED5266EB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B31F-B427-4ECA-92AD-BD4F292ED8E8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EEE-C293-402E-A896-7ED5266EB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B31F-B427-4ECA-92AD-BD4F292ED8E8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EEE-C293-402E-A896-7ED5266EB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B31F-B427-4ECA-92AD-BD4F292ED8E8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EEE-C293-402E-A896-7ED5266EB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B31F-B427-4ECA-92AD-BD4F292ED8E8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EEE-C293-402E-A896-7ED5266EB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B31F-B427-4ECA-92AD-BD4F292ED8E8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EEE-C293-402E-A896-7ED5266EB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B31F-B427-4ECA-92AD-BD4F292ED8E8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EEE-C293-402E-A896-7ED5266EB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B31F-B427-4ECA-92AD-BD4F292ED8E8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EEE-C293-402E-A896-7ED5266EB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B31F-B427-4ECA-92AD-BD4F292ED8E8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EEE-C293-402E-A896-7ED5266EB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B31F-B427-4ECA-92AD-BD4F292ED8E8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EEE-C293-402E-A896-7ED5266EB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B31F-B427-4ECA-92AD-BD4F292ED8E8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87EEE-C293-402E-A896-7ED5266EB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8125"/>
            <a:ext cx="7772400" cy="1470025"/>
          </a:xfrm>
        </p:spPr>
        <p:txBody>
          <a:bodyPr/>
          <a:lstStyle/>
          <a:p>
            <a:r>
              <a:rPr lang="en-US" dirty="0" smtClean="0"/>
              <a:t>Reagents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63900"/>
            <a:ext cx="6400800" cy="1752600"/>
          </a:xfrm>
        </p:spPr>
        <p:txBody>
          <a:bodyPr/>
          <a:lstStyle/>
          <a:p>
            <a:r>
              <a:rPr lang="en-US" dirty="0" smtClean="0"/>
              <a:t>OBI workshop </a:t>
            </a:r>
          </a:p>
          <a:p>
            <a:r>
              <a:rPr lang="en-US" dirty="0" smtClean="0"/>
              <a:t>San Diego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22117" t="17439" r="23280" b="12635"/>
          <a:stretch>
            <a:fillRect/>
          </a:stretch>
        </p:blipFill>
        <p:spPr bwMode="auto">
          <a:xfrm>
            <a:off x="685800" y="304800"/>
            <a:ext cx="7870186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6690" y="112273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Nucleic Acid Reagents in eagle-i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2-16 Nucleic Acid Reagent Subtre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000" y="1179073"/>
            <a:ext cx="6924489" cy="4507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8307" t="16931" r="19788" b="11450"/>
          <a:stretch>
            <a:fillRect/>
          </a:stretch>
        </p:blipFill>
        <p:spPr bwMode="auto">
          <a:xfrm>
            <a:off x="304800" y="381000"/>
            <a:ext cx="8490858" cy="613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6690" y="48773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Nucleic Acid Libraries in eagle-i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2-16 Nucleic Acids Library Subtre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" y="882686"/>
            <a:ext cx="8547100" cy="5502287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8333" t="17778" r="20000" b="6667"/>
          <a:stretch>
            <a:fillRect/>
          </a:stretch>
        </p:blipFill>
        <p:spPr bwMode="auto">
          <a:xfrm>
            <a:off x="381000" y="152400"/>
            <a:ext cx="84582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 flipV="1">
            <a:off x="5638800" y="5304084"/>
            <a:ext cx="400117" cy="1823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53025" y="1247775"/>
            <a:ext cx="12768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7313" y="799595"/>
            <a:ext cx="6158090" cy="5911648"/>
          </a:xfrm>
        </p:spPr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Reagents are one of ten “Root  Resources” inventoried by eagle-I.  </a:t>
            </a:r>
          </a:p>
          <a:p>
            <a:pPr lvl="1">
              <a:buFont typeface="Arial" pitchFamily="34" charset="0"/>
              <a:buChar char="•"/>
            </a:pPr>
            <a:endParaRPr lang="en-US" sz="800" dirty="0" smtClean="0"/>
          </a:p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Text def: “a </a:t>
            </a:r>
            <a:r>
              <a:rPr lang="en-US" sz="2600" u="sng" dirty="0" smtClean="0"/>
              <a:t>processed material </a:t>
            </a:r>
            <a:r>
              <a:rPr lang="en-US" sz="2600" dirty="0" smtClean="0"/>
              <a:t>used in a chemical reaction or other experimental process to detect, measure, examine, or produce other substances.”</a:t>
            </a:r>
          </a:p>
          <a:p>
            <a:pPr lvl="1">
              <a:buFont typeface="Arial" pitchFamily="34" charset="0"/>
              <a:buChar char="•"/>
            </a:pPr>
            <a:endParaRPr lang="en-US" sz="800" dirty="0" smtClean="0"/>
          </a:p>
          <a:p>
            <a:pPr marL="630238" lvl="1">
              <a:buFont typeface="Arial" pitchFamily="34" charset="0"/>
              <a:buChar char="•"/>
            </a:pPr>
            <a:r>
              <a:rPr lang="en-US" sz="2600" dirty="0" smtClean="0"/>
              <a:t>Logical def: 'processed material’ and (</a:t>
            </a:r>
            <a:r>
              <a:rPr lang="en-US" sz="2600" i="1" dirty="0" err="1" smtClean="0"/>
              <a:t>has_role</a:t>
            </a:r>
            <a:r>
              <a:rPr lang="en-US" sz="2600" dirty="0" smtClean="0"/>
              <a:t> some 'reagent role')</a:t>
            </a:r>
          </a:p>
          <a:p>
            <a:pPr marL="1030288" lvl="2">
              <a:buFont typeface="Arial" pitchFamily="34" charset="0"/>
              <a:buChar char="•"/>
            </a:pPr>
            <a:r>
              <a:rPr lang="en-US" sz="2200" dirty="0" smtClean="0"/>
              <a:t>‘reagent role’ and ‘processed material’  classes are imported from OBI</a:t>
            </a:r>
          </a:p>
          <a:p>
            <a:pPr lvl="2">
              <a:buFont typeface="Arial" pitchFamily="34" charset="0"/>
              <a:buChar char="•"/>
            </a:pPr>
            <a:endParaRPr lang="en-US" sz="800" dirty="0" smtClean="0"/>
          </a:p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Reagents are further partitioned into several categories for which instance   data is collected</a:t>
            </a:r>
            <a:r>
              <a:rPr lang="en-US" sz="3000" dirty="0" smtClean="0"/>
              <a:t>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7627" t="66051" r="78173" b="12569"/>
          <a:stretch>
            <a:fillRect/>
          </a:stretch>
        </p:blipFill>
        <p:spPr bwMode="auto">
          <a:xfrm>
            <a:off x="6052255" y="3894666"/>
            <a:ext cx="2850445" cy="268240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6111" t="17111" r="65238" b="35928"/>
          <a:stretch>
            <a:fillRect/>
          </a:stretch>
        </p:blipFill>
        <p:spPr bwMode="auto">
          <a:xfrm>
            <a:off x="6429829" y="304800"/>
            <a:ext cx="2082132" cy="327660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6734174" y="2909885"/>
            <a:ext cx="756557" cy="20002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303310" y="-163207"/>
            <a:ext cx="9144000" cy="1143000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anchor="ctr">
            <a:sp3d extrusionH="12700">
              <a:extrusionClr>
                <a:schemeClr val="bg1"/>
              </a:extrusionClr>
            </a:sp3d>
          </a:bodyPr>
          <a:lstStyle/>
          <a:p>
            <a:pPr algn="ctr" defTabSz="914400" fontAlgn="auto">
              <a:lnSpc>
                <a:spcPts val="5600"/>
              </a:lnSpc>
              <a:spcAft>
                <a:spcPts val="0"/>
              </a:spcAft>
              <a:defRPr/>
            </a:pPr>
            <a:r>
              <a:rPr lang="en-US" sz="4400" b="1" dirty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eagle-i</a:t>
            </a:r>
            <a:r>
              <a:rPr lang="en-US" sz="4400" b="1" dirty="0" smtClean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 and OBI: reagents</a:t>
            </a:r>
            <a:endParaRPr lang="en-US" sz="4400" b="1" dirty="0">
              <a:solidFill>
                <a:srgbClr val="800000"/>
              </a:solidFill>
              <a:latin typeface="+mj-lt"/>
              <a:ea typeface="ＭＳ Ｐゴシック" pitchFamily="34" charset="-128"/>
              <a:cs typeface="Arial Bold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4" y="947877"/>
            <a:ext cx="8716633" cy="5921021"/>
          </a:xfrm>
        </p:spPr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No ‘reagent’ class, but a ‘reagent role’</a:t>
            </a:r>
          </a:p>
          <a:p>
            <a:pPr lvl="2">
              <a:buFont typeface="Arial" pitchFamily="34" charset="0"/>
              <a:buChar char="•"/>
            </a:pPr>
            <a:r>
              <a:rPr lang="en-US" sz="2600" dirty="0" smtClean="0"/>
              <a:t>Defined as “a role played by a </a:t>
            </a:r>
            <a:r>
              <a:rPr lang="en-US" sz="2600" u="sng" dirty="0" smtClean="0"/>
              <a:t>molecular entity </a:t>
            </a:r>
            <a:r>
              <a:rPr lang="en-US" sz="2600" dirty="0" smtClean="0"/>
              <a:t>used to produce a chemical reaction to detect, measure, or produce other substances”</a:t>
            </a:r>
          </a:p>
          <a:p>
            <a:pPr lvl="2">
              <a:buFont typeface="Arial" pitchFamily="34" charset="0"/>
              <a:buChar char="•"/>
            </a:pPr>
            <a:endParaRPr lang="en-US" sz="900" dirty="0" smtClean="0"/>
          </a:p>
          <a:p>
            <a:pPr lvl="2">
              <a:buNone/>
            </a:pPr>
            <a:endParaRPr lang="en-US" sz="900" dirty="0" smtClean="0"/>
          </a:p>
          <a:p>
            <a:pPr lvl="2">
              <a:buFont typeface="Arial" pitchFamily="34" charset="0"/>
              <a:buChar char="•"/>
            </a:pPr>
            <a:r>
              <a:rPr lang="en-US" sz="2600" dirty="0" smtClean="0"/>
              <a:t>Usage of ‘reagent role’ limited to property restrictions for a handful of ‘assay’ class definitions</a:t>
            </a:r>
          </a:p>
          <a:p>
            <a:pPr lvl="3">
              <a:buFont typeface="Arial" pitchFamily="34" charset="0"/>
              <a:buChar char="•"/>
            </a:pPr>
            <a:r>
              <a:rPr lang="en-US" sz="2200" dirty="0" smtClean="0"/>
              <a:t>Example: ‘DMS structure mapping assay’ </a:t>
            </a:r>
          </a:p>
          <a:p>
            <a:pPr marL="2003425" lvl="4" indent="-174625">
              <a:buFont typeface="Arial" pitchFamily="34" charset="0"/>
              <a:buChar char="•"/>
            </a:pPr>
            <a:r>
              <a:rPr lang="en-US" b="1" i="1" dirty="0" smtClean="0"/>
              <a:t>realizes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200B3"/>
                </a:solidFill>
              </a:rPr>
              <a:t>some</a:t>
            </a:r>
            <a:r>
              <a:rPr lang="en-US" b="1" dirty="0" smtClean="0"/>
              <a:t> ('reagent role' </a:t>
            </a:r>
            <a:r>
              <a:rPr lang="en-US" b="1" dirty="0" smtClean="0">
                <a:solidFill>
                  <a:srgbClr val="00B0F0"/>
                </a:solidFill>
              </a:rPr>
              <a:t>and</a:t>
            </a:r>
            <a:r>
              <a:rPr lang="en-US" b="1" dirty="0" smtClean="0"/>
              <a:t> (</a:t>
            </a:r>
            <a:r>
              <a:rPr lang="en-US" b="1" i="1" dirty="0" err="1" smtClean="0"/>
              <a:t>inheres_in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200B3"/>
                </a:solidFill>
              </a:rPr>
              <a:t>some</a:t>
            </a:r>
            <a:r>
              <a:rPr lang="en-US" b="1" dirty="0" smtClean="0"/>
              <a:t> </a:t>
            </a:r>
          </a:p>
          <a:p>
            <a:pPr marL="2003425" lvl="4" indent="-174625">
              <a:buNone/>
            </a:pPr>
            <a:r>
              <a:rPr lang="en-US" b="1" dirty="0" smtClean="0"/>
              <a:t>	'</a:t>
            </a:r>
            <a:r>
              <a:rPr lang="en-US" b="1" dirty="0" err="1" smtClean="0"/>
              <a:t>Dimethyl</a:t>
            </a:r>
            <a:r>
              <a:rPr lang="en-US" b="1" dirty="0" smtClean="0"/>
              <a:t> sulfate'))</a:t>
            </a:r>
          </a:p>
          <a:p>
            <a:pPr lvl="2">
              <a:buFont typeface="Arial" pitchFamily="34" charset="0"/>
              <a:buChar char="•"/>
            </a:pPr>
            <a:endParaRPr lang="en-US" sz="1400" dirty="0" smtClean="0"/>
          </a:p>
          <a:p>
            <a:pPr lvl="1">
              <a:lnSpc>
                <a:spcPts val="31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Classes representing materials </a:t>
            </a:r>
            <a:r>
              <a:rPr lang="en-US" dirty="0" smtClean="0">
                <a:solidFill>
                  <a:prstClr val="black"/>
                </a:solidFill>
              </a:rPr>
              <a:t>that would be considered </a:t>
            </a:r>
            <a:r>
              <a:rPr lang="en-US" dirty="0" smtClean="0">
                <a:solidFill>
                  <a:prstClr val="black"/>
                </a:solidFill>
              </a:rPr>
              <a:t>reagents (‘</a:t>
            </a:r>
            <a:r>
              <a:rPr lang="en-US" dirty="0" smtClean="0"/>
              <a:t>cloning vector’, ‘cell culture’, ‘recombinant plasmid’)</a:t>
            </a:r>
            <a:r>
              <a:rPr lang="en-US" dirty="0" smtClean="0">
                <a:solidFill>
                  <a:prstClr val="black"/>
                </a:solidFill>
              </a:rPr>
              <a:t> are mostly found as children of ‘material entity’ in OBI</a:t>
            </a:r>
          </a:p>
          <a:p>
            <a:pPr lvl="1">
              <a:lnSpc>
                <a:spcPts val="3100"/>
              </a:lnSpc>
              <a:spcBef>
                <a:spcPts val="600"/>
              </a:spcBef>
              <a:buNone/>
            </a:pP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2578" y="11289"/>
            <a:ext cx="9144000" cy="1143000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anchor="ctr">
            <a:sp3d extrusionH="12700">
              <a:extrusionClr>
                <a:schemeClr val="bg1"/>
              </a:extrusionClr>
            </a:sp3d>
          </a:bodyPr>
          <a:lstStyle/>
          <a:p>
            <a:pPr algn="ctr" defTabSz="914400" fontAlgn="auto">
              <a:lnSpc>
                <a:spcPts val="5600"/>
              </a:lnSpc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OBI: reagents</a:t>
            </a:r>
            <a:endParaRPr lang="en-US" sz="4400" b="1" dirty="0">
              <a:solidFill>
                <a:srgbClr val="800000"/>
              </a:solidFill>
              <a:latin typeface="+mj-lt"/>
              <a:ea typeface="ＭＳ Ｐゴシック" pitchFamily="34" charset="-128"/>
              <a:cs typeface="Arial Bold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283"/>
            <a:ext cx="8229600" cy="5644447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Need a consistent definition for ‘reagent’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‘processed material’ </a:t>
            </a:r>
            <a:r>
              <a:rPr lang="en-US" dirty="0" err="1" smtClean="0"/>
              <a:t>vs</a:t>
            </a:r>
            <a:r>
              <a:rPr lang="en-US" dirty="0" smtClean="0"/>
              <a:t> a ‘molecular entity’ </a:t>
            </a:r>
            <a:r>
              <a:rPr lang="en-US" dirty="0" err="1" smtClean="0"/>
              <a:t>vs</a:t>
            </a:r>
            <a:r>
              <a:rPr lang="en-US" dirty="0" smtClean="0"/>
              <a:t> ‘material entity’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eagle-i </a:t>
            </a:r>
            <a:r>
              <a:rPr lang="en-US" dirty="0" smtClean="0"/>
              <a:t>reagents such as ‘cell line’, and ‘reagent library’ no qualify as  molecular entities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currently</a:t>
            </a:r>
            <a:r>
              <a:rPr lang="en-US" dirty="0" smtClean="0"/>
              <a:t>, many reagents in OBI are classified as ‘material entities’ rather than ‘processed material’</a:t>
            </a:r>
          </a:p>
          <a:p>
            <a:pPr lvl="1">
              <a:buFont typeface="Arial" pitchFamily="34" charset="0"/>
              <a:buChar char="•"/>
            </a:pPr>
            <a:endParaRPr lang="en-US" sz="210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Modeling Approach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Reagent : ‘processed material’ </a:t>
            </a:r>
            <a:r>
              <a:rPr lang="en-US" dirty="0" smtClean="0">
                <a:solidFill>
                  <a:srgbClr val="00B0F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i="1" dirty="0" err="1" smtClean="0"/>
              <a:t>has_role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rgbClr val="F200B3"/>
                </a:solidFill>
              </a:rPr>
              <a:t>some</a:t>
            </a:r>
            <a:r>
              <a:rPr lang="en-US" dirty="0" smtClean="0"/>
              <a:t> ‘reagent role’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Build an asserted reagent hierarchy under ‘processed material’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Defined classes will be created to suit needs of eagle-i users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Shortcut relations desired for creating defined classes</a:t>
            </a:r>
          </a:p>
          <a:p>
            <a:pPr lvl="1">
              <a:buFont typeface="Arial" pitchFamily="34" charset="0"/>
              <a:buChar char="•"/>
            </a:pPr>
            <a:endParaRPr lang="en-US" sz="1000" dirty="0" smtClean="0"/>
          </a:p>
          <a:p>
            <a:pPr lvl="3"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What will be merged into OBI and what will live in eagle-i?</a:t>
            </a:r>
          </a:p>
          <a:p>
            <a:pPr lvl="1"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Who wants to be involved and how to proceed?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3446" y="-7118"/>
            <a:ext cx="9144000" cy="1143000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anchor="ctr">
            <a:sp3d extrusionH="12700">
              <a:extrusionClr>
                <a:schemeClr val="bg1"/>
              </a:extrusionClr>
            </a:sp3d>
          </a:bodyPr>
          <a:lstStyle/>
          <a:p>
            <a:pPr algn="ctr" defTabSz="914400" fontAlgn="auto">
              <a:lnSpc>
                <a:spcPts val="5600"/>
              </a:lnSpc>
              <a:spcAft>
                <a:spcPts val="0"/>
              </a:spcAft>
              <a:defRPr/>
            </a:pPr>
            <a:r>
              <a:rPr lang="en-US" sz="4400" b="1" dirty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eagle-i</a:t>
            </a:r>
            <a:r>
              <a:rPr lang="en-US" sz="4400" b="1" dirty="0" smtClean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 and OBI: reagents</a:t>
            </a:r>
          </a:p>
          <a:p>
            <a:pPr algn="ctr" defTabSz="914400" fontAlgn="auto">
              <a:lnSpc>
                <a:spcPts val="2000"/>
              </a:lnSpc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Issues</a:t>
            </a:r>
            <a:endParaRPr lang="en-US" sz="3200" b="1" dirty="0">
              <a:solidFill>
                <a:srgbClr val="800000"/>
              </a:solidFill>
              <a:latin typeface="+mj-lt"/>
              <a:ea typeface="ＭＳ Ｐゴシック" pitchFamily="34" charset="-128"/>
              <a:cs typeface="Arial Bold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7222" t="23852" r="70556" b="8444"/>
          <a:stretch>
            <a:fillRect/>
          </a:stretch>
        </p:blipFill>
        <p:spPr bwMode="auto">
          <a:xfrm>
            <a:off x="76200" y="977900"/>
            <a:ext cx="3048000" cy="580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 l="11005" t="39778" r="66111" b="35143"/>
          <a:stretch>
            <a:fillRect/>
          </a:stretch>
        </p:blipFill>
        <p:spPr bwMode="auto">
          <a:xfrm>
            <a:off x="5943600" y="1202871"/>
            <a:ext cx="3138714" cy="2149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-23446" y="-152400"/>
            <a:ext cx="9144000" cy="1143000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anchor="ctr">
            <a:sp3d extrusionH="12700">
              <a:extrusionClr>
                <a:schemeClr val="bg1"/>
              </a:extrusionClr>
            </a:sp3d>
          </a:bodyPr>
          <a:lstStyle/>
          <a:p>
            <a:pPr algn="ctr" defTabSz="914400" fontAlgn="auto">
              <a:lnSpc>
                <a:spcPts val="5600"/>
              </a:lnSpc>
              <a:spcAft>
                <a:spcPts val="0"/>
              </a:spcAft>
              <a:defRPr/>
            </a:pPr>
            <a:r>
              <a:rPr lang="en-US" sz="4400" b="1" dirty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eagle-i</a:t>
            </a:r>
            <a:r>
              <a:rPr lang="en-US" sz="4400" b="1" dirty="0" smtClean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 and OBI: </a:t>
            </a:r>
            <a:r>
              <a:rPr lang="en-US" sz="4400" b="1" dirty="0" smtClean="0">
                <a:solidFill>
                  <a:srgbClr val="800000"/>
                </a:solidFill>
                <a:latin typeface="+mj-lt"/>
                <a:ea typeface="ＭＳ Ｐゴシック" pitchFamily="34" charset="-128"/>
                <a:cs typeface="Arial Bold" pitchFamily="-106" charset="0"/>
              </a:rPr>
              <a:t>reagents</a:t>
            </a:r>
            <a:endParaRPr lang="en-US" sz="4400" b="1" dirty="0" smtClean="0">
              <a:solidFill>
                <a:srgbClr val="800000"/>
              </a:solidFill>
              <a:latin typeface="+mj-lt"/>
              <a:ea typeface="ＭＳ Ｐゴシック" pitchFamily="34" charset="-128"/>
              <a:cs typeface="Arial Bold" pitchFamily="-106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 l="7778" t="34535" r="76111" b="40444"/>
          <a:stretch>
            <a:fillRect/>
          </a:stretch>
        </p:blipFill>
        <p:spPr bwMode="auto">
          <a:xfrm>
            <a:off x="6705600" y="4179711"/>
            <a:ext cx="2209800" cy="214488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934200" y="3852446"/>
            <a:ext cx="1793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Level Reagents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22225" y="1219200"/>
            <a:ext cx="3295508" cy="5346700"/>
            <a:chOff x="3122225" y="1219200"/>
            <a:chExt cx="3295508" cy="53467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 l="9320" t="23859" r="66667" b="38807"/>
            <a:stretch>
              <a:fillRect/>
            </a:stretch>
          </p:blipFill>
          <p:spPr bwMode="auto">
            <a:xfrm>
              <a:off x="3122225" y="1219200"/>
              <a:ext cx="3293533" cy="32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 l="9320" t="62971" r="66667" b="11992"/>
            <a:stretch>
              <a:fillRect/>
            </a:stretch>
          </p:blipFill>
          <p:spPr bwMode="auto">
            <a:xfrm>
              <a:off x="3124200" y="4419600"/>
              <a:ext cx="3293533" cy="214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96690" y="-27427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Reagents in eagle-i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874487" y="633188"/>
            <a:ext cx="7675803" cy="6096000"/>
            <a:chOff x="1175657" y="762000"/>
            <a:chExt cx="7675803" cy="6096000"/>
          </a:xfrm>
        </p:grpSpPr>
        <p:pic>
          <p:nvPicPr>
            <p:cNvPr id="7" name="Picture 6" descr="2-16-11 Reagents - Nuc Acids v4 .cmap.jpg"/>
            <p:cNvPicPr>
              <a:picLocks noChangeAspect="1"/>
            </p:cNvPicPr>
            <p:nvPr/>
          </p:nvPicPr>
          <p:blipFill>
            <a:blip r:embed="rId2" cstate="print"/>
            <a:srcRect l="11675" t="11111"/>
            <a:stretch>
              <a:fillRect/>
            </a:stretch>
          </p:blipFill>
          <p:spPr>
            <a:xfrm>
              <a:off x="1291770" y="762000"/>
              <a:ext cx="7559690" cy="6096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75657" y="762000"/>
              <a:ext cx="200000" cy="2759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2-16-11 Reagents - Nuc Acids v4 .cmap.jpg"/>
          <p:cNvPicPr>
            <a:picLocks noChangeAspect="1"/>
          </p:cNvPicPr>
          <p:nvPr/>
        </p:nvPicPr>
        <p:blipFill>
          <a:blip r:embed="rId3" cstate="print"/>
          <a:srcRect r="87895" b="56481"/>
          <a:stretch>
            <a:fillRect/>
          </a:stretch>
        </p:blipFill>
        <p:spPr>
          <a:xfrm>
            <a:off x="194298" y="673100"/>
            <a:ext cx="956389" cy="27590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8413" t="17778" r="19683" b="5524"/>
          <a:stretch>
            <a:fillRect/>
          </a:stretch>
        </p:blipFill>
        <p:spPr bwMode="auto">
          <a:xfrm>
            <a:off x="348343" y="130629"/>
            <a:ext cx="8490857" cy="65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6690" y="99573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Constructs in eagle-i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2-16 Construct Subtre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399" y="1020536"/>
            <a:ext cx="8813314" cy="4821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18413" t="17608" r="19577" b="6370"/>
          <a:stretch>
            <a:fillRect/>
          </a:stretch>
        </p:blipFill>
        <p:spPr bwMode="auto">
          <a:xfrm>
            <a:off x="381000" y="152400"/>
            <a:ext cx="8505371" cy="6516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336</Words>
  <Application>Microsoft Office PowerPoint</Application>
  <PresentationFormat>On-screen Show (4:3)</PresentationFormat>
  <Paragraphs>54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Reagents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OHSU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Reagents</dc:title>
  <dc:creator>MHB</dc:creator>
  <cp:lastModifiedBy>MHB</cp:lastModifiedBy>
  <cp:revision>4</cp:revision>
  <dcterms:created xsi:type="dcterms:W3CDTF">2011-03-20T01:50:05Z</dcterms:created>
  <dcterms:modified xsi:type="dcterms:W3CDTF">2011-03-21T04:10:02Z</dcterms:modified>
</cp:coreProperties>
</file>