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4" r:id="rId3"/>
    <p:sldId id="276" r:id="rId4"/>
    <p:sldId id="299" r:id="rId5"/>
    <p:sldId id="300" r:id="rId6"/>
    <p:sldId id="277" r:id="rId7"/>
    <p:sldId id="281" r:id="rId8"/>
    <p:sldId id="278" r:id="rId9"/>
    <p:sldId id="280" r:id="rId10"/>
    <p:sldId id="282" r:id="rId11"/>
    <p:sldId id="297" r:id="rId12"/>
  </p:sldIdLst>
  <p:sldSz cx="9144000" cy="6858000" type="screen4x3"/>
  <p:notesSz cx="92964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5620"/>
    <p:restoredTop sz="80401" autoAdjust="0"/>
  </p:normalViewPr>
  <p:slideViewPr>
    <p:cSldViewPr snapToGrid="0" snapToObjects="1">
      <p:cViewPr>
        <p:scale>
          <a:sx n="100" d="100"/>
          <a:sy n="100" d="100"/>
        </p:scale>
        <p:origin x="-120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rniai:Dropbox:OBI%20Workshop%202011:excel_mire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cat>
            <c:strRef>
              <c:f>Sheet1!$A$1:$A$9</c:f>
              <c:strCache>
                <c:ptCount val="9"/>
                <c:pt idx="0">
                  <c:v>507 OBI classes </c:v>
                </c:pt>
                <c:pt idx="1">
                  <c:v>12 OBI properties</c:v>
                </c:pt>
                <c:pt idx="2">
                  <c:v>53 SWO classses </c:v>
                </c:pt>
                <c:pt idx="3">
                  <c:v>182 NCBI Taxon classes</c:v>
                </c:pt>
                <c:pt idx="4">
                  <c:v>19 OCRE classes</c:v>
                </c:pt>
                <c:pt idx="5">
                  <c:v>1 GO class</c:v>
                </c:pt>
                <c:pt idx="6">
                  <c:v>2 UBERON classes</c:v>
                </c:pt>
                <c:pt idx="7">
                  <c:v>20 VIVO classes</c:v>
                </c:pt>
                <c:pt idx="8">
                  <c:v>13 BRO class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507.0</c:v>
                </c:pt>
                <c:pt idx="1">
                  <c:v>12.0</c:v>
                </c:pt>
                <c:pt idx="2">
                  <c:v>53.0</c:v>
                </c:pt>
                <c:pt idx="3">
                  <c:v>182.0</c:v>
                </c:pt>
                <c:pt idx="4">
                  <c:v>19.0</c:v>
                </c:pt>
                <c:pt idx="5">
                  <c:v>1.0</c:v>
                </c:pt>
                <c:pt idx="6">
                  <c:v>2.0</c:v>
                </c:pt>
                <c:pt idx="7">
                  <c:v>20.0</c:v>
                </c:pt>
                <c:pt idx="8">
                  <c:v>13.0</c:v>
                </c:pt>
              </c:numCache>
            </c:numRef>
          </c:val>
        </c:ser>
      </c:pie3D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668226247339454"/>
          <c:y val="0.0425419616497648"/>
          <c:w val="0.321953908506685"/>
          <c:h val="0.957458038350235"/>
        </c:manualLayout>
      </c:layout>
      <c:txPr>
        <a:bodyPr/>
        <a:lstStyle/>
        <a:p>
          <a:pPr>
            <a:defRPr sz="1200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26327-2E51-4A8D-9D41-FE36C92EEF7D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1391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876D2-F77C-4F1D-A1DC-71C5AA60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A374B-3E3F-594C-8EA4-979604802711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57550"/>
            <a:ext cx="743712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13910"/>
            <a:ext cx="402844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DEE5B-A62B-9C46-B40D-97A701D3C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EE5B-A62B-9C46-B40D-97A701D3CC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EE5B-A62B-9C46-B40D-97A701D3CC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OBI class count =507</a:t>
            </a:r>
          </a:p>
          <a:p>
            <a:r>
              <a:rPr lang="en-US" dirty="0" smtClean="0"/>
              <a:t>OBI properties count =12</a:t>
            </a:r>
          </a:p>
          <a:p>
            <a:r>
              <a:rPr lang="en-US" dirty="0" smtClean="0"/>
              <a:t>SWO class count =53</a:t>
            </a:r>
          </a:p>
          <a:p>
            <a:r>
              <a:rPr lang="en-US" dirty="0" smtClean="0"/>
              <a:t>NCBI class count =182</a:t>
            </a:r>
          </a:p>
          <a:p>
            <a:r>
              <a:rPr lang="en-US" dirty="0" smtClean="0"/>
              <a:t>OCRE class count =19</a:t>
            </a:r>
          </a:p>
          <a:p>
            <a:r>
              <a:rPr lang="en-US" dirty="0" smtClean="0"/>
              <a:t>GO class count =1</a:t>
            </a:r>
          </a:p>
          <a:p>
            <a:r>
              <a:rPr lang="en-US" dirty="0" smtClean="0"/>
              <a:t>UBERON class count =2</a:t>
            </a:r>
          </a:p>
          <a:p>
            <a:r>
              <a:rPr lang="en-US" dirty="0" smtClean="0"/>
              <a:t>VIVO class count =20</a:t>
            </a:r>
          </a:p>
          <a:p>
            <a:r>
              <a:rPr lang="en-US" dirty="0" smtClean="0"/>
              <a:t>BRO class count =13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EE5B-A62B-9C46-B40D-97A701D3C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Organism,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EE5B-A62B-9C46-B40D-97A701D3CC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4FBE-A079-184F-B803-EA960812B730}" type="datetimeFigureOut">
              <a:rPr lang="en-US" smtClean="0"/>
              <a:pPr/>
              <a:t>3/23/11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9635-C6DA-1844-BD29-018986AD0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gle-i.org/hom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3117697" y="6211669"/>
            <a:ext cx="3448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-107" charset="-128"/>
                <a:cs typeface="+mn-cs"/>
                <a:hlinkClick r:id="rId3"/>
              </a:rPr>
              <a:t>www.eagle-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-107" charset="-128"/>
                <a:cs typeface="+mn-cs"/>
                <a:hlinkClick r:id="rId3"/>
              </a:rPr>
              <a:t>i.org/home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3578424" y="2931886"/>
            <a:ext cx="209223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endParaRPr lang="en-US" sz="2400" dirty="0" smtClean="0">
              <a:latin typeface="Trebuchet MS" charset="0"/>
              <a:ea typeface="Trebuchet MS" charset="0"/>
              <a:cs typeface="Trebuchet MS" charset="0"/>
            </a:endParaRPr>
          </a:p>
          <a:p>
            <a:pPr algn="ctr"/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March 2011</a:t>
            </a:r>
          </a:p>
          <a:p>
            <a:pPr algn="ctr"/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OBI workshop</a:t>
            </a:r>
          </a:p>
          <a:p>
            <a:pPr algn="ctr"/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San Diego, CA</a:t>
            </a:r>
          </a:p>
          <a:p>
            <a:pPr algn="ctr"/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7361" y="1682044"/>
            <a:ext cx="7313613" cy="126365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</a:t>
            </a: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Arial Bold" pitchFamily="-106" charset="0"/>
              </a:rPr>
              <a:t>ag</a:t>
            </a:r>
            <a:r>
              <a:rPr lang="en-US" sz="5400" b="1" noProof="0" dirty="0" err="1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le–i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  <p:pic>
        <p:nvPicPr>
          <p:cNvPr id="9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12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64" y="1115261"/>
            <a:ext cx="6470645" cy="3183968"/>
          </a:xfrm>
          <a:prstGeom prst="rect">
            <a:avLst/>
          </a:prstGeom>
        </p:spPr>
      </p:pic>
      <p:pic>
        <p:nvPicPr>
          <p:cNvPr id="5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8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-22577" y="-95473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</a:t>
            </a:r>
            <a:r>
              <a:rPr lang="en-US" sz="4400" b="1" dirty="0" err="1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and OBI: service</a:t>
            </a:r>
            <a:endParaRPr lang="en-US" sz="44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472959" y="1758647"/>
            <a:ext cx="8209387" cy="4525963"/>
          </a:xfrm>
          <a:prstGeom prst="rect">
            <a:avLst/>
          </a:prstGeom>
          <a:effectLst/>
        </p:spPr>
        <p:txBody>
          <a:bodyPr anchor="ctr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Char char="l"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2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600" i="1" dirty="0" smtClean="0">
              <a:solidFill>
                <a:schemeClr val="tx1"/>
              </a:solidFill>
              <a:latin typeface="Trebuchet MS"/>
              <a:ea typeface="ＭＳ Ｐゴシック" pitchFamily="34" charset="-128"/>
              <a:cs typeface="Trebuchet MS"/>
            </a:endParaRPr>
          </a:p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068196"/>
            <a:ext cx="8080754" cy="2280592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Started discussion in Vancouver Workshop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eagle-i has collected about 2500 services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To be discussed</a:t>
            </a:r>
          </a:p>
          <a:p>
            <a:pPr lvl="2">
              <a:buFont typeface="Calibri" pitchFamily="34" charset="0"/>
              <a:buChar char="—"/>
            </a:pPr>
            <a:r>
              <a:rPr lang="en-US" dirty="0" smtClean="0"/>
              <a:t>  design pattern, classification hierarchy, shortcut relations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233313" y="957215"/>
            <a:ext cx="6637866" cy="340029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and OBI: reagents</a:t>
            </a:r>
            <a:endParaRPr lang="en-US" sz="44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8249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Reagents are one of ten “Root  Resources” inventoried by eagle-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Reagents not adequately  modeled in existing </a:t>
            </a:r>
            <a:r>
              <a:rPr lang="en-US" dirty="0" err="1" smtClean="0"/>
              <a:t>ontologies</a:t>
            </a:r>
            <a:endParaRPr lang="en-US" dirty="0" smtClean="0"/>
          </a:p>
          <a:p>
            <a:r>
              <a:rPr lang="en-US" dirty="0" smtClean="0"/>
              <a:t>Goals : </a:t>
            </a:r>
          </a:p>
          <a:p>
            <a:pPr lvl="1"/>
            <a:r>
              <a:rPr lang="en-US" dirty="0" smtClean="0"/>
              <a:t>define ‘reagent’ </a:t>
            </a:r>
          </a:p>
          <a:p>
            <a:pPr lvl="1"/>
            <a:r>
              <a:rPr lang="en-US" dirty="0" smtClean="0"/>
              <a:t>set a design pattern for modeling</a:t>
            </a:r>
          </a:p>
          <a:p>
            <a:pPr lvl="1"/>
            <a:r>
              <a:rPr lang="en-US" dirty="0" smtClean="0"/>
              <a:t>classify reagent types</a:t>
            </a:r>
          </a:p>
          <a:p>
            <a:pPr lvl="1"/>
            <a:r>
              <a:rPr lang="en-US" dirty="0" smtClean="0"/>
              <a:t>merging/alignment with OBI</a:t>
            </a:r>
          </a:p>
          <a:p>
            <a:pPr lvl="2"/>
            <a:r>
              <a:rPr lang="en-US" dirty="0" smtClean="0"/>
              <a:t>where will reagents live?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-147506"/>
            <a:ext cx="9144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800000"/>
                </a:solidFill>
                <a:ea typeface="ＭＳ Ｐゴシック" pitchFamily="34" charset="-128"/>
                <a:cs typeface="Arial Bold" pitchFamily="-106" charset="0"/>
              </a:rPr>
              <a:t>eagle-</a:t>
            </a:r>
            <a:r>
              <a:rPr lang="en-US" b="1" dirty="0" err="1" smtClean="0">
                <a:solidFill>
                  <a:srgbClr val="800000"/>
                </a:solidFill>
                <a:ea typeface="ＭＳ Ｐゴシック" pitchFamily="34" charset="-128"/>
                <a:cs typeface="Arial Bold" pitchFamily="-106" charset="0"/>
              </a:rPr>
              <a:t>i</a:t>
            </a:r>
            <a:endParaRPr lang="en-US" sz="4400" b="1" dirty="0" smtClean="0">
              <a:solidFill>
                <a:srgbClr val="800000"/>
              </a:solidFill>
              <a:ea typeface="ＭＳ Ｐゴシック" pitchFamily="34" charset="-128"/>
              <a:cs typeface="Arial Bold" pitchFamily="-106" charset="0"/>
            </a:endParaRPr>
          </a:p>
        </p:txBody>
      </p:sp>
      <p:pic>
        <p:nvPicPr>
          <p:cNvPr id="5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8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343697" y="821855"/>
            <a:ext cx="85471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2200" b="1" dirty="0" smtClean="0">
                <a:solidFill>
                  <a:srgbClr val="000000"/>
                </a:solidFill>
                <a:latin typeface="Trebuchet MS" pitchFamily="34" charset="0"/>
                <a:cs typeface="Arial" charset="0"/>
              </a:rPr>
              <a:t>NIH </a:t>
            </a:r>
            <a:r>
              <a:rPr lang="en-US" sz="2200" b="1" dirty="0">
                <a:solidFill>
                  <a:srgbClr val="000000"/>
                </a:solidFill>
                <a:latin typeface="Trebuchet MS" pitchFamily="34" charset="0"/>
                <a:cs typeface="Arial" charset="0"/>
              </a:rPr>
              <a:t>funded 2-year pilot project working to make scientific research resources more visible via a federated network of nine institutional repositories</a:t>
            </a:r>
            <a:endParaRPr lang="en-US" sz="2200" b="1" dirty="0">
              <a:solidFill>
                <a:srgbClr val="000000"/>
              </a:solidFill>
              <a:latin typeface="Trebuchet MS" pitchFamily="34" charset="0"/>
              <a:ea typeface="+mn-ea"/>
              <a:cs typeface="Arial" charset="0"/>
            </a:endParaRPr>
          </a:p>
        </p:txBody>
      </p:sp>
      <p:pic>
        <p:nvPicPr>
          <p:cNvPr id="10" name="Picture 9" descr="U24_USAma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3916" y="2415823"/>
            <a:ext cx="4267193" cy="282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2552" y="1679558"/>
            <a:ext cx="463009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Helping researchers find</a:t>
            </a:r>
            <a:r>
              <a:rPr lang="en-US" sz="1900" b="1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invisible     </a:t>
            </a: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r>
              <a:rPr lang="en-US" sz="1900" b="1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  resources</a:t>
            </a:r>
          </a:p>
          <a:p>
            <a:pPr marL="633413" lvl="1" indent="-120650">
              <a:buSzPct val="125000"/>
              <a:buFont typeface="Arial" pitchFamily="34" charset="0"/>
              <a:buChar char="•"/>
              <a:defRPr/>
            </a:pPr>
            <a:r>
              <a:rPr lang="en-US" sz="1600" i="1" dirty="0" smtClean="0">
                <a:latin typeface="Trebuchet MS"/>
                <a:ea typeface="ＭＳ Ｐゴシック" pitchFamily="34" charset="-128"/>
                <a:cs typeface="Trebuchet MS"/>
              </a:rPr>
              <a:t>reagents, protocols, techniques, instruments, expertise, organisms, software, training, human studies, biological specimens, etc.</a:t>
            </a:r>
          </a:p>
          <a:p>
            <a:pPr marL="339725" lvl="1" indent="-120650">
              <a:buSzPct val="125000"/>
              <a:defRPr/>
            </a:pPr>
            <a:r>
              <a:rPr lang="en-US" sz="500" i="1" dirty="0" smtClean="0">
                <a:latin typeface="Trebuchet MS"/>
                <a:ea typeface="ＭＳ Ｐゴシック" pitchFamily="34" charset="-128"/>
                <a:cs typeface="Trebuchet MS"/>
              </a:rPr>
              <a:t> </a:t>
            </a: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defRPr/>
            </a:pPr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Adding meaningful </a:t>
            </a:r>
            <a:r>
              <a:rPr lang="en-US" sz="1900" b="1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semantic relationships between</a:t>
            </a:r>
            <a:r>
              <a:rPr lang="en-US" sz="1900" b="1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resources</a:t>
            </a: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Making </a:t>
            </a:r>
            <a:r>
              <a:rPr lang="en-US" sz="1900" b="1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this data available</a:t>
            </a:r>
            <a:r>
              <a:rPr lang="en-US" sz="1900" b="1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using </a:t>
            </a:r>
            <a:r>
              <a:rPr lang="en-US" sz="1900" b="1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ontology-driven approach </a:t>
            </a:r>
            <a:r>
              <a:rPr lang="en-US" sz="1900" b="1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to research resource </a:t>
            </a:r>
            <a:r>
              <a:rPr lang="en-US" sz="1900" b="1" dirty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annotation and </a:t>
            </a:r>
            <a:r>
              <a:rPr lang="en-US" sz="1900" b="1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discovery</a:t>
            </a: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endParaRPr lang="en-US" sz="1900" b="1" dirty="0" smtClean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marL="120650" indent="-120650">
              <a:buSzPct val="125000"/>
              <a:buFont typeface="Wingdings" charset="2"/>
              <a:buChar char="§"/>
              <a:defRPr/>
            </a:pPr>
            <a:r>
              <a:rPr 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sz="1900" b="1" dirty="0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  <a:cs typeface="Arial" charset="0"/>
              </a:rPr>
              <a:t>Reducing time-consuming and expensive duplication of resources</a:t>
            </a: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endParaRPr lang="en-US" sz="1900" b="1" dirty="0" smtClean="0">
              <a:solidFill>
                <a:srgbClr val="000000"/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pPr marL="120650" indent="-120650" fontAlgn="auto">
              <a:spcBef>
                <a:spcPts val="0"/>
              </a:spcBef>
              <a:spcAft>
                <a:spcPts val="0"/>
              </a:spcAft>
              <a:buSzPct val="125000"/>
              <a:buFont typeface="Wingdings" charset="2"/>
              <a:buChar char="§"/>
              <a:defRPr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  <a:ea typeface="ＭＳ Ｐゴシック" pitchFamily="34" charset="-128"/>
              <a:cs typeface="Arial" charset="0"/>
            </a:endParaRPr>
          </a:p>
          <a:p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11189" y="6183313"/>
            <a:ext cx="218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 smtClean="0"/>
              <a:t>www.eagle-i/home</a:t>
            </a:r>
            <a:endParaRPr lang="en-US" sz="2000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8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0" y="326568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</a:t>
            </a:r>
            <a:r>
              <a:rPr lang="en-US" sz="4400" b="1" dirty="0" err="1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challenges</a:t>
            </a:r>
            <a:endParaRPr lang="en-US" sz="44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472959" y="1758647"/>
            <a:ext cx="8209387" cy="4525963"/>
          </a:xfrm>
          <a:prstGeom prst="rect">
            <a:avLst/>
          </a:prstGeom>
          <a:effectLst/>
        </p:spPr>
        <p:txBody>
          <a:bodyPr anchor="ctr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Char char="l"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2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600" i="1" dirty="0" smtClean="0">
              <a:solidFill>
                <a:schemeClr val="tx1"/>
              </a:solidFill>
              <a:latin typeface="Trebuchet MS"/>
              <a:ea typeface="ＭＳ Ｐゴシック" pitchFamily="34" charset="-128"/>
              <a:cs typeface="Trebuchet MS"/>
            </a:endParaRPr>
          </a:p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an application ontology</a:t>
            </a:r>
          </a:p>
          <a:p>
            <a:pPr lvl="1"/>
            <a:r>
              <a:rPr lang="en-US" dirty="0" smtClean="0"/>
              <a:t>to annotate real data about a large set of resources</a:t>
            </a:r>
          </a:p>
          <a:p>
            <a:pPr lvl="1"/>
            <a:r>
              <a:rPr lang="en-US" dirty="0" smtClean="0"/>
              <a:t>to drive UI  and logic of </a:t>
            </a:r>
            <a:r>
              <a:rPr lang="en-US" dirty="0" err="1" smtClean="0"/>
              <a:t>curation</a:t>
            </a:r>
            <a:r>
              <a:rPr lang="en-US" dirty="0" smtClean="0"/>
              <a:t> and search applications</a:t>
            </a:r>
          </a:p>
          <a:p>
            <a:pPr marL="342900" lvl="1" indent="-342900">
              <a:buFont typeface="Arial"/>
              <a:buChar char="•"/>
            </a:pPr>
            <a:endParaRPr lang="en-US" sz="3200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Following best practices for ontology development</a:t>
            </a:r>
          </a:p>
          <a:p>
            <a:pPr marL="800100" lvl="3" indent="-342900"/>
            <a:r>
              <a:rPr lang="en-US" sz="2800" dirty="0" smtClean="0"/>
              <a:t>Comply to OBO foundry principles</a:t>
            </a:r>
          </a:p>
          <a:p>
            <a:pPr marL="800100" lvl="3" indent="-342900"/>
            <a:r>
              <a:rPr lang="en-US" sz="2800" dirty="0" smtClean="0"/>
              <a:t>Reuse existing </a:t>
            </a:r>
            <a:r>
              <a:rPr lang="en-US" sz="2800" dirty="0" err="1" smtClean="0"/>
              <a:t>ontologies</a:t>
            </a:r>
            <a:endParaRPr lang="en-US" sz="2800" dirty="0" smtClean="0"/>
          </a:p>
          <a:p>
            <a:pPr marL="800100" lvl="3" indent="-342900"/>
            <a:r>
              <a:rPr lang="en-US" sz="2800" dirty="0" smtClean="0"/>
              <a:t>Be aligned with similar efforts (OBI, NIF, VIVO,..)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1" y="285788"/>
            <a:ext cx="8988892" cy="6572212"/>
            <a:chOff x="17834039" y="6038181"/>
            <a:chExt cx="14858910" cy="11252147"/>
          </a:xfrm>
        </p:grpSpPr>
        <p:pic>
          <p:nvPicPr>
            <p:cNvPr id="5" name="Picture 4" descr="amia-poster-1.tif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97076" y="6038181"/>
              <a:ext cx="14395873" cy="11252147"/>
            </a:xfrm>
            <a:prstGeom prst="rect">
              <a:avLst/>
            </a:prstGeom>
          </p:spPr>
        </p:pic>
        <p:sp>
          <p:nvSpPr>
            <p:cNvPr id="6" name="Rounded Rectangular Callout 5"/>
            <p:cNvSpPr/>
            <p:nvPr/>
          </p:nvSpPr>
          <p:spPr bwMode="auto">
            <a:xfrm>
              <a:off x="28264943" y="12571423"/>
              <a:ext cx="2730935" cy="2061352"/>
            </a:xfrm>
            <a:prstGeom prst="wedgeRoundRectCallout">
              <a:avLst>
                <a:gd name="adj1" fmla="val -88845"/>
                <a:gd name="adj2" fmla="val -74970"/>
                <a:gd name="adj3" fmla="val 16667"/>
              </a:avLst>
            </a:prstGeom>
            <a:solidFill>
              <a:srgbClr val="F5E4B0">
                <a:alpha val="63000"/>
              </a:srgb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1672" tIns="70835" rIns="141672" bIns="70835" numCol="1" rtlCol="0" anchor="t" anchorCtr="0" compatLnSpc="1">
              <a:prstTxWarp prst="textNoShape">
                <a:avLst/>
              </a:prstTxWarp>
            </a:bodyPr>
            <a:lstStyle/>
            <a:p>
              <a:pPr defTabSz="1416692"/>
              <a:r>
                <a:rPr lang="en-US" sz="1400" dirty="0" smtClean="0">
                  <a:latin typeface="Arial"/>
                  <a:ea typeface="ＭＳ Ｐゴシック" pitchFamily="-112" charset="-128"/>
                  <a:cs typeface="Arial"/>
                </a:rPr>
                <a:t>Type browser: allows navigation of an ontology branch</a:t>
              </a:r>
              <a:endParaRPr lang="en-US" sz="1400" dirty="0">
                <a:latin typeface="Arial"/>
                <a:ea typeface="ＭＳ Ｐゴシック" pitchFamily="-112" charset="-128"/>
                <a:cs typeface="Arial"/>
              </a:endParaRPr>
            </a:p>
          </p:txBody>
        </p:sp>
        <p:sp>
          <p:nvSpPr>
            <p:cNvPr id="7" name="Rounded Rectangular Callout 6"/>
            <p:cNvSpPr/>
            <p:nvPr/>
          </p:nvSpPr>
          <p:spPr bwMode="auto">
            <a:xfrm>
              <a:off x="17834039" y="14315096"/>
              <a:ext cx="2730935" cy="889947"/>
            </a:xfrm>
            <a:prstGeom prst="wedgeRoundRectCallout">
              <a:avLst>
                <a:gd name="adj1" fmla="val 59999"/>
                <a:gd name="adj2" fmla="val -124631"/>
                <a:gd name="adj3" fmla="val 16667"/>
              </a:avLst>
            </a:prstGeom>
            <a:solidFill>
              <a:srgbClr val="F5E4B0">
                <a:alpha val="63000"/>
              </a:srgb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1672" tIns="70835" rIns="141672" bIns="70835" numCol="1" rtlCol="0" anchor="t" anchorCtr="0" compatLnSpc="1">
              <a:prstTxWarp prst="textNoShape">
                <a:avLst/>
              </a:prstTxWarp>
            </a:bodyPr>
            <a:lstStyle/>
            <a:p>
              <a:pPr defTabSz="1416692"/>
              <a:r>
                <a:rPr lang="en-US" sz="1400" dirty="0" smtClean="0">
                  <a:latin typeface="Arial"/>
                  <a:ea typeface="ＭＳ Ｐゴシック" pitchFamily="-112" charset="-128"/>
                  <a:cs typeface="Arial"/>
                </a:rPr>
                <a:t>eagle-i primary types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0" y="128128"/>
            <a:ext cx="8810385" cy="6896051"/>
            <a:chOff x="18297076" y="18855758"/>
            <a:chExt cx="14395873" cy="11252147"/>
          </a:xfrm>
        </p:grpSpPr>
        <p:pic>
          <p:nvPicPr>
            <p:cNvPr id="12" name="Picture 11" descr="amia-poster-2.tif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97076" y="18855758"/>
              <a:ext cx="14395873" cy="11252147"/>
            </a:xfrm>
            <a:prstGeom prst="rect">
              <a:avLst/>
            </a:prstGeom>
          </p:spPr>
        </p:pic>
        <p:sp>
          <p:nvSpPr>
            <p:cNvPr id="13" name="Rounded Rectangular Callout 12"/>
            <p:cNvSpPr/>
            <p:nvPr/>
          </p:nvSpPr>
          <p:spPr bwMode="auto">
            <a:xfrm>
              <a:off x="29295177" y="22222582"/>
              <a:ext cx="3261978" cy="1872871"/>
            </a:xfrm>
            <a:prstGeom prst="wedgeRoundRectCallout">
              <a:avLst>
                <a:gd name="adj1" fmla="val -95124"/>
                <a:gd name="adj2" fmla="val -73763"/>
                <a:gd name="adj3" fmla="val 16667"/>
              </a:avLst>
            </a:prstGeom>
            <a:solidFill>
              <a:srgbClr val="F5E4B0">
                <a:alpha val="70000"/>
              </a:srgb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1672" tIns="70835" rIns="141672" bIns="70835" numCol="1" rtlCol="0" anchor="t" anchorCtr="0" compatLnSpc="1">
              <a:prstTxWarp prst="textNoShape">
                <a:avLst/>
              </a:prstTxWarp>
            </a:bodyPr>
            <a:lstStyle/>
            <a:p>
              <a:pPr defTabSz="1416692"/>
              <a:r>
                <a:rPr lang="en-US" sz="1400" dirty="0" smtClean="0">
                  <a:latin typeface="Arial"/>
                  <a:ea typeface="ＭＳ Ｐゴシック" pitchFamily="-112" charset="-128"/>
                  <a:cs typeface="Arial"/>
                </a:rPr>
                <a:t>Embedded class relationship determined from ontology</a:t>
              </a:r>
              <a:endParaRPr lang="en-US" sz="1400" dirty="0">
                <a:latin typeface="Arial"/>
                <a:ea typeface="ＭＳ Ｐゴシック" pitchFamily="-112" charset="-128"/>
                <a:cs typeface="Arial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 bwMode="auto">
            <a:xfrm>
              <a:off x="18629490" y="21116666"/>
              <a:ext cx="3299178" cy="1575597"/>
            </a:xfrm>
            <a:prstGeom prst="wedgeRoundRectCallout">
              <a:avLst>
                <a:gd name="adj1" fmla="val 86383"/>
                <a:gd name="adj2" fmla="val -80612"/>
                <a:gd name="adj3" fmla="val 16667"/>
              </a:avLst>
            </a:prstGeom>
            <a:solidFill>
              <a:srgbClr val="F5E4B0">
                <a:alpha val="70000"/>
              </a:srgb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1672" tIns="70835" rIns="141672" bIns="70835" numCol="1" rtlCol="0" anchor="t" anchorCtr="0" compatLnSpc="1">
              <a:prstTxWarp prst="textNoShape">
                <a:avLst/>
              </a:prstTxWarp>
            </a:bodyPr>
            <a:lstStyle/>
            <a:p>
              <a:pPr defTabSz="1416692"/>
              <a:r>
                <a:rPr lang="en-US" sz="1400" dirty="0" smtClean="0">
                  <a:latin typeface="Arial"/>
                  <a:ea typeface="ＭＳ Ｐゴシック" pitchFamily="-112" charset="-128"/>
                  <a:cs typeface="Arial"/>
                </a:rPr>
                <a:t>Required property determined from class restrictions</a:t>
              </a:r>
              <a:endParaRPr lang="en-US" sz="1400" dirty="0">
                <a:latin typeface="Arial"/>
                <a:ea typeface="ＭＳ Ｐゴシック" pitchFamily="-112" charset="-128"/>
                <a:cs typeface="Arial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 bwMode="auto">
            <a:xfrm>
              <a:off x="19568456" y="27017836"/>
              <a:ext cx="2274843" cy="889947"/>
            </a:xfrm>
            <a:prstGeom prst="wedgeRoundRectCallout">
              <a:avLst>
                <a:gd name="adj1" fmla="val 79166"/>
                <a:gd name="adj2" fmla="val -110832"/>
                <a:gd name="adj3" fmla="val 16667"/>
              </a:avLst>
            </a:prstGeom>
            <a:solidFill>
              <a:srgbClr val="F5E4B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1672" tIns="70835" rIns="141672" bIns="70835" numCol="1" rtlCol="0" anchor="t" anchorCtr="0" compatLnSpc="1">
              <a:prstTxWarp prst="textNoShape">
                <a:avLst/>
              </a:prstTxWarp>
            </a:bodyPr>
            <a:lstStyle/>
            <a:p>
              <a:pPr defTabSz="1416692"/>
              <a:r>
                <a:rPr lang="en-US" sz="1400" dirty="0" err="1" smtClean="0">
                  <a:latin typeface="Arial"/>
                  <a:ea typeface="ＭＳ Ｐゴシック" pitchFamily="-112" charset="-128"/>
                  <a:cs typeface="Arial"/>
                </a:rPr>
                <a:t>Datatype</a:t>
              </a:r>
              <a:r>
                <a:rPr lang="en-US" sz="1400" dirty="0" smtClean="0">
                  <a:latin typeface="Arial"/>
                  <a:ea typeface="ＭＳ Ｐゴシック" pitchFamily="-112" charset="-128"/>
                  <a:cs typeface="Arial"/>
                </a:rPr>
                <a:t> property</a:t>
              </a:r>
              <a:endParaRPr lang="en-US" sz="1400" dirty="0">
                <a:latin typeface="Arial"/>
                <a:ea typeface="ＭＳ Ｐゴシック" pitchFamily="-112" charset="-128"/>
                <a:cs typeface="Arial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 bwMode="auto">
            <a:xfrm>
              <a:off x="28541323" y="28022909"/>
              <a:ext cx="3109561" cy="1387386"/>
            </a:xfrm>
            <a:prstGeom prst="wedgeRoundRectCallout">
              <a:avLst>
                <a:gd name="adj1" fmla="val -122501"/>
                <a:gd name="adj2" fmla="val 41373"/>
                <a:gd name="adj3" fmla="val 16667"/>
              </a:avLst>
            </a:prstGeom>
            <a:solidFill>
              <a:srgbClr val="F5E4B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1672" tIns="70835" rIns="141672" bIns="70835" numCol="1" rtlCol="0" anchor="t" anchorCtr="0" compatLnSpc="1">
              <a:prstTxWarp prst="textNoShape">
                <a:avLst/>
              </a:prstTxWarp>
            </a:bodyPr>
            <a:lstStyle/>
            <a:p>
              <a:pPr defTabSz="1416692"/>
              <a:r>
                <a:rPr lang="en-US" sz="1400" dirty="0" smtClean="0">
                  <a:latin typeface="Arial"/>
                  <a:ea typeface="ＭＳ Ｐゴシック" pitchFamily="-112" charset="-128"/>
                  <a:cs typeface="Arial"/>
                </a:rPr>
                <a:t>Object property: instance list</a:t>
              </a:r>
              <a:endParaRPr lang="en-US" sz="1400" dirty="0">
                <a:latin typeface="Arial"/>
                <a:ea typeface="ＭＳ Ｐゴシック" pitchFamily="-112" charset="-128"/>
                <a:cs typeface="Arial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 bwMode="auto">
            <a:xfrm>
              <a:off x="29329269" y="25024341"/>
              <a:ext cx="2597426" cy="1609283"/>
            </a:xfrm>
            <a:prstGeom prst="wedgeRoundRectCallout">
              <a:avLst>
                <a:gd name="adj1" fmla="val -127844"/>
                <a:gd name="adj2" fmla="val 70716"/>
                <a:gd name="adj3" fmla="val 16667"/>
              </a:avLst>
            </a:prstGeom>
            <a:solidFill>
              <a:srgbClr val="F5E4B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1672" tIns="70835" rIns="141672" bIns="70835" numCol="1" rtlCol="0" anchor="t" anchorCtr="0" compatLnSpc="1">
              <a:prstTxWarp prst="textNoShape">
                <a:avLst/>
              </a:prstTxWarp>
            </a:bodyPr>
            <a:lstStyle/>
            <a:p>
              <a:pPr defTabSz="1416692"/>
              <a:r>
                <a:rPr lang="en-US" sz="1400" dirty="0" smtClean="0">
                  <a:latin typeface="Arial"/>
                  <a:ea typeface="ＭＳ Ｐゴシック" pitchFamily="-112" charset="-128"/>
                  <a:cs typeface="Arial"/>
                </a:rPr>
                <a:t>Object property: ontology term</a:t>
              </a:r>
              <a:endParaRPr lang="en-US" sz="1400" dirty="0">
                <a:latin typeface="Arial"/>
                <a:ea typeface="ＭＳ Ｐゴシック" pitchFamily="-112" charset="-128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8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0" y="326568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</a:t>
            </a:r>
            <a:r>
              <a:rPr lang="en-US" sz="4400" b="1" dirty="0" err="1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ontology </a:t>
            </a:r>
            <a:endParaRPr lang="en-US" sz="44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472959" y="1758647"/>
            <a:ext cx="8209387" cy="4525963"/>
          </a:xfrm>
          <a:prstGeom prst="rect">
            <a:avLst/>
          </a:prstGeom>
          <a:effectLst/>
        </p:spPr>
        <p:txBody>
          <a:bodyPr anchor="ctr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Char char="l"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2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600" i="1" dirty="0" smtClean="0">
              <a:solidFill>
                <a:schemeClr val="tx1"/>
              </a:solidFill>
              <a:latin typeface="Trebuchet MS"/>
              <a:ea typeface="ＭＳ Ｐゴシック" pitchFamily="34" charset="-128"/>
              <a:cs typeface="Trebuchet MS"/>
            </a:endParaRPr>
          </a:p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1814" cy="1292258"/>
          </a:xfrm>
        </p:spPr>
        <p:txBody>
          <a:bodyPr>
            <a:normAutofit/>
          </a:bodyPr>
          <a:lstStyle/>
          <a:p>
            <a:r>
              <a:rPr lang="en-US" dirty="0" smtClean="0"/>
              <a:t>Layered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10" name="Oval 9"/>
          <p:cNvSpPr/>
          <p:nvPr/>
        </p:nvSpPr>
        <p:spPr>
          <a:xfrm>
            <a:off x="2944806" y="2819533"/>
            <a:ext cx="2458144" cy="6910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</a:t>
            </a:r>
            <a:r>
              <a:rPr lang="en-US" sz="1600" b="1" dirty="0" smtClean="0"/>
              <a:t>agle-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core ontology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89697" y="2771046"/>
            <a:ext cx="1933305" cy="7265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BFO, IAO, RO</a:t>
            </a:r>
            <a:endParaRPr lang="en-US" sz="1600" b="1" dirty="0"/>
          </a:p>
        </p:txBody>
      </p:sp>
      <p:sp>
        <p:nvSpPr>
          <p:cNvPr id="12" name="Oval 11"/>
          <p:cNvSpPr/>
          <p:nvPr/>
        </p:nvSpPr>
        <p:spPr>
          <a:xfrm>
            <a:off x="3129166" y="5389318"/>
            <a:ext cx="2150876" cy="678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  <a:p>
            <a:pPr algn="ctr"/>
            <a:r>
              <a:rPr lang="en-US" sz="1600" b="1" dirty="0" err="1" smtClean="0"/>
              <a:t>MIREOTed</a:t>
            </a:r>
            <a:r>
              <a:rPr lang="en-US" sz="1600" b="1" dirty="0" smtClean="0"/>
              <a:t> Terms</a:t>
            </a:r>
          </a:p>
          <a:p>
            <a:pPr algn="ctr"/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6570567" y="2819533"/>
            <a:ext cx="2458144" cy="69107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eagle-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application ontology</a:t>
            </a:r>
            <a:endParaRPr lang="en-US" sz="1600" b="1" dirty="0"/>
          </a:p>
        </p:txBody>
      </p:sp>
      <p:grpSp>
        <p:nvGrpSpPr>
          <p:cNvPr id="16" name="Group 225"/>
          <p:cNvGrpSpPr/>
          <p:nvPr/>
        </p:nvGrpSpPr>
        <p:grpSpPr>
          <a:xfrm>
            <a:off x="179394" y="4128668"/>
            <a:ext cx="8787863" cy="1163676"/>
            <a:chOff x="13716000" y="11963400"/>
            <a:chExt cx="10896600" cy="1828800"/>
          </a:xfrm>
        </p:grpSpPr>
        <p:grpSp>
          <p:nvGrpSpPr>
            <p:cNvPr id="17" name="Group 224"/>
            <p:cNvGrpSpPr/>
            <p:nvPr/>
          </p:nvGrpSpPr>
          <p:grpSpPr>
            <a:xfrm>
              <a:off x="13716000" y="12115800"/>
              <a:ext cx="2870200" cy="1676400"/>
              <a:chOff x="18288000" y="12115800"/>
              <a:chExt cx="2870200" cy="167640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88000" y="12115800"/>
                <a:ext cx="2197100" cy="7239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4200" y="12877800"/>
                <a:ext cx="2794000" cy="914400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78200" y="11963400"/>
              <a:ext cx="8534400" cy="1170745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548116" y="4855966"/>
            <a:ext cx="1966515" cy="533352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3"/>
            <a:endCxn id="12" idx="1"/>
          </p:cNvCxnSpPr>
          <p:nvPr/>
        </p:nvCxnSpPr>
        <p:spPr>
          <a:xfrm>
            <a:off x="2514631" y="5122642"/>
            <a:ext cx="929523" cy="36608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</p:cNvCxnSpPr>
          <p:nvPr/>
        </p:nvCxnSpPr>
        <p:spPr>
          <a:xfrm rot="10800000" flipV="1">
            <a:off x="1715734" y="3165071"/>
            <a:ext cx="1229072" cy="1351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7941" y="4225641"/>
            <a:ext cx="1229072" cy="14546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1" idx="4"/>
            <a:endCxn id="24" idx="0"/>
          </p:cNvCxnSpPr>
          <p:nvPr/>
        </p:nvCxnSpPr>
        <p:spPr>
          <a:xfrm rot="5400000">
            <a:off x="530392" y="3699683"/>
            <a:ext cx="728043" cy="3238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3755" y="4516560"/>
            <a:ext cx="1536340" cy="339406"/>
          </a:xfrm>
          <a:prstGeom prst="rect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07363" y="4128668"/>
            <a:ext cx="4424658" cy="145460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07363" y="4565047"/>
            <a:ext cx="6636988" cy="193946"/>
          </a:xfrm>
          <a:prstGeom prst="rect">
            <a:avLst/>
          </a:prstGeom>
          <a:noFill/>
          <a:ln w="285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5" idx="3"/>
            <a:endCxn id="27" idx="0"/>
          </p:cNvCxnSpPr>
          <p:nvPr/>
        </p:nvCxnSpPr>
        <p:spPr>
          <a:xfrm rot="5400000">
            <a:off x="5315491" y="2513605"/>
            <a:ext cx="719265" cy="251086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327101" y="4031055"/>
            <a:ext cx="1066703" cy="128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eft Arrow 30"/>
          <p:cNvSpPr/>
          <p:nvPr/>
        </p:nvSpPr>
        <p:spPr>
          <a:xfrm>
            <a:off x="2023002" y="3061965"/>
            <a:ext cx="921804" cy="14546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84454" y="2829918"/>
            <a:ext cx="860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imports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0216" y="2861548"/>
            <a:ext cx="860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imports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402949" y="3061965"/>
            <a:ext cx="1167617" cy="16739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94662" y="4298370"/>
            <a:ext cx="1249491" cy="26667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1" idx="4"/>
            <a:endCxn id="35" idx="1"/>
          </p:cNvCxnSpPr>
          <p:nvPr/>
        </p:nvCxnSpPr>
        <p:spPr>
          <a:xfrm rot="16200000" flipH="1">
            <a:off x="1158451" y="3395497"/>
            <a:ext cx="934111" cy="11383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8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0" y="326568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</a:t>
            </a:r>
            <a:r>
              <a:rPr lang="en-US" sz="4400" b="1" dirty="0" err="1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ontology </a:t>
            </a:r>
            <a:endParaRPr lang="en-US" sz="44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472959" y="1758647"/>
            <a:ext cx="8209387" cy="4525963"/>
          </a:xfrm>
          <a:prstGeom prst="rect">
            <a:avLst/>
          </a:prstGeom>
          <a:effectLst/>
        </p:spPr>
        <p:txBody>
          <a:bodyPr anchor="ctr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Char char="l"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2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600" i="1" dirty="0" smtClean="0">
              <a:solidFill>
                <a:schemeClr val="tx1"/>
              </a:solidFill>
              <a:latin typeface="Trebuchet MS"/>
              <a:ea typeface="ＭＳ Ｐゴシック" pitchFamily="34" charset="-128"/>
              <a:cs typeface="Trebuchet MS"/>
            </a:endParaRPr>
          </a:p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539367"/>
            <a:ext cx="8229600" cy="1195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4000" dirty="0" smtClean="0"/>
              <a:t>ERO classes: 1059</a:t>
            </a:r>
          </a:p>
          <a:p>
            <a:r>
              <a:rPr lang="en-US" sz="4000" dirty="0" smtClean="0"/>
              <a:t>ERO </a:t>
            </a:r>
            <a:r>
              <a:rPr lang="en-US" sz="4000" dirty="0" err="1" smtClean="0"/>
              <a:t>datatype</a:t>
            </a:r>
            <a:r>
              <a:rPr lang="en-US" sz="4000" dirty="0" smtClean="0"/>
              <a:t> properties: 56</a:t>
            </a:r>
          </a:p>
          <a:p>
            <a:r>
              <a:rPr lang="en-US" sz="4000" dirty="0" smtClean="0"/>
              <a:t>ERO object properties: 59</a:t>
            </a:r>
          </a:p>
          <a:p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2127250" y="3263284"/>
          <a:ext cx="6075351" cy="332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1696439" y="3026747"/>
            <a:ext cx="5348369" cy="69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dirty="0" err="1" smtClean="0"/>
              <a:t>MIREOTed</a:t>
            </a:r>
            <a:r>
              <a:rPr lang="en-US" sz="2400" b="1" dirty="0" smtClean="0"/>
              <a:t> classes</a:t>
            </a:r>
          </a:p>
          <a:p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8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0" y="326568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</a:t>
            </a:r>
            <a:r>
              <a:rPr lang="en-US" sz="4400" b="1" dirty="0" err="1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and OBI</a:t>
            </a:r>
            <a:endParaRPr lang="en-US" sz="44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472959" y="1758647"/>
            <a:ext cx="8209387" cy="4525963"/>
          </a:xfrm>
          <a:prstGeom prst="rect">
            <a:avLst/>
          </a:prstGeom>
          <a:effectLst/>
        </p:spPr>
        <p:txBody>
          <a:bodyPr anchor="ctr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Char char="l"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2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600" i="1" dirty="0" smtClean="0">
              <a:solidFill>
                <a:schemeClr val="tx1"/>
              </a:solidFill>
              <a:latin typeface="Trebuchet MS"/>
              <a:ea typeface="ＭＳ Ｐゴシック" pitchFamily="34" charset="-128"/>
              <a:cs typeface="Trebuchet MS"/>
            </a:endParaRPr>
          </a:p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MIREOTed</a:t>
            </a:r>
            <a:r>
              <a:rPr lang="en-US" dirty="0" smtClean="0"/>
              <a:t> classes:</a:t>
            </a:r>
          </a:p>
          <a:p>
            <a:pPr lvl="1"/>
            <a:r>
              <a:rPr lang="en-US" dirty="0" smtClean="0"/>
              <a:t>Planned process branch</a:t>
            </a:r>
          </a:p>
          <a:p>
            <a:pPr lvl="1"/>
            <a:r>
              <a:rPr lang="en-US" dirty="0" smtClean="0"/>
              <a:t>Roles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Contribution to</a:t>
            </a:r>
          </a:p>
          <a:p>
            <a:pPr lvl="1"/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Reagent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6122988"/>
            <a:ext cx="88265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888" y="6183313"/>
            <a:ext cx="2011362" cy="649287"/>
            <a:chOff x="696913" y="6069621"/>
            <a:chExt cx="2011616" cy="649602"/>
          </a:xfrm>
        </p:grpSpPr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1470916" y="6473002"/>
              <a:ext cx="12376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latin typeface="Corbel" charset="0"/>
                </a:rPr>
                <a:t>c o n s o r t i u m</a:t>
              </a:r>
            </a:p>
          </p:txBody>
        </p:sp>
        <p:pic>
          <p:nvPicPr>
            <p:cNvPr id="8" name="Picture 6" descr="C:\Documents and Settings\rgg9\Desktop\eagle-i\Images\U24_Logos\EI_Logo_Final_B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6913" y="6069621"/>
              <a:ext cx="1747395" cy="60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0" y="326568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</a:t>
            </a:r>
            <a:r>
              <a:rPr lang="en-US" sz="4400" b="1" dirty="0" err="1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and OBI: devices</a:t>
            </a:r>
            <a:endParaRPr lang="en-US" sz="44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472959" y="1758647"/>
            <a:ext cx="8209387" cy="4525963"/>
          </a:xfrm>
          <a:prstGeom prst="rect">
            <a:avLst/>
          </a:prstGeom>
          <a:effectLst/>
        </p:spPr>
        <p:txBody>
          <a:bodyPr anchor="ctr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Char char="l"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2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600" i="1" dirty="0" smtClean="0">
              <a:solidFill>
                <a:schemeClr val="tx1"/>
              </a:solidFill>
              <a:latin typeface="Trebuchet MS"/>
              <a:ea typeface="ＭＳ Ｐゴシック" pitchFamily="34" charset="-128"/>
              <a:cs typeface="Trebuchet MS"/>
            </a:endParaRPr>
          </a:p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defined about 100 devices in OBI trough QTT</a:t>
            </a:r>
          </a:p>
          <a:p>
            <a:pPr lvl="1"/>
            <a:r>
              <a:rPr lang="en-US" dirty="0" smtClean="0"/>
              <a:t>set of functions and equivalent classes</a:t>
            </a:r>
          </a:p>
          <a:p>
            <a:r>
              <a:rPr lang="en-US" dirty="0" smtClean="0"/>
              <a:t>MIREOT these classes back under eagle-i “instrument”</a:t>
            </a:r>
          </a:p>
          <a:p>
            <a:r>
              <a:rPr lang="en-US" dirty="0" smtClean="0"/>
              <a:t>Future plan:</a:t>
            </a:r>
          </a:p>
          <a:p>
            <a:pPr lvl="1"/>
            <a:r>
              <a:rPr lang="en-US" dirty="0" smtClean="0"/>
              <a:t>Add additional functions to have a better representation of instrument hierarchy</a:t>
            </a:r>
          </a:p>
          <a:p>
            <a:pPr lvl="1"/>
            <a:r>
              <a:rPr lang="en-US" dirty="0" smtClean="0"/>
              <a:t>Add additional defined classes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542</Words>
  <Application>Microsoft Macintosh PowerPoint</Application>
  <PresentationFormat>On-screen Show (4:3)</PresentationFormat>
  <Paragraphs>112</Paragraphs>
  <Slides>11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eagle-i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OHSU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eagle-i</dc:title>
  <dc:creator>Carlo Torniai</dc:creator>
  <cp:lastModifiedBy>Carlo Torniai</cp:lastModifiedBy>
  <cp:revision>44</cp:revision>
  <dcterms:created xsi:type="dcterms:W3CDTF">2011-03-23T21:40:03Z</dcterms:created>
  <dcterms:modified xsi:type="dcterms:W3CDTF">2011-03-23T21:40:28Z</dcterms:modified>
</cp:coreProperties>
</file>