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64" r:id="rId2"/>
    <p:sldId id="263" r:id="rId3"/>
    <p:sldId id="277" r:id="rId4"/>
    <p:sldId id="267" r:id="rId5"/>
    <p:sldId id="266" r:id="rId6"/>
    <p:sldId id="269" r:id="rId7"/>
    <p:sldId id="271" r:id="rId8"/>
    <p:sldId id="276" r:id="rId9"/>
    <p:sldId id="272" r:id="rId10"/>
    <p:sldId id="273" r:id="rId11"/>
    <p:sldId id="274" r:id="rId12"/>
    <p:sldId id="27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0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524E86-ED1E-4F01-A950-C087984D3F75}" type="datetimeFigureOut">
              <a:rPr lang="en-US" smtClean="0"/>
              <a:pPr/>
              <a:t>2/22/2012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2D268C-8108-4640-9CD3-EC6F5D8E0D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5670E0-0C3C-44A9-99D1-8CC46BCEBCB9}" type="datetime1">
              <a:rPr lang="en-US" smtClean="0"/>
              <a:pPr/>
              <a:t>2/22/2012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E81B3-847F-4765-A0A6-B8A4D08C1F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EB7E5C-EE4B-4DEA-8DDB-D21971F034C1}" type="datetime1">
              <a:rPr lang="en-US" smtClean="0"/>
              <a:pPr/>
              <a:t>2/22/2012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E81B3-847F-4765-A0A6-B8A4D08C1F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4E2931-AFDD-4DFF-86BF-0DD0B22C9F59}" type="datetime1">
              <a:rPr lang="en-US" smtClean="0"/>
              <a:pPr/>
              <a:t>2/22/2012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E81B3-847F-4765-A0A6-B8A4D08C1F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7039F3-785C-4834-B09A-C22249C772DA}" type="datetime1">
              <a:rPr lang="en-US" smtClean="0"/>
              <a:pPr/>
              <a:t>2/22/2012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E81B3-847F-4765-A0A6-B8A4D08C1F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59D70B-4FBE-40CB-A4DB-44B019F74F5C}" type="datetime1">
              <a:rPr lang="en-US" smtClean="0"/>
              <a:pPr/>
              <a:t>2/22/2012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E81B3-847F-4765-A0A6-B8A4D08C1F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C4723F-C578-4317-88C8-4FF9D4B3EC2A}" type="datetime1">
              <a:rPr lang="en-US" smtClean="0"/>
              <a:pPr/>
              <a:t>2/22/2012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E81B3-847F-4765-A0A6-B8A4D08C1F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BBFEA4-54C2-4CC0-A340-C4BC4234FAED}" type="datetime1">
              <a:rPr lang="en-US" smtClean="0"/>
              <a:pPr/>
              <a:t>2/22/2012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0E81B3-847F-4765-A0A6-B8A4D08C1F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B28726-EF2A-4944-BEAA-E936BA38D00D}" type="datetime1">
              <a:rPr lang="en-US" smtClean="0"/>
              <a:pPr/>
              <a:t>2/22/2012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0E81B3-847F-4765-A0A6-B8A4D08C1F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6E469-1783-4414-8F7E-C9B6D2588F3B}" type="datetime1">
              <a:rPr lang="en-US" smtClean="0"/>
              <a:pPr/>
              <a:t>2/22/2012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0E81B3-847F-4765-A0A6-B8A4D08C1F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9A4B22-6992-49B1-81BD-C6D91FF4E7CA}" type="datetime1">
              <a:rPr lang="en-US" smtClean="0"/>
              <a:pPr/>
              <a:t>2/22/2012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E81B3-847F-4765-A0A6-B8A4D08C1F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3B09A6-6C35-4256-A487-7049CE56F2AB}" type="datetime1">
              <a:rPr lang="en-US" smtClean="0"/>
              <a:pPr/>
              <a:t>2/22/2012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E81B3-847F-4765-A0A6-B8A4D08C1F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FA5468-B926-4A70-843B-43C1544797C7}" type="datetime1">
              <a:rPr lang="en-US" smtClean="0"/>
              <a:pPr/>
              <a:t>2/22/2012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E81B3-847F-4765-A0A6-B8A4D08C1F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ismir2011.ismir.net/papers/PS3-19.pdf" TargetMode="External"/><Relationship Id="rId2" Type="http://schemas.openxmlformats.org/officeDocument/2006/relationships/hyperlink" Target="http://www.jstor.org/pss/852139" TargetMode="External"/><Relationship Id="rId1" Type="http://schemas.openxmlformats.org/officeDocument/2006/relationships/slideLayout" Target="../slideLayouts/slideLayout6.xml"/><Relationship Id="rId6" Type="http://schemas.openxmlformats.org/officeDocument/2006/relationships/hyperlink" Target="http://www4.ncsu.edu/~ghmerril/publications/Concepts_and_synonymy.pdf" TargetMode="External"/><Relationship Id="rId5" Type="http://schemas.openxmlformats.org/officeDocument/2006/relationships/hyperlink" Target="http://www4.ncsu.edu/~ghmerril/publications/MedDRA_Paradox.pdf" TargetMode="External"/><Relationship Id="rId4" Type="http://schemas.openxmlformats.org/officeDocument/2006/relationships/hyperlink" Target="http://www.springerlink.com/content/v701840567770588/fulltex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762000"/>
            <a:ext cx="7391400" cy="5791200"/>
          </a:xfrm>
        </p:spPr>
        <p:txBody>
          <a:bodyPr>
            <a:normAutofit fontScale="90000"/>
          </a:bodyPr>
          <a:lstStyle/>
          <a:p>
            <a:r>
              <a:rPr lang="en-US" sz="3200" dirty="0" smtClean="0">
                <a:solidFill>
                  <a:schemeClr val="bg1"/>
                </a:solidFill>
                <a:latin typeface="Times New Roman" pitchFamily="18" charset="0"/>
                <a:cs typeface="Times New Roman" pitchFamily="18" charset="0"/>
              </a:rPr>
              <a:t>Introduction to Ontologies</a:t>
            </a:r>
            <a:br>
              <a:rPr lang="en-US" sz="3200" dirty="0" smtClean="0">
                <a:solidFill>
                  <a:schemeClr val="bg1"/>
                </a:solidFill>
                <a:latin typeface="Times New Roman" pitchFamily="18" charset="0"/>
                <a:cs typeface="Times New Roman" pitchFamily="18" charset="0"/>
              </a:rPr>
            </a:br>
            <a:r>
              <a:rPr lang="en-US" sz="3200" dirty="0" smtClean="0">
                <a:solidFill>
                  <a:schemeClr val="bg1"/>
                </a:solidFill>
                <a:latin typeface="Times New Roman" pitchFamily="18" charset="0"/>
                <a:cs typeface="Times New Roman" pitchFamily="18" charset="0"/>
              </a:rPr>
              <a:t/>
            </a:r>
            <a:br>
              <a:rPr lang="en-US" sz="3200" dirty="0" smtClean="0">
                <a:solidFill>
                  <a:schemeClr val="bg1"/>
                </a:solidFill>
                <a:latin typeface="Times New Roman" pitchFamily="18" charset="0"/>
                <a:cs typeface="Times New Roman" pitchFamily="18" charset="0"/>
              </a:rPr>
            </a:br>
            <a:r>
              <a:rPr lang="en-US" sz="3200" b="1" i="1" dirty="0" smtClean="0">
                <a:solidFill>
                  <a:schemeClr val="bg1"/>
                </a:solidFill>
                <a:latin typeface="Times New Roman" pitchFamily="18" charset="0"/>
                <a:cs typeface="Times New Roman" pitchFamily="18" charset="0"/>
              </a:rPr>
              <a:t>or</a:t>
            </a:r>
            <a:br>
              <a:rPr lang="en-US" sz="3200" b="1" i="1" dirty="0" smtClean="0">
                <a:solidFill>
                  <a:schemeClr val="bg1"/>
                </a:solidFill>
                <a:latin typeface="Times New Roman" pitchFamily="18" charset="0"/>
                <a:cs typeface="Times New Roman" pitchFamily="18" charset="0"/>
              </a:rPr>
            </a:br>
            <a:r>
              <a:rPr lang="en-US" sz="3200" b="1" i="1" dirty="0" smtClean="0">
                <a:solidFill>
                  <a:schemeClr val="bg1"/>
                </a:solidFill>
                <a:latin typeface="Times New Roman" pitchFamily="18" charset="0"/>
                <a:cs typeface="Times New Roman" pitchFamily="18" charset="0"/>
              </a:rPr>
              <a:t/>
            </a:r>
            <a:br>
              <a:rPr lang="en-US" sz="3200" b="1" i="1" dirty="0" smtClean="0">
                <a:solidFill>
                  <a:schemeClr val="bg1"/>
                </a:solidFill>
                <a:latin typeface="Times New Roman" pitchFamily="18" charset="0"/>
                <a:cs typeface="Times New Roman" pitchFamily="18" charset="0"/>
              </a:rPr>
            </a:br>
            <a:r>
              <a:rPr lang="en-US" sz="3200" dirty="0" smtClean="0">
                <a:solidFill>
                  <a:schemeClr val="bg1"/>
                </a:solidFill>
                <a:latin typeface="Times New Roman" pitchFamily="18" charset="0"/>
                <a:cs typeface="Times New Roman" pitchFamily="18" charset="0"/>
              </a:rPr>
              <a:t>Why Ontology Is Such a Pain</a:t>
            </a:r>
            <a:br>
              <a:rPr lang="en-US" sz="3200" dirty="0" smtClean="0">
                <a:solidFill>
                  <a:schemeClr val="bg1"/>
                </a:solidFill>
                <a:latin typeface="Times New Roman" pitchFamily="18" charset="0"/>
                <a:cs typeface="Times New Roman" pitchFamily="18" charset="0"/>
              </a:rPr>
            </a:br>
            <a:r>
              <a:rPr lang="en-US" sz="3200" dirty="0" smtClean="0">
                <a:solidFill>
                  <a:schemeClr val="bg1"/>
                </a:solidFill>
                <a:latin typeface="Times New Roman" pitchFamily="18" charset="0"/>
                <a:cs typeface="Times New Roman" pitchFamily="18" charset="0"/>
              </a:rPr>
              <a:t/>
            </a:r>
            <a:br>
              <a:rPr lang="en-US" sz="3200" dirty="0" smtClean="0">
                <a:solidFill>
                  <a:schemeClr val="bg1"/>
                </a:solidFill>
                <a:latin typeface="Times New Roman" pitchFamily="18" charset="0"/>
                <a:cs typeface="Times New Roman" pitchFamily="18" charset="0"/>
              </a:rPr>
            </a:br>
            <a:r>
              <a:rPr lang="en-US" sz="2400" dirty="0" smtClean="0">
                <a:solidFill>
                  <a:schemeClr val="bg1"/>
                </a:solidFill>
                <a:latin typeface="Times New Roman" pitchFamily="18" charset="0"/>
                <a:cs typeface="Times New Roman" pitchFamily="18" charset="0"/>
              </a:rPr>
              <a:t/>
            </a:r>
            <a:br>
              <a:rPr lang="en-US" sz="2400" dirty="0" smtClean="0">
                <a:solidFill>
                  <a:schemeClr val="bg1"/>
                </a:solidFill>
                <a:latin typeface="Times New Roman" pitchFamily="18" charset="0"/>
                <a:cs typeface="Times New Roman" pitchFamily="18" charset="0"/>
              </a:rPr>
            </a:br>
            <a:r>
              <a:rPr lang="en-US" sz="2400" dirty="0" smtClean="0">
                <a:solidFill>
                  <a:schemeClr val="bg1"/>
                </a:solidFill>
                <a:latin typeface="Times New Roman" pitchFamily="18" charset="0"/>
                <a:cs typeface="Times New Roman" pitchFamily="18" charset="0"/>
              </a:rPr>
              <a:t>Gary H. Merrill</a:t>
            </a:r>
            <a:br>
              <a:rPr lang="en-US" sz="2400" dirty="0" smtClean="0">
                <a:solidFill>
                  <a:schemeClr val="bg1"/>
                </a:solidFill>
                <a:latin typeface="Times New Roman" pitchFamily="18" charset="0"/>
                <a:cs typeface="Times New Roman" pitchFamily="18" charset="0"/>
              </a:rPr>
            </a:br>
            <a:r>
              <a:rPr lang="en-US" sz="1300" dirty="0" smtClean="0">
                <a:solidFill>
                  <a:schemeClr val="bg1"/>
                </a:solidFill>
                <a:latin typeface="Times New Roman" pitchFamily="18" charset="0"/>
                <a:cs typeface="Times New Roman" pitchFamily="18" charset="0"/>
              </a:rPr>
              <a:t/>
            </a:r>
            <a:br>
              <a:rPr lang="en-US" sz="1300" dirty="0" smtClean="0">
                <a:solidFill>
                  <a:schemeClr val="bg1"/>
                </a:solidFill>
                <a:latin typeface="Times New Roman" pitchFamily="18" charset="0"/>
                <a:cs typeface="Times New Roman" pitchFamily="18" charset="0"/>
              </a:rPr>
            </a:br>
            <a:r>
              <a:rPr lang="en-US" sz="1300" dirty="0" smtClean="0">
                <a:solidFill>
                  <a:schemeClr val="bg1"/>
                </a:solidFill>
                <a:latin typeface="Times New Roman" pitchFamily="18" charset="0"/>
                <a:cs typeface="Times New Roman" pitchFamily="18" charset="0"/>
              </a:rPr>
              <a:t>Phenotype RCN Meeting</a:t>
            </a:r>
            <a:br>
              <a:rPr lang="en-US" sz="1300" dirty="0" smtClean="0">
                <a:solidFill>
                  <a:schemeClr val="bg1"/>
                </a:solidFill>
                <a:latin typeface="Times New Roman" pitchFamily="18" charset="0"/>
                <a:cs typeface="Times New Roman" pitchFamily="18" charset="0"/>
              </a:rPr>
            </a:br>
            <a:r>
              <a:rPr lang="en-US" sz="1300" dirty="0" smtClean="0">
                <a:solidFill>
                  <a:schemeClr val="bg1"/>
                </a:solidFill>
                <a:latin typeface="Times New Roman" pitchFamily="18" charset="0"/>
                <a:cs typeface="Times New Roman" pitchFamily="18" charset="0"/>
              </a:rPr>
              <a:t>Feb.  23, 2012</a:t>
            </a:r>
            <a:br>
              <a:rPr lang="en-US" sz="1300" dirty="0" smtClean="0">
                <a:solidFill>
                  <a:schemeClr val="bg1"/>
                </a:solidFill>
                <a:latin typeface="Times New Roman" pitchFamily="18" charset="0"/>
                <a:cs typeface="Times New Roman" pitchFamily="18" charset="0"/>
              </a:rPr>
            </a:br>
            <a:r>
              <a:rPr lang="en-US" sz="1300" dirty="0" smtClean="0">
                <a:solidFill>
                  <a:schemeClr val="bg1"/>
                </a:solidFill>
                <a:latin typeface="Times New Roman" pitchFamily="18" charset="0"/>
                <a:cs typeface="Times New Roman" pitchFamily="18" charset="0"/>
              </a:rPr>
              <a:t>Raleigh</a:t>
            </a:r>
            <a:r>
              <a:rPr lang="en-US" sz="3200" dirty="0" smtClean="0">
                <a:solidFill>
                  <a:schemeClr val="bg1"/>
                </a:solidFill>
                <a:latin typeface="Times New Roman" pitchFamily="18" charset="0"/>
                <a:cs typeface="Times New Roman" pitchFamily="18" charset="0"/>
              </a:rPr>
              <a:t/>
            </a:r>
            <a:br>
              <a:rPr lang="en-US" sz="3200" dirty="0" smtClean="0">
                <a:solidFill>
                  <a:schemeClr val="bg1"/>
                </a:solidFill>
                <a:latin typeface="Times New Roman" pitchFamily="18" charset="0"/>
                <a:cs typeface="Times New Roman" pitchFamily="18" charset="0"/>
              </a:rPr>
            </a:br>
            <a:r>
              <a:rPr lang="en-US" sz="3200" dirty="0" smtClean="0">
                <a:solidFill>
                  <a:schemeClr val="bg1"/>
                </a:solidFill>
                <a:latin typeface="Times New Roman" pitchFamily="18" charset="0"/>
                <a:cs typeface="Times New Roman" pitchFamily="18" charset="0"/>
              </a:rPr>
              <a:t/>
            </a:r>
            <a:br>
              <a:rPr lang="en-US" sz="3200" dirty="0" smtClean="0">
                <a:solidFill>
                  <a:schemeClr val="bg1"/>
                </a:solidFill>
                <a:latin typeface="Times New Roman" pitchFamily="18" charset="0"/>
                <a:cs typeface="Times New Roman" pitchFamily="18" charset="0"/>
              </a:rPr>
            </a:br>
            <a:r>
              <a:rPr lang="en-US" sz="3200" dirty="0" smtClean="0">
                <a:solidFill>
                  <a:schemeClr val="bg1"/>
                </a:solidFill>
                <a:latin typeface="Times New Roman" pitchFamily="18" charset="0"/>
                <a:cs typeface="Times New Roman" pitchFamily="18" charset="0"/>
              </a:rPr>
              <a:t/>
            </a:r>
            <a:br>
              <a:rPr lang="en-US" sz="3200" dirty="0" smtClean="0">
                <a:solidFill>
                  <a:schemeClr val="bg1"/>
                </a:solidFill>
                <a:latin typeface="Times New Roman" pitchFamily="18" charset="0"/>
                <a:cs typeface="Times New Roman" pitchFamily="18" charset="0"/>
              </a:rPr>
            </a:br>
            <a:endParaRPr lang="en-US" sz="2200" b="1" i="1" dirty="0">
              <a:solidFill>
                <a:schemeClr val="bg1"/>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a:xfrm>
            <a:off x="7010400" y="6492875"/>
            <a:ext cx="2133600" cy="365125"/>
          </a:xfrm>
        </p:spPr>
        <p:txBody>
          <a:bodyPr/>
          <a:lstStyle/>
          <a:p>
            <a:fld id="{D20E81B3-847F-4765-A0A6-B8A4D08C1F1D}" type="slidenum">
              <a:rPr lang="en-US" smtClean="0"/>
              <a:pPr/>
              <a:t>1</a:t>
            </a:fld>
            <a:endParaRPr lang="en-US" dirty="0"/>
          </a:p>
        </p:txBody>
      </p:sp>
      <p:sp>
        <p:nvSpPr>
          <p:cNvPr id="12" name="Footer Placeholder 11"/>
          <p:cNvSpPr txBox="1">
            <a:spLocks noGrp="1"/>
          </p:cNvSpPr>
          <p:nvPr>
            <p:ph type="ftr" sz="quarter" idx="11"/>
          </p:nvPr>
        </p:nvSpPr>
        <p:spPr>
          <a:xfrm>
            <a:off x="0" y="6581001"/>
            <a:ext cx="2895600" cy="276999"/>
          </a:xfrm>
          <a:prstGeom prst="rect">
            <a:avLst/>
          </a:prstGeom>
          <a:noFill/>
        </p:spPr>
        <p:txBody>
          <a:bodyPr wrap="square" rtlCol="0">
            <a:spAutoFit/>
          </a:bodyPr>
          <a:lstStyle/>
          <a:p>
            <a:pPr algn="l"/>
            <a:r>
              <a:rPr lang="en-US" b="1" dirty="0" smtClean="0">
                <a:solidFill>
                  <a:schemeClr val="accent5">
                    <a:lumMod val="40000"/>
                    <a:lumOff val="60000"/>
                  </a:schemeClr>
                </a:solidFill>
              </a:rPr>
              <a:t>ghmerrill@chathamdesign.com</a:t>
            </a:r>
            <a:endParaRPr lang="en-US" sz="1200" b="1" dirty="0">
              <a:solidFill>
                <a:schemeClr val="accent5">
                  <a:lumMod val="40000"/>
                  <a:lumOff val="6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28600"/>
            <a:ext cx="7315200" cy="838200"/>
          </a:xfrm>
        </p:spPr>
        <p:txBody>
          <a:bodyPr>
            <a:normAutofit fontScale="90000"/>
          </a:bodyPr>
          <a:lstStyle/>
          <a:p>
            <a:r>
              <a:rPr lang="en-US" sz="3200" i="1" dirty="0" smtClean="0">
                <a:solidFill>
                  <a:schemeClr val="bg1"/>
                </a:solidFill>
                <a:latin typeface="Times New Roman" pitchFamily="18" charset="0"/>
                <a:cs typeface="Times New Roman" pitchFamily="18" charset="0"/>
              </a:rPr>
              <a:t>Some potential ontological/terminological embarrassments</a:t>
            </a:r>
            <a:endParaRPr lang="en-US" sz="2200" i="1" dirty="0">
              <a:solidFill>
                <a:schemeClr val="bg1"/>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a:xfrm>
            <a:off x="7010400" y="6492875"/>
            <a:ext cx="2133600" cy="365125"/>
          </a:xfrm>
        </p:spPr>
        <p:txBody>
          <a:bodyPr/>
          <a:lstStyle/>
          <a:p>
            <a:fld id="{D20E81B3-847F-4765-A0A6-B8A4D08C1F1D}" type="slidenum">
              <a:rPr lang="en-US" smtClean="0"/>
              <a:pPr/>
              <a:t>10</a:t>
            </a:fld>
            <a:endParaRPr lang="en-US" dirty="0"/>
          </a:p>
        </p:txBody>
      </p:sp>
      <p:sp>
        <p:nvSpPr>
          <p:cNvPr id="12" name="Footer Placeholder 11"/>
          <p:cNvSpPr txBox="1">
            <a:spLocks noGrp="1"/>
          </p:cNvSpPr>
          <p:nvPr>
            <p:ph type="ftr" sz="quarter" idx="11"/>
          </p:nvPr>
        </p:nvSpPr>
        <p:spPr>
          <a:xfrm>
            <a:off x="0" y="6581001"/>
            <a:ext cx="2895600" cy="276999"/>
          </a:xfrm>
          <a:prstGeom prst="rect">
            <a:avLst/>
          </a:prstGeom>
          <a:noFill/>
        </p:spPr>
        <p:txBody>
          <a:bodyPr wrap="square" rtlCol="0">
            <a:spAutoFit/>
          </a:bodyPr>
          <a:lstStyle/>
          <a:p>
            <a:pPr algn="l"/>
            <a:r>
              <a:rPr lang="en-US" b="1" dirty="0" smtClean="0">
                <a:solidFill>
                  <a:schemeClr val="accent5">
                    <a:lumMod val="40000"/>
                    <a:lumOff val="60000"/>
                  </a:schemeClr>
                </a:solidFill>
              </a:rPr>
              <a:t>ghmerrill@chathamdesign.com</a:t>
            </a:r>
            <a:endParaRPr lang="en-US" sz="1200" b="1" dirty="0">
              <a:solidFill>
                <a:schemeClr val="accent5">
                  <a:lumMod val="40000"/>
                  <a:lumOff val="60000"/>
                </a:schemeClr>
              </a:solidFill>
            </a:endParaRPr>
          </a:p>
        </p:txBody>
      </p:sp>
      <p:pic>
        <p:nvPicPr>
          <p:cNvPr id="1026" name="Picture 2"/>
          <p:cNvPicPr>
            <a:picLocks noChangeAspect="1" noChangeArrowheads="1"/>
          </p:cNvPicPr>
          <p:nvPr/>
        </p:nvPicPr>
        <p:blipFill>
          <a:blip r:embed="rId2" cstate="print"/>
          <a:srcRect/>
          <a:stretch>
            <a:fillRect/>
          </a:stretch>
        </p:blipFill>
        <p:spPr bwMode="auto">
          <a:xfrm>
            <a:off x="7315200" y="838200"/>
            <a:ext cx="1752600" cy="3407228"/>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152400" y="3886200"/>
            <a:ext cx="2248717" cy="2425700"/>
          </a:xfrm>
          <a:prstGeom prst="rect">
            <a:avLst/>
          </a:prstGeom>
          <a:noFill/>
          <a:ln w="9525">
            <a:noFill/>
            <a:miter lim="800000"/>
            <a:headEnd/>
            <a:tailEnd/>
          </a:ln>
        </p:spPr>
      </p:pic>
      <p:pic>
        <p:nvPicPr>
          <p:cNvPr id="1031" name="Picture 7"/>
          <p:cNvPicPr>
            <a:picLocks noChangeAspect="1" noChangeArrowheads="1"/>
          </p:cNvPicPr>
          <p:nvPr/>
        </p:nvPicPr>
        <p:blipFill>
          <a:blip r:embed="rId4" cstate="print"/>
          <a:srcRect/>
          <a:stretch>
            <a:fillRect/>
          </a:stretch>
        </p:blipFill>
        <p:spPr bwMode="auto">
          <a:xfrm>
            <a:off x="228600" y="685800"/>
            <a:ext cx="1752600" cy="1147386"/>
          </a:xfrm>
          <a:prstGeom prst="rect">
            <a:avLst/>
          </a:prstGeom>
          <a:noFill/>
          <a:ln w="9525">
            <a:noFill/>
            <a:miter lim="800000"/>
            <a:headEnd/>
            <a:tailEnd/>
          </a:ln>
        </p:spPr>
      </p:pic>
      <p:pic>
        <p:nvPicPr>
          <p:cNvPr id="1032" name="Picture 8"/>
          <p:cNvPicPr>
            <a:picLocks noChangeAspect="1" noChangeArrowheads="1"/>
          </p:cNvPicPr>
          <p:nvPr/>
        </p:nvPicPr>
        <p:blipFill>
          <a:blip r:embed="rId5" cstate="print"/>
          <a:srcRect/>
          <a:stretch>
            <a:fillRect/>
          </a:stretch>
        </p:blipFill>
        <p:spPr bwMode="auto">
          <a:xfrm>
            <a:off x="5029200" y="4572000"/>
            <a:ext cx="1828800" cy="1905000"/>
          </a:xfrm>
          <a:prstGeom prst="rect">
            <a:avLst/>
          </a:prstGeom>
          <a:noFill/>
          <a:ln w="9525">
            <a:noFill/>
            <a:miter lim="800000"/>
            <a:headEnd/>
            <a:tailEnd/>
          </a:ln>
        </p:spPr>
      </p:pic>
      <p:pic>
        <p:nvPicPr>
          <p:cNvPr id="1033" name="Picture 9"/>
          <p:cNvPicPr>
            <a:picLocks noChangeAspect="1" noChangeArrowheads="1"/>
          </p:cNvPicPr>
          <p:nvPr/>
        </p:nvPicPr>
        <p:blipFill>
          <a:blip r:embed="rId6" cstate="print"/>
          <a:srcRect/>
          <a:stretch>
            <a:fillRect/>
          </a:stretch>
        </p:blipFill>
        <p:spPr bwMode="auto">
          <a:xfrm>
            <a:off x="152400" y="2133600"/>
            <a:ext cx="2159000" cy="1295400"/>
          </a:xfrm>
          <a:prstGeom prst="rect">
            <a:avLst/>
          </a:prstGeom>
          <a:noFill/>
          <a:ln w="9525">
            <a:noFill/>
            <a:miter lim="800000"/>
            <a:headEnd/>
            <a:tailEnd/>
          </a:ln>
        </p:spPr>
      </p:pic>
      <p:pic>
        <p:nvPicPr>
          <p:cNvPr id="1034" name="Picture 10"/>
          <p:cNvPicPr>
            <a:picLocks noChangeAspect="1" noChangeArrowheads="1"/>
          </p:cNvPicPr>
          <p:nvPr/>
        </p:nvPicPr>
        <p:blipFill>
          <a:blip r:embed="rId7" cstate="print"/>
          <a:srcRect/>
          <a:stretch>
            <a:fillRect/>
          </a:stretch>
        </p:blipFill>
        <p:spPr bwMode="auto">
          <a:xfrm>
            <a:off x="2438400" y="1295400"/>
            <a:ext cx="2600325" cy="1752600"/>
          </a:xfrm>
          <a:prstGeom prst="rect">
            <a:avLst/>
          </a:prstGeom>
          <a:noFill/>
          <a:ln w="9525">
            <a:noFill/>
            <a:miter lim="800000"/>
            <a:headEnd/>
            <a:tailEnd/>
          </a:ln>
        </p:spPr>
      </p:pic>
      <p:pic>
        <p:nvPicPr>
          <p:cNvPr id="1035" name="Picture 11"/>
          <p:cNvPicPr>
            <a:picLocks noChangeAspect="1" noChangeArrowheads="1"/>
          </p:cNvPicPr>
          <p:nvPr/>
        </p:nvPicPr>
        <p:blipFill>
          <a:blip r:embed="rId8" cstate="print"/>
          <a:srcRect/>
          <a:stretch>
            <a:fillRect/>
          </a:stretch>
        </p:blipFill>
        <p:spPr bwMode="auto">
          <a:xfrm>
            <a:off x="2514600" y="3352800"/>
            <a:ext cx="2419350" cy="3371850"/>
          </a:xfrm>
          <a:prstGeom prst="rect">
            <a:avLst/>
          </a:prstGeom>
          <a:noFill/>
          <a:ln w="9525">
            <a:noFill/>
            <a:miter lim="800000"/>
            <a:headEnd/>
            <a:tailEnd/>
          </a:ln>
        </p:spPr>
      </p:pic>
      <p:pic>
        <p:nvPicPr>
          <p:cNvPr id="1036" name="Picture 12"/>
          <p:cNvPicPr>
            <a:picLocks noChangeAspect="1" noChangeArrowheads="1"/>
          </p:cNvPicPr>
          <p:nvPr/>
        </p:nvPicPr>
        <p:blipFill>
          <a:blip r:embed="rId9" cstate="print"/>
          <a:srcRect/>
          <a:stretch>
            <a:fillRect/>
          </a:stretch>
        </p:blipFill>
        <p:spPr bwMode="auto">
          <a:xfrm>
            <a:off x="5943600" y="838200"/>
            <a:ext cx="1231900" cy="3429000"/>
          </a:xfrm>
          <a:prstGeom prst="rect">
            <a:avLst/>
          </a:prstGeom>
          <a:noFill/>
          <a:ln w="9525">
            <a:noFill/>
            <a:miter lim="800000"/>
            <a:headEnd/>
            <a:tailEnd/>
          </a:ln>
        </p:spPr>
      </p:pic>
      <p:pic>
        <p:nvPicPr>
          <p:cNvPr id="1037" name="Picture 13"/>
          <p:cNvPicPr>
            <a:picLocks noChangeAspect="1" noChangeArrowheads="1"/>
          </p:cNvPicPr>
          <p:nvPr/>
        </p:nvPicPr>
        <p:blipFill>
          <a:blip r:embed="rId10" cstate="print"/>
          <a:srcRect/>
          <a:stretch>
            <a:fillRect/>
          </a:stretch>
        </p:blipFill>
        <p:spPr bwMode="auto">
          <a:xfrm>
            <a:off x="6934200" y="4572000"/>
            <a:ext cx="2045305" cy="1447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28600"/>
            <a:ext cx="7315200" cy="838200"/>
          </a:xfrm>
        </p:spPr>
        <p:txBody>
          <a:bodyPr>
            <a:normAutofit fontScale="90000"/>
          </a:bodyPr>
          <a:lstStyle/>
          <a:p>
            <a:r>
              <a:rPr lang="en-US" sz="3200" i="1" dirty="0" smtClean="0">
                <a:solidFill>
                  <a:schemeClr val="bg1"/>
                </a:solidFill>
                <a:latin typeface="Times New Roman" pitchFamily="18" charset="0"/>
                <a:cs typeface="Times New Roman" pitchFamily="18" charset="0"/>
              </a:rPr>
              <a:t>It’s always more complicated than you think</a:t>
            </a:r>
            <a:br>
              <a:rPr lang="en-US" sz="3200" i="1" dirty="0" smtClean="0">
                <a:solidFill>
                  <a:schemeClr val="bg1"/>
                </a:solidFill>
                <a:latin typeface="Times New Roman" pitchFamily="18" charset="0"/>
                <a:cs typeface="Times New Roman" pitchFamily="18" charset="0"/>
              </a:rPr>
            </a:br>
            <a:r>
              <a:rPr lang="en-US" sz="3200" i="1" dirty="0" smtClean="0">
                <a:solidFill>
                  <a:schemeClr val="bg1"/>
                </a:solidFill>
                <a:latin typeface="Times New Roman" pitchFamily="18" charset="0"/>
                <a:cs typeface="Times New Roman" pitchFamily="18" charset="0"/>
              </a:rPr>
              <a:t>(Terms, Ontologies, and Theories)</a:t>
            </a:r>
            <a:endParaRPr lang="en-US" sz="2200" i="1" dirty="0">
              <a:solidFill>
                <a:schemeClr val="bg1"/>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a:xfrm>
            <a:off x="7010400" y="6492875"/>
            <a:ext cx="2133600" cy="365125"/>
          </a:xfrm>
        </p:spPr>
        <p:txBody>
          <a:bodyPr/>
          <a:lstStyle/>
          <a:p>
            <a:fld id="{D20E81B3-847F-4765-A0A6-B8A4D08C1F1D}" type="slidenum">
              <a:rPr lang="en-US" smtClean="0"/>
              <a:pPr/>
              <a:t>11</a:t>
            </a:fld>
            <a:endParaRPr lang="en-US" dirty="0"/>
          </a:p>
        </p:txBody>
      </p:sp>
      <p:sp>
        <p:nvSpPr>
          <p:cNvPr id="12" name="Footer Placeholder 11"/>
          <p:cNvSpPr txBox="1">
            <a:spLocks noGrp="1"/>
          </p:cNvSpPr>
          <p:nvPr>
            <p:ph type="ftr" sz="quarter" idx="11"/>
          </p:nvPr>
        </p:nvSpPr>
        <p:spPr>
          <a:xfrm>
            <a:off x="0" y="6581001"/>
            <a:ext cx="2895600" cy="276999"/>
          </a:xfrm>
          <a:prstGeom prst="rect">
            <a:avLst/>
          </a:prstGeom>
          <a:noFill/>
        </p:spPr>
        <p:txBody>
          <a:bodyPr wrap="square" rtlCol="0">
            <a:spAutoFit/>
          </a:bodyPr>
          <a:lstStyle/>
          <a:p>
            <a:pPr algn="l"/>
            <a:r>
              <a:rPr lang="en-US" b="1" dirty="0" smtClean="0">
                <a:solidFill>
                  <a:schemeClr val="accent5">
                    <a:lumMod val="40000"/>
                    <a:lumOff val="60000"/>
                  </a:schemeClr>
                </a:solidFill>
              </a:rPr>
              <a:t>ghmerrill@chathamdesign.com</a:t>
            </a:r>
            <a:endParaRPr lang="en-US" sz="1200" b="1" dirty="0">
              <a:solidFill>
                <a:schemeClr val="accent5">
                  <a:lumMod val="40000"/>
                  <a:lumOff val="60000"/>
                </a:schemeClr>
              </a:solidFill>
            </a:endParaRPr>
          </a:p>
        </p:txBody>
      </p:sp>
      <p:sp>
        <p:nvSpPr>
          <p:cNvPr id="6" name="TextBox 5"/>
          <p:cNvSpPr txBox="1"/>
          <p:nvPr/>
        </p:nvSpPr>
        <p:spPr>
          <a:xfrm>
            <a:off x="990600" y="1219200"/>
            <a:ext cx="7162800" cy="5201424"/>
          </a:xfrm>
          <a:prstGeom prst="rect">
            <a:avLst/>
          </a:prstGeom>
          <a:noFill/>
        </p:spPr>
        <p:txBody>
          <a:bodyPr wrap="square" rtlCol="0">
            <a:spAutoFit/>
          </a:bodyPr>
          <a:lstStyle/>
          <a:p>
            <a:r>
              <a:rPr lang="en-US" dirty="0" smtClean="0">
                <a:solidFill>
                  <a:srgbClr val="00FFFF"/>
                </a:solidFill>
                <a:latin typeface="Times New Roman" pitchFamily="18" charset="0"/>
                <a:cs typeface="Times New Roman" pitchFamily="18" charset="0"/>
              </a:rPr>
              <a:t>What did Joseph Priestley discover in 1774?</a:t>
            </a:r>
          </a:p>
          <a:p>
            <a:endParaRPr lang="en-US" dirty="0" smtClean="0">
              <a:solidFill>
                <a:srgbClr val="00FFFF"/>
              </a:solidFill>
              <a:latin typeface="Times New Roman" pitchFamily="18" charset="0"/>
              <a:cs typeface="Times New Roman" pitchFamily="18" charset="0"/>
            </a:endParaRPr>
          </a:p>
          <a:p>
            <a:pPr lvl="1"/>
            <a:r>
              <a:rPr lang="en-US" dirty="0" smtClean="0">
                <a:solidFill>
                  <a:schemeClr val="bg1"/>
                </a:solidFill>
                <a:latin typeface="Times New Roman" pitchFamily="18" charset="0"/>
                <a:cs typeface="Times New Roman" pitchFamily="18" charset="0"/>
              </a:rPr>
              <a:t>Possible answers (some of these are dangerously wrong!):</a:t>
            </a:r>
          </a:p>
          <a:p>
            <a:endParaRPr lang="en-US" dirty="0" smtClean="0">
              <a:solidFill>
                <a:schemeClr val="bg1"/>
              </a:solidFill>
              <a:latin typeface="Times New Roman" pitchFamily="18" charset="0"/>
              <a:cs typeface="Times New Roman" pitchFamily="18" charset="0"/>
            </a:endParaRPr>
          </a:p>
          <a:p>
            <a:pPr marL="796925" lvl="1" indent="-109538">
              <a:buFont typeface="Arial" pitchFamily="34" charset="0"/>
              <a:buChar char="•"/>
            </a:pPr>
            <a:r>
              <a:rPr lang="en-US" sz="1400" dirty="0" smtClean="0">
                <a:solidFill>
                  <a:schemeClr val="bg1"/>
                </a:solidFill>
                <a:latin typeface="Times New Roman" pitchFamily="18" charset="0"/>
                <a:cs typeface="Times New Roman" pitchFamily="18" charset="0"/>
              </a:rPr>
              <a:t>He discovered oxygen.</a:t>
            </a:r>
          </a:p>
          <a:p>
            <a:pPr marL="796925" lvl="1" indent="-109538">
              <a:buFont typeface="Arial" pitchFamily="34" charset="0"/>
              <a:buChar char="•"/>
            </a:pPr>
            <a:r>
              <a:rPr lang="en-US" sz="1400" dirty="0" smtClean="0">
                <a:solidFill>
                  <a:schemeClr val="bg1"/>
                </a:solidFill>
                <a:latin typeface="Times New Roman" pitchFamily="18" charset="0"/>
                <a:cs typeface="Times New Roman" pitchFamily="18" charset="0"/>
              </a:rPr>
              <a:t>He did not discover oxygen, but did discover </a:t>
            </a:r>
            <a:r>
              <a:rPr lang="en-US" sz="1400" dirty="0" err="1" smtClean="0">
                <a:solidFill>
                  <a:schemeClr val="bg1"/>
                </a:solidFill>
                <a:latin typeface="Times New Roman" pitchFamily="18" charset="0"/>
                <a:cs typeface="Times New Roman" pitchFamily="18" charset="0"/>
              </a:rPr>
              <a:t>dephlogisticated</a:t>
            </a:r>
            <a:r>
              <a:rPr lang="en-US" sz="1400" dirty="0" smtClean="0">
                <a:solidFill>
                  <a:schemeClr val="bg1"/>
                </a:solidFill>
                <a:latin typeface="Times New Roman" pitchFamily="18" charset="0"/>
                <a:cs typeface="Times New Roman" pitchFamily="18" charset="0"/>
              </a:rPr>
              <a:t> air.</a:t>
            </a:r>
          </a:p>
          <a:p>
            <a:pPr marL="796925" lvl="1" indent="-109538">
              <a:buFont typeface="Arial" pitchFamily="34" charset="0"/>
              <a:buChar char="•"/>
            </a:pPr>
            <a:r>
              <a:rPr lang="en-US" sz="1400" dirty="0" smtClean="0">
                <a:solidFill>
                  <a:schemeClr val="bg1"/>
                </a:solidFill>
                <a:latin typeface="Times New Roman" pitchFamily="18" charset="0"/>
                <a:cs typeface="Times New Roman" pitchFamily="18" charset="0"/>
              </a:rPr>
              <a:t> He discovered both oxygen and </a:t>
            </a:r>
            <a:r>
              <a:rPr lang="en-US" sz="1400" dirty="0" err="1" smtClean="0">
                <a:solidFill>
                  <a:schemeClr val="bg1"/>
                </a:solidFill>
                <a:latin typeface="Times New Roman" pitchFamily="18" charset="0"/>
                <a:cs typeface="Times New Roman" pitchFamily="18" charset="0"/>
              </a:rPr>
              <a:t>dephlogisticated</a:t>
            </a:r>
            <a:r>
              <a:rPr lang="en-US" sz="1400" dirty="0" smtClean="0">
                <a:solidFill>
                  <a:schemeClr val="bg1"/>
                </a:solidFill>
                <a:latin typeface="Times New Roman" pitchFamily="18" charset="0"/>
                <a:cs typeface="Times New Roman" pitchFamily="18" charset="0"/>
              </a:rPr>
              <a:t> air.  They are the same thing but different terms are used to describe it – as in the case where a preferred term and its synonym represent the same thing in a thesaurus.</a:t>
            </a:r>
          </a:p>
          <a:p>
            <a:pPr marL="796925" lvl="1" indent="-109538">
              <a:buFont typeface="Arial" pitchFamily="34" charset="0"/>
              <a:buChar char="•"/>
            </a:pPr>
            <a:r>
              <a:rPr lang="en-US" sz="1400" dirty="0" smtClean="0">
                <a:solidFill>
                  <a:schemeClr val="bg1"/>
                </a:solidFill>
                <a:latin typeface="Times New Roman" pitchFamily="18" charset="0"/>
                <a:cs typeface="Times New Roman" pitchFamily="18" charset="0"/>
              </a:rPr>
              <a:t> He discovered two different things:  </a:t>
            </a:r>
            <a:r>
              <a:rPr lang="en-US" sz="1400" dirty="0" err="1" smtClean="0">
                <a:solidFill>
                  <a:schemeClr val="bg1"/>
                </a:solidFill>
                <a:latin typeface="Times New Roman" pitchFamily="18" charset="0"/>
                <a:cs typeface="Times New Roman" pitchFamily="18" charset="0"/>
              </a:rPr>
              <a:t>dephlogisticated</a:t>
            </a:r>
            <a:r>
              <a:rPr lang="en-US" sz="1400" dirty="0" smtClean="0">
                <a:solidFill>
                  <a:schemeClr val="bg1"/>
                </a:solidFill>
                <a:latin typeface="Times New Roman" pitchFamily="18" charset="0"/>
                <a:cs typeface="Times New Roman" pitchFamily="18" charset="0"/>
              </a:rPr>
              <a:t> air and oxygen, but they are closely related.</a:t>
            </a:r>
          </a:p>
          <a:p>
            <a:pPr marL="339725" indent="-109538"/>
            <a:endParaRPr lang="en-US" dirty="0" smtClean="0">
              <a:solidFill>
                <a:schemeClr val="bg1"/>
              </a:solidFill>
              <a:latin typeface="Times New Roman" pitchFamily="18" charset="0"/>
              <a:cs typeface="Times New Roman" pitchFamily="18" charset="0"/>
            </a:endParaRPr>
          </a:p>
          <a:p>
            <a:r>
              <a:rPr lang="en-US" dirty="0" smtClean="0">
                <a:solidFill>
                  <a:srgbClr val="00FFFF"/>
                </a:solidFill>
                <a:latin typeface="Times New Roman" pitchFamily="18" charset="0"/>
                <a:cs typeface="Times New Roman" pitchFamily="18" charset="0"/>
              </a:rPr>
              <a:t>How can we decide the answer to this question and decide which of the possible answers are good and which are bad?</a:t>
            </a:r>
          </a:p>
          <a:p>
            <a:endParaRPr lang="en-US" dirty="0" smtClean="0">
              <a:solidFill>
                <a:srgbClr val="00FFFF"/>
              </a:solidFill>
              <a:latin typeface="Times New Roman" pitchFamily="18" charset="0"/>
              <a:cs typeface="Times New Roman" pitchFamily="18" charset="0"/>
            </a:endParaRPr>
          </a:p>
          <a:p>
            <a:r>
              <a:rPr lang="en-US" dirty="0" smtClean="0">
                <a:solidFill>
                  <a:srgbClr val="00FFFF"/>
                </a:solidFill>
                <a:latin typeface="Times New Roman" pitchFamily="18" charset="0"/>
                <a:cs typeface="Times New Roman" pitchFamily="18" charset="0"/>
              </a:rPr>
              <a:t>How does this example illustrate the manner in which an </a:t>
            </a:r>
            <a:r>
              <a:rPr lang="en-US" i="1" dirty="0" smtClean="0">
                <a:solidFill>
                  <a:srgbClr val="00FFFF"/>
                </a:solidFill>
                <a:latin typeface="Times New Roman" pitchFamily="18" charset="0"/>
                <a:cs typeface="Times New Roman" pitchFamily="18" charset="0"/>
              </a:rPr>
              <a:t>ontology</a:t>
            </a:r>
            <a:r>
              <a:rPr lang="en-US" dirty="0" smtClean="0">
                <a:solidFill>
                  <a:srgbClr val="00FFFF"/>
                </a:solidFill>
                <a:latin typeface="Times New Roman" pitchFamily="18" charset="0"/>
                <a:cs typeface="Times New Roman" pitchFamily="18" charset="0"/>
              </a:rPr>
              <a:t> and a </a:t>
            </a:r>
            <a:r>
              <a:rPr lang="en-US" i="1" dirty="0" smtClean="0">
                <a:solidFill>
                  <a:srgbClr val="00FFFF"/>
                </a:solidFill>
                <a:latin typeface="Times New Roman" pitchFamily="18" charset="0"/>
                <a:cs typeface="Times New Roman" pitchFamily="18" charset="0"/>
              </a:rPr>
              <a:t>terminology</a:t>
            </a:r>
            <a:r>
              <a:rPr lang="en-US" dirty="0" smtClean="0">
                <a:solidFill>
                  <a:srgbClr val="00FFFF"/>
                </a:solidFill>
                <a:latin typeface="Times New Roman" pitchFamily="18" charset="0"/>
                <a:cs typeface="Times New Roman" pitchFamily="18" charset="0"/>
              </a:rPr>
              <a:t> are related to a </a:t>
            </a:r>
            <a:r>
              <a:rPr lang="en-US" i="1" dirty="0" smtClean="0">
                <a:solidFill>
                  <a:srgbClr val="00FFFF"/>
                </a:solidFill>
                <a:latin typeface="Times New Roman" pitchFamily="18" charset="0"/>
                <a:cs typeface="Times New Roman" pitchFamily="18" charset="0"/>
              </a:rPr>
              <a:t>theory</a:t>
            </a:r>
            <a:r>
              <a:rPr lang="en-US" dirty="0" smtClean="0">
                <a:solidFill>
                  <a:srgbClr val="00FFFF"/>
                </a:solidFill>
                <a:latin typeface="Times New Roman" pitchFamily="18" charset="0"/>
                <a:cs typeface="Times New Roman" pitchFamily="18" charset="0"/>
              </a:rPr>
              <a:t>?</a:t>
            </a:r>
          </a:p>
          <a:p>
            <a:endParaRPr lang="en-US" dirty="0" smtClean="0">
              <a:solidFill>
                <a:srgbClr val="00FFFF"/>
              </a:solidFill>
              <a:latin typeface="Times New Roman" pitchFamily="18" charset="0"/>
              <a:cs typeface="Times New Roman" pitchFamily="18" charset="0"/>
            </a:endParaRPr>
          </a:p>
          <a:p>
            <a:r>
              <a:rPr lang="en-US" dirty="0" smtClean="0">
                <a:solidFill>
                  <a:srgbClr val="00FFFF"/>
                </a:solidFill>
                <a:latin typeface="Times New Roman" pitchFamily="18" charset="0"/>
                <a:cs typeface="Times New Roman" pitchFamily="18" charset="0"/>
              </a:rPr>
              <a:t>Can phlogiston theory be </a:t>
            </a:r>
            <a:r>
              <a:rPr lang="en-US" i="1" dirty="0" smtClean="0">
                <a:solidFill>
                  <a:srgbClr val="00FFFF"/>
                </a:solidFill>
                <a:latin typeface="Times New Roman" pitchFamily="18" charset="0"/>
                <a:cs typeface="Times New Roman" pitchFamily="18" charset="0"/>
              </a:rPr>
              <a:t>integrated with</a:t>
            </a:r>
            <a:r>
              <a:rPr lang="en-US" dirty="0" smtClean="0">
                <a:solidFill>
                  <a:srgbClr val="00FFFF"/>
                </a:solidFill>
                <a:latin typeface="Times New Roman" pitchFamily="18" charset="0"/>
                <a:cs typeface="Times New Roman" pitchFamily="18" charset="0"/>
              </a:rPr>
              <a:t> oxidation theory?  What would that take?  How would an </a:t>
            </a:r>
            <a:r>
              <a:rPr lang="en-US" smtClean="0">
                <a:solidFill>
                  <a:srgbClr val="00FFFF"/>
                </a:solidFill>
                <a:latin typeface="Times New Roman" pitchFamily="18" charset="0"/>
                <a:cs typeface="Times New Roman" pitchFamily="18" charset="0"/>
              </a:rPr>
              <a:t>ontology help?</a:t>
            </a:r>
            <a:endParaRPr lang="en-US" dirty="0">
              <a:solidFill>
                <a:srgbClr val="00FFFF"/>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28600"/>
            <a:ext cx="7315200" cy="838200"/>
          </a:xfrm>
        </p:spPr>
        <p:txBody>
          <a:bodyPr>
            <a:normAutofit/>
          </a:bodyPr>
          <a:lstStyle/>
          <a:p>
            <a:r>
              <a:rPr lang="en-US" sz="3200" i="1" dirty="0" smtClean="0">
                <a:solidFill>
                  <a:schemeClr val="bg1"/>
                </a:solidFill>
                <a:latin typeface="Times New Roman" pitchFamily="18" charset="0"/>
                <a:cs typeface="Times New Roman" pitchFamily="18" charset="0"/>
              </a:rPr>
              <a:t>Some references</a:t>
            </a:r>
            <a:endParaRPr lang="en-US" sz="2200" i="1" dirty="0">
              <a:solidFill>
                <a:schemeClr val="bg1"/>
              </a:solidFill>
              <a:latin typeface="Times New Roman" pitchFamily="18" charset="0"/>
              <a:cs typeface="Times New Roman" pitchFamily="18" charset="0"/>
            </a:endParaRPr>
          </a:p>
        </p:txBody>
      </p:sp>
      <p:sp>
        <p:nvSpPr>
          <p:cNvPr id="9" name="TextBox 8"/>
          <p:cNvSpPr txBox="1"/>
          <p:nvPr/>
        </p:nvSpPr>
        <p:spPr>
          <a:xfrm>
            <a:off x="609600" y="1143000"/>
            <a:ext cx="8001000" cy="6047809"/>
          </a:xfrm>
          <a:prstGeom prst="rect">
            <a:avLst/>
          </a:prstGeom>
          <a:noFill/>
        </p:spPr>
        <p:txBody>
          <a:bodyPr wrap="square" rtlCol="0">
            <a:spAutoFit/>
          </a:bodyPr>
          <a:lstStyle/>
          <a:p>
            <a:pPr marL="0" lvl="1">
              <a:spcAft>
                <a:spcPts val="1800"/>
              </a:spcAft>
              <a:buClr>
                <a:srgbClr val="FFFF00"/>
              </a:buClr>
              <a:buSzPct val="75000"/>
            </a:pPr>
            <a:r>
              <a:rPr lang="en-US" sz="1600" dirty="0" smtClean="0">
                <a:solidFill>
                  <a:schemeClr val="bg1"/>
                </a:solidFill>
                <a:latin typeface="Times New Roman" pitchFamily="18" charset="0"/>
                <a:cs typeface="Times New Roman" pitchFamily="18" charset="0"/>
                <a:hlinkClick r:id="rId2"/>
              </a:rPr>
              <a:t>“</a:t>
            </a:r>
            <a:r>
              <a:rPr lang="en-US" sz="1600" dirty="0" smtClean="0">
                <a:solidFill>
                  <a:schemeClr val="bg1"/>
                </a:solidFill>
                <a:latin typeface="Times New Roman" pitchFamily="18" charset="0"/>
                <a:cs typeface="Times New Roman" pitchFamily="18" charset="0"/>
                <a:hlinkClick r:id="rId2"/>
              </a:rPr>
              <a:t>A New Approach to the Classification of </a:t>
            </a:r>
            <a:r>
              <a:rPr lang="en-US" sz="1600" dirty="0" smtClean="0">
                <a:solidFill>
                  <a:schemeClr val="bg1"/>
                </a:solidFill>
                <a:latin typeface="Times New Roman" pitchFamily="18" charset="0"/>
                <a:cs typeface="Times New Roman" pitchFamily="18" charset="0"/>
                <a:hlinkClick r:id="rId2"/>
              </a:rPr>
              <a:t>Sound-Producing </a:t>
            </a:r>
            <a:r>
              <a:rPr lang="en-US" sz="1600" dirty="0" smtClean="0">
                <a:solidFill>
                  <a:schemeClr val="bg1"/>
                </a:solidFill>
                <a:latin typeface="Times New Roman" pitchFamily="18" charset="0"/>
                <a:cs typeface="Times New Roman" pitchFamily="18" charset="0"/>
                <a:hlinkClick r:id="rId2"/>
              </a:rPr>
              <a:t>Instruments”</a:t>
            </a:r>
            <a:r>
              <a:rPr lang="en-US" sz="1600" dirty="0" smtClean="0">
                <a:solidFill>
                  <a:schemeClr val="bg1"/>
                </a:solidFill>
                <a:latin typeface="Times New Roman" pitchFamily="18" charset="0"/>
                <a:cs typeface="Times New Roman" pitchFamily="18" charset="0"/>
              </a:rPr>
              <a:t>, R. </a:t>
            </a:r>
            <a:r>
              <a:rPr lang="en-US" sz="1600" dirty="0" err="1" smtClean="0">
                <a:solidFill>
                  <a:schemeClr val="bg1"/>
                </a:solidFill>
                <a:latin typeface="Times New Roman" pitchFamily="18" charset="0"/>
                <a:cs typeface="Times New Roman" pitchFamily="18" charset="0"/>
              </a:rPr>
              <a:t>Lysloff</a:t>
            </a:r>
            <a:r>
              <a:rPr lang="en-US" sz="1600" dirty="0" smtClean="0">
                <a:solidFill>
                  <a:schemeClr val="bg1"/>
                </a:solidFill>
                <a:latin typeface="Times New Roman" pitchFamily="18" charset="0"/>
                <a:cs typeface="Times New Roman" pitchFamily="18" charset="0"/>
              </a:rPr>
              <a:t> and J. Matson, </a:t>
            </a:r>
            <a:r>
              <a:rPr lang="en-US" sz="1600" i="1" dirty="0" smtClean="0">
                <a:solidFill>
                  <a:schemeClr val="bg1"/>
                </a:solidFill>
                <a:latin typeface="Times New Roman" pitchFamily="18" charset="0"/>
                <a:cs typeface="Times New Roman" pitchFamily="18" charset="0"/>
              </a:rPr>
              <a:t>Ethnomusicology</a:t>
            </a:r>
            <a:r>
              <a:rPr lang="en-US" sz="1600" dirty="0" smtClean="0">
                <a:solidFill>
                  <a:schemeClr val="bg1"/>
                </a:solidFill>
                <a:latin typeface="Times New Roman" pitchFamily="18" charset="0"/>
                <a:cs typeface="Times New Roman" pitchFamily="18" charset="0"/>
              </a:rPr>
              <a:t>, Vol. 29, No. 2, 1985,  213-236</a:t>
            </a:r>
            <a:r>
              <a:rPr lang="en-US" sz="1600" dirty="0" smtClean="0">
                <a:solidFill>
                  <a:schemeClr val="bg1"/>
                </a:solidFill>
                <a:latin typeface="Times New Roman" pitchFamily="18" charset="0"/>
                <a:cs typeface="Times New Roman" pitchFamily="18" charset="0"/>
              </a:rPr>
              <a:t>.</a:t>
            </a:r>
          </a:p>
          <a:p>
            <a:pPr marL="0" lvl="1">
              <a:spcAft>
                <a:spcPts val="1800"/>
              </a:spcAft>
              <a:buClr>
                <a:srgbClr val="FFFF00"/>
              </a:buClr>
              <a:buSzPct val="75000"/>
            </a:pPr>
            <a:r>
              <a:rPr lang="en-US" sz="1600" dirty="0" smtClean="0">
                <a:solidFill>
                  <a:schemeClr val="bg1"/>
                </a:solidFill>
                <a:latin typeface="Times New Roman" pitchFamily="18" charset="0"/>
                <a:cs typeface="Times New Roman" pitchFamily="18" charset="0"/>
                <a:hlinkClick r:id="rId3"/>
              </a:rPr>
              <a:t>“Knowledge Representation Issues in Musical Instrument Ontology Design”</a:t>
            </a:r>
            <a:r>
              <a:rPr lang="en-US" sz="1600" dirty="0" smtClean="0">
                <a:solidFill>
                  <a:schemeClr val="bg1"/>
                </a:solidFill>
                <a:latin typeface="Times New Roman" pitchFamily="18" charset="0"/>
                <a:cs typeface="Times New Roman" pitchFamily="18" charset="0"/>
              </a:rPr>
              <a:t>, S. </a:t>
            </a:r>
            <a:r>
              <a:rPr lang="en-US" sz="1600" dirty="0" err="1" smtClean="0">
                <a:solidFill>
                  <a:schemeClr val="bg1"/>
                </a:solidFill>
                <a:latin typeface="Times New Roman" pitchFamily="18" charset="0"/>
                <a:cs typeface="Times New Roman" pitchFamily="18" charset="0"/>
              </a:rPr>
              <a:t>Kolozali</a:t>
            </a:r>
            <a:r>
              <a:rPr lang="en-US" sz="1600" dirty="0" smtClean="0">
                <a:solidFill>
                  <a:schemeClr val="bg1"/>
                </a:solidFill>
                <a:latin typeface="Times New Roman" pitchFamily="18" charset="0"/>
                <a:cs typeface="Times New Roman" pitchFamily="18" charset="0"/>
              </a:rPr>
              <a:t>, M. </a:t>
            </a:r>
            <a:r>
              <a:rPr lang="en-US" sz="1600" dirty="0" err="1" smtClean="0">
                <a:solidFill>
                  <a:schemeClr val="bg1"/>
                </a:solidFill>
                <a:latin typeface="Times New Roman" pitchFamily="18" charset="0"/>
                <a:cs typeface="Times New Roman" pitchFamily="18" charset="0"/>
              </a:rPr>
              <a:t>Barthet</a:t>
            </a:r>
            <a:r>
              <a:rPr lang="en-US" sz="1600" dirty="0" smtClean="0">
                <a:solidFill>
                  <a:schemeClr val="bg1"/>
                </a:solidFill>
                <a:latin typeface="Times New Roman" pitchFamily="18" charset="0"/>
                <a:cs typeface="Times New Roman" pitchFamily="18" charset="0"/>
              </a:rPr>
              <a:t>, G. </a:t>
            </a:r>
            <a:r>
              <a:rPr lang="en-US" sz="1600" dirty="0" err="1" smtClean="0">
                <a:solidFill>
                  <a:schemeClr val="bg1"/>
                </a:solidFill>
                <a:latin typeface="Times New Roman" pitchFamily="18" charset="0"/>
                <a:cs typeface="Times New Roman" pitchFamily="18" charset="0"/>
              </a:rPr>
              <a:t>Fazekas</a:t>
            </a:r>
            <a:r>
              <a:rPr lang="en-US" sz="1600" dirty="0" smtClean="0">
                <a:solidFill>
                  <a:schemeClr val="bg1"/>
                </a:solidFill>
                <a:latin typeface="Times New Roman" pitchFamily="18" charset="0"/>
                <a:cs typeface="Times New Roman" pitchFamily="18" charset="0"/>
              </a:rPr>
              <a:t>, M. Sandler, 12</a:t>
            </a:r>
            <a:r>
              <a:rPr lang="en-US" sz="1600" baseline="30000" dirty="0" smtClean="0">
                <a:solidFill>
                  <a:schemeClr val="bg1"/>
                </a:solidFill>
                <a:latin typeface="Times New Roman" pitchFamily="18" charset="0"/>
                <a:cs typeface="Times New Roman" pitchFamily="18" charset="0"/>
              </a:rPr>
              <a:t>th</a:t>
            </a:r>
            <a:r>
              <a:rPr lang="en-US" sz="1600" dirty="0" smtClean="0">
                <a:solidFill>
                  <a:schemeClr val="bg1"/>
                </a:solidFill>
                <a:latin typeface="Times New Roman" pitchFamily="18" charset="0"/>
                <a:cs typeface="Times New Roman" pitchFamily="18" charset="0"/>
              </a:rPr>
              <a:t> International Society for Music Information Retrieval Conference (ISMIR 2011), 465-470</a:t>
            </a:r>
            <a:r>
              <a:rPr lang="en-US" sz="1600" dirty="0" smtClean="0">
                <a:solidFill>
                  <a:schemeClr val="bg1"/>
                </a:solidFill>
                <a:latin typeface="Times New Roman" pitchFamily="18" charset="0"/>
                <a:cs typeface="Times New Roman" pitchFamily="18" charset="0"/>
              </a:rPr>
              <a:t>.</a:t>
            </a:r>
            <a:endParaRPr lang="en-US" sz="1600" dirty="0" smtClean="0">
              <a:solidFill>
                <a:schemeClr val="bg1"/>
              </a:solidFill>
              <a:latin typeface="Times New Roman" pitchFamily="18" charset="0"/>
              <a:cs typeface="Times New Roman" pitchFamily="18" charset="0"/>
            </a:endParaRPr>
          </a:p>
          <a:p>
            <a:pPr marL="0" lvl="1">
              <a:spcAft>
                <a:spcPts val="1800"/>
              </a:spcAft>
              <a:buClr>
                <a:srgbClr val="FFFF00"/>
              </a:buClr>
              <a:buSzPct val="75000"/>
            </a:pPr>
            <a:r>
              <a:rPr lang="en-US" sz="1600" dirty="0" smtClean="0">
                <a:solidFill>
                  <a:schemeClr val="bg1"/>
                </a:solidFill>
                <a:latin typeface="Times New Roman" pitchFamily="18" charset="0"/>
                <a:cs typeface="Times New Roman" pitchFamily="18" charset="0"/>
                <a:hlinkClick r:id="rId4"/>
              </a:rPr>
              <a:t>“Ontology, ontologies, and Science”</a:t>
            </a:r>
            <a:r>
              <a:rPr lang="en-US" sz="1600" dirty="0" smtClean="0">
                <a:solidFill>
                  <a:schemeClr val="bg1"/>
                </a:solidFill>
                <a:latin typeface="Times New Roman" pitchFamily="18" charset="0"/>
                <a:cs typeface="Times New Roman" pitchFamily="18" charset="0"/>
              </a:rPr>
              <a:t>, G. Merrill, </a:t>
            </a:r>
            <a:r>
              <a:rPr lang="en-US" sz="1600" i="1" dirty="0" smtClean="0">
                <a:solidFill>
                  <a:schemeClr val="bg1"/>
                </a:solidFill>
                <a:latin typeface="Times New Roman" pitchFamily="18" charset="0"/>
                <a:cs typeface="Times New Roman" pitchFamily="18" charset="0"/>
              </a:rPr>
              <a:t>Topoi</a:t>
            </a:r>
            <a:r>
              <a:rPr lang="en-US" sz="1600" dirty="0" smtClean="0">
                <a:solidFill>
                  <a:schemeClr val="bg1"/>
                </a:solidFill>
                <a:latin typeface="Times New Roman" pitchFamily="18" charset="0"/>
                <a:cs typeface="Times New Roman" pitchFamily="18" charset="0"/>
              </a:rPr>
              <a:t>, Vol. 30, 2011, 71-83.  Addressed primarily to philosophers, this paper distinguishes ontology (as a discipline) from the study and development of ontologies (as systems of classification), and argues that philosophers should devote their skills and training to the latter in working closely with scientists.  Although it has been read and referenced by several in the areas of biomedical informatics and computer science, it seems to have been read by a significant number of philosophers and ignored.</a:t>
            </a:r>
          </a:p>
          <a:p>
            <a:pPr marL="0" lvl="1">
              <a:spcAft>
                <a:spcPts val="1800"/>
              </a:spcAft>
              <a:buClr>
                <a:srgbClr val="FFFF00"/>
              </a:buClr>
              <a:buSzPct val="75000"/>
            </a:pPr>
            <a:r>
              <a:rPr lang="en-US" sz="1600" dirty="0" smtClean="0">
                <a:solidFill>
                  <a:schemeClr val="bg1"/>
                </a:solidFill>
                <a:latin typeface="Times New Roman" pitchFamily="18" charset="0"/>
                <a:cs typeface="Times New Roman" pitchFamily="18" charset="0"/>
                <a:hlinkClick r:id="rId5"/>
              </a:rPr>
              <a:t>“The </a:t>
            </a:r>
            <a:r>
              <a:rPr lang="en-US" sz="1600" dirty="0" err="1" smtClean="0">
                <a:solidFill>
                  <a:schemeClr val="bg1"/>
                </a:solidFill>
                <a:latin typeface="Times New Roman" pitchFamily="18" charset="0"/>
                <a:cs typeface="Times New Roman" pitchFamily="18" charset="0"/>
                <a:hlinkClick r:id="rId5"/>
              </a:rPr>
              <a:t>MedDRA</a:t>
            </a:r>
            <a:r>
              <a:rPr lang="en-US" sz="1600" dirty="0" smtClean="0">
                <a:solidFill>
                  <a:schemeClr val="bg1"/>
                </a:solidFill>
                <a:latin typeface="Times New Roman" pitchFamily="18" charset="0"/>
                <a:cs typeface="Times New Roman" pitchFamily="18" charset="0"/>
                <a:hlinkClick r:id="rId5"/>
              </a:rPr>
              <a:t> </a:t>
            </a:r>
            <a:r>
              <a:rPr lang="en-US" sz="1600" dirty="0" smtClean="0">
                <a:solidFill>
                  <a:schemeClr val="bg1"/>
                </a:solidFill>
                <a:latin typeface="Times New Roman" pitchFamily="18" charset="0"/>
                <a:cs typeface="Times New Roman" pitchFamily="18" charset="0"/>
                <a:hlinkClick r:id="rId5"/>
              </a:rPr>
              <a:t>Paradox”</a:t>
            </a:r>
            <a:r>
              <a:rPr lang="en-US" sz="1600" dirty="0" smtClean="0">
                <a:solidFill>
                  <a:schemeClr val="bg1"/>
                </a:solidFill>
                <a:latin typeface="Times New Roman" pitchFamily="18" charset="0"/>
                <a:cs typeface="Times New Roman" pitchFamily="18" charset="0"/>
              </a:rPr>
              <a:t>, G. Merrill, AMIA </a:t>
            </a:r>
            <a:r>
              <a:rPr lang="en-US" sz="1600" dirty="0" smtClean="0">
                <a:solidFill>
                  <a:schemeClr val="bg1"/>
                </a:solidFill>
                <a:latin typeface="Times New Roman" pitchFamily="18" charset="0"/>
                <a:cs typeface="Times New Roman" pitchFamily="18" charset="0"/>
              </a:rPr>
              <a:t>Annual Symposium </a:t>
            </a:r>
            <a:r>
              <a:rPr lang="en-US" sz="1600" i="1" dirty="0" smtClean="0">
                <a:solidFill>
                  <a:schemeClr val="bg1"/>
                </a:solidFill>
                <a:latin typeface="Times New Roman" pitchFamily="18" charset="0"/>
                <a:cs typeface="Times New Roman" pitchFamily="18" charset="0"/>
              </a:rPr>
              <a:t>Proceedings</a:t>
            </a:r>
            <a:r>
              <a:rPr lang="en-US" sz="1600" dirty="0" smtClean="0">
                <a:solidFill>
                  <a:schemeClr val="bg1"/>
                </a:solidFill>
                <a:latin typeface="Times New Roman" pitchFamily="18" charset="0"/>
                <a:cs typeface="Times New Roman" pitchFamily="18" charset="0"/>
              </a:rPr>
              <a:t>, 2008 Nov </a:t>
            </a:r>
            <a:r>
              <a:rPr lang="en-US" sz="1600" dirty="0" smtClean="0">
                <a:solidFill>
                  <a:schemeClr val="bg1"/>
                </a:solidFill>
                <a:latin typeface="Times New Roman" pitchFamily="18" charset="0"/>
                <a:cs typeface="Times New Roman" pitchFamily="18" charset="0"/>
              </a:rPr>
              <a:t>6, 470-474.  An illustration of the incoherence that can result when you try to treat a dictionary as though it is an ontology.</a:t>
            </a:r>
          </a:p>
          <a:p>
            <a:r>
              <a:rPr lang="en-US" sz="1600" dirty="0" smtClean="0">
                <a:solidFill>
                  <a:schemeClr val="bg1"/>
                </a:solidFill>
                <a:latin typeface="Times New Roman" pitchFamily="18" charset="0"/>
                <a:cs typeface="Times New Roman" pitchFamily="18" charset="0"/>
                <a:hlinkClick r:id="rId6"/>
              </a:rPr>
              <a:t>“Concepts and Synonymy in the UMLS </a:t>
            </a:r>
            <a:r>
              <a:rPr lang="en-US" sz="1600" dirty="0" err="1" smtClean="0">
                <a:solidFill>
                  <a:schemeClr val="bg1"/>
                </a:solidFill>
                <a:latin typeface="Times New Roman" pitchFamily="18" charset="0"/>
                <a:cs typeface="Times New Roman" pitchFamily="18" charset="0"/>
                <a:hlinkClick r:id="rId6"/>
              </a:rPr>
              <a:t>Metathesaurus</a:t>
            </a:r>
            <a:r>
              <a:rPr lang="en-US" sz="1600" dirty="0" smtClean="0">
                <a:solidFill>
                  <a:schemeClr val="bg1"/>
                </a:solidFill>
                <a:latin typeface="Times New Roman" pitchFamily="18" charset="0"/>
                <a:cs typeface="Times New Roman" pitchFamily="18" charset="0"/>
                <a:hlinkClick r:id="rId6"/>
              </a:rPr>
              <a:t>”</a:t>
            </a:r>
            <a:r>
              <a:rPr lang="en-US" sz="1600" dirty="0" smtClean="0">
                <a:solidFill>
                  <a:schemeClr val="bg1"/>
                </a:solidFill>
                <a:latin typeface="Times New Roman" pitchFamily="18" charset="0"/>
                <a:cs typeface="Times New Roman" pitchFamily="18" charset="0"/>
              </a:rPr>
              <a:t>, </a:t>
            </a:r>
            <a:r>
              <a:rPr lang="en-US" sz="1600" i="1" dirty="0" smtClean="0">
                <a:solidFill>
                  <a:schemeClr val="bg1"/>
                </a:solidFill>
                <a:latin typeface="Times New Roman" pitchFamily="18" charset="0"/>
                <a:cs typeface="Times New Roman" pitchFamily="18" charset="0"/>
              </a:rPr>
              <a:t>Discovery and Collaboration</a:t>
            </a:r>
            <a:r>
              <a:rPr lang="en-US" sz="1600" dirty="0" smtClean="0">
                <a:solidFill>
                  <a:schemeClr val="bg1"/>
                </a:solidFill>
                <a:latin typeface="Times New Roman" pitchFamily="18" charset="0"/>
                <a:cs typeface="Times New Roman" pitchFamily="18" charset="0"/>
              </a:rPr>
              <a:t> (online),</a:t>
            </a:r>
          </a:p>
          <a:p>
            <a:r>
              <a:rPr lang="en-US" sz="1600" dirty="0" err="1" smtClean="0">
                <a:solidFill>
                  <a:schemeClr val="bg1"/>
                </a:solidFill>
                <a:latin typeface="Times New Roman" pitchFamily="18" charset="0"/>
                <a:cs typeface="Times New Roman" pitchFamily="18" charset="0"/>
              </a:rPr>
              <a:t>Vol</a:t>
            </a:r>
            <a:r>
              <a:rPr lang="en-US" sz="1600" dirty="0" smtClean="0">
                <a:solidFill>
                  <a:schemeClr val="bg1"/>
                </a:solidFill>
                <a:latin typeface="Times New Roman" pitchFamily="18" charset="0"/>
                <a:cs typeface="Times New Roman" pitchFamily="18" charset="0"/>
              </a:rPr>
              <a:t> 4, 2009</a:t>
            </a:r>
            <a:r>
              <a:rPr lang="en-US" sz="1600" dirty="0" smtClean="0">
                <a:solidFill>
                  <a:schemeClr val="bg1"/>
                </a:solidFill>
                <a:latin typeface="Times New Roman" pitchFamily="18" charset="0"/>
                <a:cs typeface="Times New Roman" pitchFamily="18" charset="0"/>
              </a:rPr>
              <a:t>.  A lengthy and in places tediously formal analysis of the </a:t>
            </a:r>
            <a:r>
              <a:rPr lang="en-US" sz="1600" dirty="0" err="1" smtClean="0">
                <a:solidFill>
                  <a:schemeClr val="bg1"/>
                </a:solidFill>
                <a:latin typeface="Times New Roman" pitchFamily="18" charset="0"/>
                <a:cs typeface="Times New Roman" pitchFamily="18" charset="0"/>
              </a:rPr>
              <a:t>Metathesaurus</a:t>
            </a:r>
            <a:r>
              <a:rPr lang="en-US" sz="1600" dirty="0" smtClean="0">
                <a:solidFill>
                  <a:schemeClr val="bg1"/>
                </a:solidFill>
                <a:latin typeface="Times New Roman" pitchFamily="18" charset="0"/>
                <a:cs typeface="Times New Roman" pitchFamily="18" charset="0"/>
              </a:rPr>
              <a:t> and the degree to which it can be construed as an ontology.</a:t>
            </a:r>
          </a:p>
          <a:p>
            <a:pPr marL="0" lvl="1">
              <a:spcAft>
                <a:spcPts val="1800"/>
              </a:spcAft>
              <a:buClr>
                <a:srgbClr val="FFFF00"/>
              </a:buClr>
              <a:buSzPct val="75000"/>
            </a:pPr>
            <a:endParaRPr lang="en-US" sz="1600" dirty="0" smtClean="0">
              <a:solidFill>
                <a:schemeClr val="bg1"/>
              </a:solidFill>
              <a:latin typeface="Times New Roman" pitchFamily="18" charset="0"/>
              <a:cs typeface="Times New Roman" pitchFamily="18" charset="0"/>
            </a:endParaRPr>
          </a:p>
          <a:p>
            <a:pPr marL="0" lvl="1">
              <a:spcAft>
                <a:spcPts val="1800"/>
              </a:spcAft>
              <a:buClr>
                <a:srgbClr val="FFFF00"/>
              </a:buClr>
              <a:buSzPct val="75000"/>
            </a:pPr>
            <a:endParaRPr lang="en-US" sz="2400" dirty="0" smtClean="0">
              <a:solidFill>
                <a:schemeClr val="bg1"/>
              </a:solidFill>
            </a:endParaRPr>
          </a:p>
        </p:txBody>
      </p:sp>
      <p:sp>
        <p:nvSpPr>
          <p:cNvPr id="10" name="Slide Number Placeholder 9"/>
          <p:cNvSpPr>
            <a:spLocks noGrp="1"/>
          </p:cNvSpPr>
          <p:nvPr>
            <p:ph type="sldNum" sz="quarter" idx="12"/>
          </p:nvPr>
        </p:nvSpPr>
        <p:spPr>
          <a:xfrm>
            <a:off x="7010400" y="6492875"/>
            <a:ext cx="2133600" cy="365125"/>
          </a:xfrm>
        </p:spPr>
        <p:txBody>
          <a:bodyPr/>
          <a:lstStyle/>
          <a:p>
            <a:fld id="{D20E81B3-847F-4765-A0A6-B8A4D08C1F1D}" type="slidenum">
              <a:rPr lang="en-US" smtClean="0"/>
              <a:pPr/>
              <a:t>12</a:t>
            </a:fld>
            <a:endParaRPr lang="en-US" dirty="0"/>
          </a:p>
        </p:txBody>
      </p:sp>
      <p:sp>
        <p:nvSpPr>
          <p:cNvPr id="12" name="Footer Placeholder 11"/>
          <p:cNvSpPr txBox="1">
            <a:spLocks noGrp="1"/>
          </p:cNvSpPr>
          <p:nvPr>
            <p:ph type="ftr" sz="quarter" idx="11"/>
          </p:nvPr>
        </p:nvSpPr>
        <p:spPr>
          <a:xfrm>
            <a:off x="0" y="6581001"/>
            <a:ext cx="2895600" cy="276999"/>
          </a:xfrm>
          <a:prstGeom prst="rect">
            <a:avLst/>
          </a:prstGeom>
          <a:noFill/>
        </p:spPr>
        <p:txBody>
          <a:bodyPr wrap="square" rtlCol="0">
            <a:spAutoFit/>
          </a:bodyPr>
          <a:lstStyle/>
          <a:p>
            <a:pPr algn="l"/>
            <a:r>
              <a:rPr lang="en-US" b="1" dirty="0" smtClean="0">
                <a:solidFill>
                  <a:schemeClr val="accent5">
                    <a:lumMod val="40000"/>
                    <a:lumOff val="60000"/>
                  </a:schemeClr>
                </a:solidFill>
              </a:rPr>
              <a:t>ghmerrill@chathamdesign.com</a:t>
            </a:r>
            <a:endParaRPr lang="en-US" sz="1200" b="1" dirty="0">
              <a:solidFill>
                <a:schemeClr val="accent5">
                  <a:lumMod val="40000"/>
                  <a:lumOff val="60000"/>
                </a:schemeClr>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7800" y="228600"/>
            <a:ext cx="6781800" cy="838200"/>
          </a:xfrm>
        </p:spPr>
        <p:txBody>
          <a:bodyPr>
            <a:normAutofit/>
          </a:bodyPr>
          <a:lstStyle/>
          <a:p>
            <a:r>
              <a:rPr lang="en-US" sz="3200" i="1" dirty="0" smtClean="0">
                <a:solidFill>
                  <a:schemeClr val="bg1"/>
                </a:solidFill>
                <a:latin typeface="Times New Roman" pitchFamily="18" charset="0"/>
                <a:cs typeface="Times New Roman" pitchFamily="18" charset="0"/>
              </a:rPr>
              <a:t>Goals of this presentation</a:t>
            </a:r>
            <a:endParaRPr lang="en-US" sz="2200" i="1" dirty="0">
              <a:solidFill>
                <a:schemeClr val="bg1"/>
              </a:solidFill>
              <a:latin typeface="Times New Roman" pitchFamily="18" charset="0"/>
              <a:cs typeface="Times New Roman" pitchFamily="18" charset="0"/>
            </a:endParaRPr>
          </a:p>
        </p:txBody>
      </p:sp>
      <p:sp>
        <p:nvSpPr>
          <p:cNvPr id="9" name="TextBox 8"/>
          <p:cNvSpPr txBox="1"/>
          <p:nvPr/>
        </p:nvSpPr>
        <p:spPr>
          <a:xfrm>
            <a:off x="762000" y="1066800"/>
            <a:ext cx="7543800" cy="5216813"/>
          </a:xfrm>
          <a:prstGeom prst="rect">
            <a:avLst/>
          </a:prstGeom>
          <a:noFill/>
        </p:spPr>
        <p:txBody>
          <a:bodyPr wrap="square" rtlCol="0">
            <a:spAutoFit/>
          </a:bodyPr>
          <a:lstStyle/>
          <a:p>
            <a:endParaRPr lang="en-US" sz="2400" dirty="0" smtClean="0">
              <a:solidFill>
                <a:schemeClr val="bg1"/>
              </a:solidFill>
            </a:endParaRPr>
          </a:p>
          <a:p>
            <a:pPr marL="914400" lvl="1" indent="-457200">
              <a:spcAft>
                <a:spcPts val="1800"/>
              </a:spcAft>
              <a:buClr>
                <a:srgbClr val="FFFF00"/>
              </a:buClr>
              <a:buSzPct val="75000"/>
              <a:buFont typeface="Wingdings" pitchFamily="2" charset="2"/>
              <a:buChar char="Ø"/>
            </a:pPr>
            <a:r>
              <a:rPr lang="en-US" sz="2400" dirty="0" smtClean="0">
                <a:solidFill>
                  <a:schemeClr val="bg1"/>
                </a:solidFill>
                <a:latin typeface="Times New Roman" pitchFamily="18" charset="0"/>
                <a:cs typeface="Times New Roman" pitchFamily="18" charset="0"/>
              </a:rPr>
              <a:t>Introduce a  number of </a:t>
            </a:r>
            <a:r>
              <a:rPr lang="en-US" sz="2400" u="sng" dirty="0" smtClean="0">
                <a:solidFill>
                  <a:schemeClr val="bg1"/>
                </a:solidFill>
                <a:latin typeface="Times New Roman" pitchFamily="18" charset="0"/>
                <a:cs typeface="Times New Roman" pitchFamily="18" charset="0"/>
              </a:rPr>
              <a:t>critical concepts</a:t>
            </a:r>
            <a:r>
              <a:rPr lang="en-US" sz="2400" dirty="0" smtClean="0">
                <a:solidFill>
                  <a:schemeClr val="bg1"/>
                </a:solidFill>
                <a:latin typeface="Times New Roman" pitchFamily="18" charset="0"/>
                <a:cs typeface="Times New Roman" pitchFamily="18" charset="0"/>
              </a:rPr>
              <a:t> and </a:t>
            </a:r>
            <a:r>
              <a:rPr lang="en-US" sz="2400" u="sng" dirty="0" smtClean="0">
                <a:solidFill>
                  <a:schemeClr val="bg1"/>
                </a:solidFill>
                <a:latin typeface="Times New Roman" pitchFamily="18" charset="0"/>
                <a:cs typeface="Times New Roman" pitchFamily="18" charset="0"/>
              </a:rPr>
              <a:t>fundamental distinctions</a:t>
            </a:r>
            <a:r>
              <a:rPr lang="en-US" sz="2400" dirty="0" smtClean="0">
                <a:solidFill>
                  <a:schemeClr val="bg1"/>
                </a:solidFill>
                <a:latin typeface="Times New Roman" pitchFamily="18" charset="0"/>
                <a:cs typeface="Times New Roman" pitchFamily="18" charset="0"/>
              </a:rPr>
              <a:t> necessary to understanding ontologies.</a:t>
            </a:r>
          </a:p>
          <a:p>
            <a:pPr marL="914400" lvl="1" indent="-457200">
              <a:spcAft>
                <a:spcPts val="1800"/>
              </a:spcAft>
              <a:buClr>
                <a:srgbClr val="FFFF00"/>
              </a:buClr>
              <a:buSzPct val="75000"/>
              <a:buFont typeface="Wingdings" pitchFamily="2" charset="2"/>
              <a:buChar char="Ø"/>
            </a:pPr>
            <a:r>
              <a:rPr lang="en-US" sz="2400" dirty="0" smtClean="0">
                <a:solidFill>
                  <a:schemeClr val="bg1"/>
                </a:solidFill>
                <a:latin typeface="Times New Roman" pitchFamily="18" charset="0"/>
                <a:cs typeface="Times New Roman" pitchFamily="18" charset="0"/>
              </a:rPr>
              <a:t>Provide different ways of construing what an ontology is – together with associated jargon.</a:t>
            </a:r>
          </a:p>
          <a:p>
            <a:pPr marL="914400" lvl="1" indent="-457200">
              <a:spcAft>
                <a:spcPts val="1800"/>
              </a:spcAft>
              <a:buClr>
                <a:srgbClr val="FFFF00"/>
              </a:buClr>
              <a:buSzPct val="75000"/>
              <a:buFont typeface="Wingdings" pitchFamily="2" charset="2"/>
              <a:buChar char="Ø"/>
            </a:pPr>
            <a:r>
              <a:rPr lang="en-US" sz="2400" dirty="0" smtClean="0">
                <a:solidFill>
                  <a:schemeClr val="bg1"/>
                </a:solidFill>
                <a:latin typeface="Times New Roman" pitchFamily="18" charset="0"/>
                <a:cs typeface="Times New Roman" pitchFamily="18" charset="0"/>
              </a:rPr>
              <a:t>Indicate through some simple examples how these things matter and can influence your ontology development – and lead you to make mistakes.</a:t>
            </a:r>
          </a:p>
          <a:p>
            <a:pPr marL="914400" lvl="1" indent="-457200">
              <a:spcAft>
                <a:spcPts val="1800"/>
              </a:spcAft>
              <a:buClr>
                <a:srgbClr val="FFFF00"/>
              </a:buClr>
              <a:buSzPct val="75000"/>
              <a:buFont typeface="Wingdings" pitchFamily="2" charset="2"/>
              <a:buChar char="Ø"/>
            </a:pPr>
            <a:r>
              <a:rPr lang="en-US" sz="2400" dirty="0" smtClean="0">
                <a:solidFill>
                  <a:schemeClr val="bg1"/>
                </a:solidFill>
                <a:latin typeface="Times New Roman" pitchFamily="18" charset="0"/>
                <a:cs typeface="Times New Roman" pitchFamily="18" charset="0"/>
              </a:rPr>
              <a:t>Raise some practical questions about ontology design and how addressing these may lead to alternative approaches.</a:t>
            </a:r>
          </a:p>
        </p:txBody>
      </p:sp>
      <p:sp>
        <p:nvSpPr>
          <p:cNvPr id="10" name="Slide Number Placeholder 9"/>
          <p:cNvSpPr>
            <a:spLocks noGrp="1"/>
          </p:cNvSpPr>
          <p:nvPr>
            <p:ph type="sldNum" sz="quarter" idx="12"/>
          </p:nvPr>
        </p:nvSpPr>
        <p:spPr>
          <a:xfrm>
            <a:off x="7010400" y="6492875"/>
            <a:ext cx="2133600" cy="365125"/>
          </a:xfrm>
        </p:spPr>
        <p:txBody>
          <a:bodyPr/>
          <a:lstStyle/>
          <a:p>
            <a:fld id="{D20E81B3-847F-4765-A0A6-B8A4D08C1F1D}" type="slidenum">
              <a:rPr lang="en-US" smtClean="0"/>
              <a:pPr/>
              <a:t>2</a:t>
            </a:fld>
            <a:endParaRPr lang="en-US" dirty="0"/>
          </a:p>
        </p:txBody>
      </p:sp>
      <p:sp>
        <p:nvSpPr>
          <p:cNvPr id="12" name="Footer Placeholder 11"/>
          <p:cNvSpPr txBox="1">
            <a:spLocks noGrp="1"/>
          </p:cNvSpPr>
          <p:nvPr>
            <p:ph type="ftr" sz="quarter" idx="11"/>
          </p:nvPr>
        </p:nvSpPr>
        <p:spPr>
          <a:xfrm>
            <a:off x="0" y="6581001"/>
            <a:ext cx="2895600" cy="276999"/>
          </a:xfrm>
          <a:prstGeom prst="rect">
            <a:avLst/>
          </a:prstGeom>
          <a:noFill/>
        </p:spPr>
        <p:txBody>
          <a:bodyPr wrap="square" rtlCol="0">
            <a:spAutoFit/>
          </a:bodyPr>
          <a:lstStyle/>
          <a:p>
            <a:pPr algn="l"/>
            <a:r>
              <a:rPr lang="en-US" b="1" dirty="0" smtClean="0">
                <a:solidFill>
                  <a:schemeClr val="accent5">
                    <a:lumMod val="40000"/>
                    <a:lumOff val="60000"/>
                  </a:schemeClr>
                </a:solidFill>
              </a:rPr>
              <a:t>ghmerrill@chathamdesign.com</a:t>
            </a:r>
            <a:endParaRPr lang="en-US" sz="1200" b="1" dirty="0">
              <a:solidFill>
                <a:schemeClr val="accent5">
                  <a:lumMod val="40000"/>
                  <a:lumOff val="6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7800" y="228600"/>
            <a:ext cx="6781800" cy="838200"/>
          </a:xfrm>
        </p:spPr>
        <p:txBody>
          <a:bodyPr>
            <a:normAutofit/>
          </a:bodyPr>
          <a:lstStyle/>
          <a:p>
            <a:r>
              <a:rPr lang="en-US" sz="3200" i="1" dirty="0" smtClean="0">
                <a:solidFill>
                  <a:schemeClr val="bg1"/>
                </a:solidFill>
                <a:latin typeface="Times New Roman" pitchFamily="18" charset="0"/>
                <a:cs typeface="Times New Roman" pitchFamily="18" charset="0"/>
              </a:rPr>
              <a:t>High-level advice</a:t>
            </a:r>
            <a:endParaRPr lang="en-US" sz="2200" i="1" dirty="0">
              <a:solidFill>
                <a:schemeClr val="bg1"/>
              </a:solidFill>
              <a:latin typeface="Times New Roman" pitchFamily="18" charset="0"/>
              <a:cs typeface="Times New Roman" pitchFamily="18" charset="0"/>
            </a:endParaRPr>
          </a:p>
        </p:txBody>
      </p:sp>
      <p:sp>
        <p:nvSpPr>
          <p:cNvPr id="9" name="TextBox 8"/>
          <p:cNvSpPr txBox="1"/>
          <p:nvPr/>
        </p:nvSpPr>
        <p:spPr>
          <a:xfrm>
            <a:off x="762000" y="838200"/>
            <a:ext cx="7543800" cy="5586145"/>
          </a:xfrm>
          <a:prstGeom prst="rect">
            <a:avLst/>
          </a:prstGeom>
          <a:noFill/>
        </p:spPr>
        <p:txBody>
          <a:bodyPr wrap="square" rtlCol="0">
            <a:spAutoFit/>
          </a:bodyPr>
          <a:lstStyle/>
          <a:p>
            <a:endParaRPr lang="en-US" sz="2400" dirty="0" smtClean="0">
              <a:solidFill>
                <a:schemeClr val="bg1"/>
              </a:solidFill>
            </a:endParaRPr>
          </a:p>
          <a:p>
            <a:pPr marL="914400" lvl="1" indent="-457200">
              <a:spcAft>
                <a:spcPts val="1800"/>
              </a:spcAft>
              <a:buClr>
                <a:srgbClr val="FFFF00"/>
              </a:buClr>
              <a:buSzPct val="75000"/>
              <a:buFont typeface="Wingdings" pitchFamily="2" charset="2"/>
              <a:buChar char="Ø"/>
            </a:pPr>
            <a:r>
              <a:rPr lang="en-US" dirty="0" smtClean="0">
                <a:solidFill>
                  <a:schemeClr val="bg1"/>
                </a:solidFill>
                <a:latin typeface="Times New Roman" pitchFamily="18" charset="0"/>
                <a:cs typeface="Times New Roman" pitchFamily="18" charset="0"/>
              </a:rPr>
              <a:t>Do not confuse </a:t>
            </a:r>
            <a:r>
              <a:rPr lang="en-US" i="1" dirty="0" smtClean="0">
                <a:solidFill>
                  <a:schemeClr val="bg1"/>
                </a:solidFill>
                <a:latin typeface="Times New Roman" pitchFamily="18" charset="0"/>
                <a:cs typeface="Times New Roman" pitchFamily="18" charset="0"/>
              </a:rPr>
              <a:t>words</a:t>
            </a:r>
            <a:r>
              <a:rPr lang="en-US" dirty="0" smtClean="0">
                <a:solidFill>
                  <a:schemeClr val="bg1"/>
                </a:solidFill>
                <a:latin typeface="Times New Roman" pitchFamily="18" charset="0"/>
                <a:cs typeface="Times New Roman" pitchFamily="18" charset="0"/>
              </a:rPr>
              <a:t> with </a:t>
            </a:r>
            <a:r>
              <a:rPr lang="en-US" i="1" dirty="0" smtClean="0">
                <a:solidFill>
                  <a:schemeClr val="bg1"/>
                </a:solidFill>
                <a:latin typeface="Times New Roman" pitchFamily="18" charset="0"/>
                <a:cs typeface="Times New Roman" pitchFamily="18" charset="0"/>
              </a:rPr>
              <a:t>things</a:t>
            </a:r>
            <a:r>
              <a:rPr lang="en-US" dirty="0" smtClean="0">
                <a:solidFill>
                  <a:schemeClr val="bg1"/>
                </a:solidFill>
                <a:latin typeface="Times New Roman" pitchFamily="18" charset="0"/>
                <a:cs typeface="Times New Roman" pitchFamily="18" charset="0"/>
              </a:rPr>
              <a:t>.  If you think you’re talking about things when you’re really talking about words, then things will go bad – and so will the words.</a:t>
            </a:r>
          </a:p>
          <a:p>
            <a:pPr marL="914400" lvl="1" indent="-457200">
              <a:spcAft>
                <a:spcPts val="1800"/>
              </a:spcAft>
              <a:buClr>
                <a:srgbClr val="FFFF00"/>
              </a:buClr>
              <a:buSzPct val="75000"/>
              <a:buFont typeface="Wingdings" pitchFamily="2" charset="2"/>
              <a:buChar char="Ø"/>
            </a:pPr>
            <a:r>
              <a:rPr lang="en-US" dirty="0" smtClean="0">
                <a:solidFill>
                  <a:schemeClr val="bg1"/>
                </a:solidFill>
                <a:latin typeface="Times New Roman" pitchFamily="18" charset="0"/>
                <a:cs typeface="Times New Roman" pitchFamily="18" charset="0"/>
              </a:rPr>
              <a:t>If you want to talk about – or make use of – </a:t>
            </a:r>
            <a:r>
              <a:rPr lang="en-US" i="1" dirty="0" smtClean="0">
                <a:solidFill>
                  <a:schemeClr val="bg1"/>
                </a:solidFill>
                <a:latin typeface="Times New Roman" pitchFamily="18" charset="0"/>
                <a:cs typeface="Times New Roman" pitchFamily="18" charset="0"/>
              </a:rPr>
              <a:t>concepts</a:t>
            </a:r>
            <a:r>
              <a:rPr lang="en-US" dirty="0" smtClean="0">
                <a:solidFill>
                  <a:schemeClr val="bg1"/>
                </a:solidFill>
                <a:latin typeface="Times New Roman" pitchFamily="18" charset="0"/>
                <a:cs typeface="Times New Roman" pitchFamily="18" charset="0"/>
              </a:rPr>
              <a:t> in your ontology, be as clear as you can about what a concept is (or at least what your formal model of a concept is).  Similarly for any other abstract entity you may want to employ such as a </a:t>
            </a:r>
            <a:r>
              <a:rPr lang="en-US" i="1" dirty="0" smtClean="0">
                <a:solidFill>
                  <a:schemeClr val="bg1"/>
                </a:solidFill>
                <a:latin typeface="Times New Roman" pitchFamily="18" charset="0"/>
                <a:cs typeface="Times New Roman" pitchFamily="18" charset="0"/>
              </a:rPr>
              <a:t>universal</a:t>
            </a:r>
            <a:r>
              <a:rPr lang="en-US" dirty="0" smtClean="0">
                <a:solidFill>
                  <a:schemeClr val="bg1"/>
                </a:solidFill>
                <a:latin typeface="Times New Roman" pitchFamily="18" charset="0"/>
                <a:cs typeface="Times New Roman" pitchFamily="18" charset="0"/>
              </a:rPr>
              <a:t>, a </a:t>
            </a:r>
            <a:r>
              <a:rPr lang="en-US" i="1" dirty="0" smtClean="0">
                <a:solidFill>
                  <a:schemeClr val="bg1"/>
                </a:solidFill>
                <a:latin typeface="Times New Roman" pitchFamily="18" charset="0"/>
                <a:cs typeface="Times New Roman" pitchFamily="18" charset="0"/>
              </a:rPr>
              <a:t>kind</a:t>
            </a:r>
            <a:r>
              <a:rPr lang="en-US" dirty="0" smtClean="0">
                <a:solidFill>
                  <a:schemeClr val="bg1"/>
                </a:solidFill>
                <a:latin typeface="Times New Roman" pitchFamily="18" charset="0"/>
                <a:cs typeface="Times New Roman" pitchFamily="18" charset="0"/>
              </a:rPr>
              <a:t>, a </a:t>
            </a:r>
            <a:r>
              <a:rPr lang="en-US" i="1" dirty="0" smtClean="0">
                <a:solidFill>
                  <a:schemeClr val="bg1"/>
                </a:solidFill>
                <a:latin typeface="Times New Roman" pitchFamily="18" charset="0"/>
                <a:cs typeface="Times New Roman" pitchFamily="18" charset="0"/>
              </a:rPr>
              <a:t>type</a:t>
            </a:r>
            <a:r>
              <a:rPr lang="en-US" dirty="0" smtClean="0">
                <a:solidFill>
                  <a:schemeClr val="bg1"/>
                </a:solidFill>
                <a:latin typeface="Times New Roman" pitchFamily="18" charset="0"/>
                <a:cs typeface="Times New Roman" pitchFamily="18" charset="0"/>
              </a:rPr>
              <a:t>, etc.  Do not assume that a clear understanding of such things is shared by all ontology developers and will be shared by ontology users.</a:t>
            </a:r>
            <a:endParaRPr lang="en-US" dirty="0" smtClean="0">
              <a:solidFill>
                <a:schemeClr val="bg1"/>
              </a:solidFill>
              <a:latin typeface="Times New Roman" pitchFamily="18" charset="0"/>
              <a:cs typeface="Times New Roman" pitchFamily="18" charset="0"/>
            </a:endParaRPr>
          </a:p>
          <a:p>
            <a:pPr marL="914400" lvl="1" indent="-457200">
              <a:spcAft>
                <a:spcPts val="1800"/>
              </a:spcAft>
              <a:buClr>
                <a:srgbClr val="FFFF00"/>
              </a:buClr>
              <a:buSzPct val="75000"/>
              <a:buFont typeface="Wingdings" pitchFamily="2" charset="2"/>
              <a:buChar char="Ø"/>
            </a:pPr>
            <a:r>
              <a:rPr lang="en-US" dirty="0" smtClean="0">
                <a:solidFill>
                  <a:schemeClr val="bg1"/>
                </a:solidFill>
                <a:latin typeface="Times New Roman" pitchFamily="18" charset="0"/>
                <a:cs typeface="Times New Roman" pitchFamily="18" charset="0"/>
              </a:rPr>
              <a:t>If you do not know – with a fairly high degree of precision – </a:t>
            </a:r>
            <a:r>
              <a:rPr lang="en-US" i="1" dirty="0" smtClean="0">
                <a:solidFill>
                  <a:schemeClr val="bg1"/>
                </a:solidFill>
                <a:latin typeface="Times New Roman" pitchFamily="18" charset="0"/>
                <a:cs typeface="Times New Roman" pitchFamily="18" charset="0"/>
              </a:rPr>
              <a:t>what you are trying to do</a:t>
            </a:r>
            <a:r>
              <a:rPr lang="en-US" dirty="0" smtClean="0">
                <a:solidFill>
                  <a:schemeClr val="bg1"/>
                </a:solidFill>
                <a:latin typeface="Times New Roman" pitchFamily="18" charset="0"/>
                <a:cs typeface="Times New Roman" pitchFamily="18" charset="0"/>
              </a:rPr>
              <a:t> and what you are </a:t>
            </a:r>
            <a:r>
              <a:rPr lang="en-US" i="1" dirty="0" smtClean="0">
                <a:solidFill>
                  <a:schemeClr val="bg1"/>
                </a:solidFill>
                <a:latin typeface="Times New Roman" pitchFamily="18" charset="0"/>
                <a:cs typeface="Times New Roman" pitchFamily="18" charset="0"/>
              </a:rPr>
              <a:t>not trying to do</a:t>
            </a:r>
            <a:r>
              <a:rPr lang="en-US" dirty="0" smtClean="0">
                <a:solidFill>
                  <a:schemeClr val="bg1"/>
                </a:solidFill>
                <a:latin typeface="Times New Roman" pitchFamily="18" charset="0"/>
                <a:cs typeface="Times New Roman" pitchFamily="18" charset="0"/>
              </a:rPr>
              <a:t>, then almost certainly what you end up doing will be of questionable value.</a:t>
            </a:r>
            <a:endParaRPr lang="en-US" dirty="0" smtClean="0">
              <a:solidFill>
                <a:schemeClr val="bg1"/>
              </a:solidFill>
              <a:latin typeface="Times New Roman" pitchFamily="18" charset="0"/>
              <a:cs typeface="Times New Roman" pitchFamily="18" charset="0"/>
            </a:endParaRPr>
          </a:p>
          <a:p>
            <a:pPr marL="914400" lvl="1" indent="-457200">
              <a:spcAft>
                <a:spcPts val="1800"/>
              </a:spcAft>
              <a:buClr>
                <a:srgbClr val="FFFF00"/>
              </a:buClr>
              <a:buSzPct val="75000"/>
              <a:buFont typeface="Wingdings" pitchFamily="2" charset="2"/>
              <a:buChar char="Ø"/>
            </a:pPr>
            <a:r>
              <a:rPr lang="en-US" dirty="0" smtClean="0">
                <a:solidFill>
                  <a:schemeClr val="bg1"/>
                </a:solidFill>
                <a:latin typeface="Times New Roman" pitchFamily="18" charset="0"/>
                <a:cs typeface="Times New Roman" pitchFamily="18" charset="0"/>
              </a:rPr>
              <a:t>Remember:  You are attempting to build a </a:t>
            </a:r>
            <a:r>
              <a:rPr lang="en-US" i="1" dirty="0" smtClean="0">
                <a:solidFill>
                  <a:schemeClr val="bg1"/>
                </a:solidFill>
                <a:latin typeface="Times New Roman" pitchFamily="18" charset="0"/>
                <a:cs typeface="Times New Roman" pitchFamily="18" charset="0"/>
              </a:rPr>
              <a:t>model of reality</a:t>
            </a:r>
            <a:r>
              <a:rPr lang="en-US" dirty="0" smtClean="0">
                <a:solidFill>
                  <a:schemeClr val="bg1"/>
                </a:solidFill>
                <a:latin typeface="Times New Roman" pitchFamily="18" charset="0"/>
                <a:cs typeface="Times New Roman" pitchFamily="18" charset="0"/>
              </a:rPr>
              <a:t>.  But the ontology is only one component of that model.  (The other components are one or more </a:t>
            </a:r>
            <a:r>
              <a:rPr lang="en-US" i="1" dirty="0" smtClean="0">
                <a:solidFill>
                  <a:schemeClr val="bg1"/>
                </a:solidFill>
                <a:latin typeface="Times New Roman" pitchFamily="18" charset="0"/>
                <a:cs typeface="Times New Roman" pitchFamily="18" charset="0"/>
              </a:rPr>
              <a:t>languages</a:t>
            </a:r>
            <a:r>
              <a:rPr lang="en-US" dirty="0" smtClean="0">
                <a:solidFill>
                  <a:schemeClr val="bg1"/>
                </a:solidFill>
                <a:latin typeface="Times New Roman" pitchFamily="18" charset="0"/>
                <a:cs typeface="Times New Roman" pitchFamily="18" charset="0"/>
              </a:rPr>
              <a:t> and one or mor</a:t>
            </a:r>
            <a:r>
              <a:rPr lang="en-US" dirty="0" smtClean="0">
                <a:solidFill>
                  <a:schemeClr val="bg1"/>
                </a:solidFill>
                <a:latin typeface="Times New Roman" pitchFamily="18" charset="0"/>
                <a:cs typeface="Times New Roman" pitchFamily="18" charset="0"/>
              </a:rPr>
              <a:t>e </a:t>
            </a:r>
            <a:r>
              <a:rPr lang="en-US" i="1" dirty="0" smtClean="0">
                <a:solidFill>
                  <a:schemeClr val="bg1"/>
                </a:solidFill>
                <a:latin typeface="Times New Roman" pitchFamily="18" charset="0"/>
                <a:cs typeface="Times New Roman" pitchFamily="18" charset="0"/>
              </a:rPr>
              <a:t>theories</a:t>
            </a:r>
            <a:r>
              <a:rPr lang="en-US" dirty="0" smtClean="0">
                <a:solidFill>
                  <a:schemeClr val="bg1"/>
                </a:solidFill>
                <a:latin typeface="Times New Roman" pitchFamily="18" charset="0"/>
                <a:cs typeface="Times New Roman" pitchFamily="18" charset="0"/>
              </a:rPr>
              <a:t>.)</a:t>
            </a:r>
            <a:endParaRPr lang="en-US" dirty="0" smtClean="0">
              <a:solidFill>
                <a:schemeClr val="bg1"/>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a:xfrm>
            <a:off x="7010400" y="6492875"/>
            <a:ext cx="2133600" cy="365125"/>
          </a:xfrm>
        </p:spPr>
        <p:txBody>
          <a:bodyPr/>
          <a:lstStyle/>
          <a:p>
            <a:fld id="{D20E81B3-847F-4765-A0A6-B8A4D08C1F1D}" type="slidenum">
              <a:rPr lang="en-US" smtClean="0"/>
              <a:pPr/>
              <a:t>3</a:t>
            </a:fld>
            <a:endParaRPr lang="en-US" dirty="0"/>
          </a:p>
        </p:txBody>
      </p:sp>
      <p:sp>
        <p:nvSpPr>
          <p:cNvPr id="12" name="Footer Placeholder 11"/>
          <p:cNvSpPr txBox="1">
            <a:spLocks noGrp="1"/>
          </p:cNvSpPr>
          <p:nvPr>
            <p:ph type="ftr" sz="quarter" idx="11"/>
          </p:nvPr>
        </p:nvSpPr>
        <p:spPr>
          <a:xfrm>
            <a:off x="0" y="6581001"/>
            <a:ext cx="2895600" cy="276999"/>
          </a:xfrm>
          <a:prstGeom prst="rect">
            <a:avLst/>
          </a:prstGeom>
          <a:noFill/>
        </p:spPr>
        <p:txBody>
          <a:bodyPr wrap="square" rtlCol="0">
            <a:spAutoFit/>
          </a:bodyPr>
          <a:lstStyle/>
          <a:p>
            <a:pPr algn="l"/>
            <a:r>
              <a:rPr lang="en-US" b="1" dirty="0" smtClean="0">
                <a:solidFill>
                  <a:schemeClr val="accent5">
                    <a:lumMod val="40000"/>
                    <a:lumOff val="60000"/>
                  </a:schemeClr>
                </a:solidFill>
              </a:rPr>
              <a:t>ghmerrill@chathamdesign.com</a:t>
            </a:r>
            <a:endParaRPr lang="en-US" sz="1200" b="1" dirty="0">
              <a:solidFill>
                <a:schemeClr val="accent5">
                  <a:lumMod val="40000"/>
                  <a:lumOff val="6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9200" y="228600"/>
            <a:ext cx="6781800" cy="838200"/>
          </a:xfrm>
        </p:spPr>
        <p:txBody>
          <a:bodyPr>
            <a:normAutofit/>
          </a:bodyPr>
          <a:lstStyle/>
          <a:p>
            <a:r>
              <a:rPr lang="en-US" sz="3200" i="1" dirty="0" smtClean="0">
                <a:solidFill>
                  <a:schemeClr val="bg1"/>
                </a:solidFill>
                <a:latin typeface="Times New Roman" pitchFamily="18" charset="0"/>
                <a:cs typeface="Times New Roman" pitchFamily="18" charset="0"/>
              </a:rPr>
              <a:t>What is an ontology?</a:t>
            </a:r>
            <a:endParaRPr lang="en-US" sz="2200" i="1" dirty="0">
              <a:solidFill>
                <a:schemeClr val="bg1"/>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a:xfrm>
            <a:off x="7010400" y="6492875"/>
            <a:ext cx="2133600" cy="365125"/>
          </a:xfrm>
        </p:spPr>
        <p:txBody>
          <a:bodyPr/>
          <a:lstStyle/>
          <a:p>
            <a:fld id="{D20E81B3-847F-4765-A0A6-B8A4D08C1F1D}" type="slidenum">
              <a:rPr lang="en-US" smtClean="0"/>
              <a:pPr/>
              <a:t>4</a:t>
            </a:fld>
            <a:endParaRPr lang="en-US" dirty="0"/>
          </a:p>
        </p:txBody>
      </p:sp>
      <p:sp>
        <p:nvSpPr>
          <p:cNvPr id="12" name="Footer Placeholder 11"/>
          <p:cNvSpPr txBox="1">
            <a:spLocks noGrp="1"/>
          </p:cNvSpPr>
          <p:nvPr>
            <p:ph type="ftr" sz="quarter" idx="11"/>
          </p:nvPr>
        </p:nvSpPr>
        <p:spPr>
          <a:xfrm>
            <a:off x="0" y="6581001"/>
            <a:ext cx="2895600" cy="276999"/>
          </a:xfrm>
          <a:prstGeom prst="rect">
            <a:avLst/>
          </a:prstGeom>
          <a:noFill/>
        </p:spPr>
        <p:txBody>
          <a:bodyPr wrap="square" rtlCol="0">
            <a:spAutoFit/>
          </a:bodyPr>
          <a:lstStyle/>
          <a:p>
            <a:pPr algn="l"/>
            <a:r>
              <a:rPr lang="en-US" b="1" dirty="0" smtClean="0">
                <a:solidFill>
                  <a:schemeClr val="accent5">
                    <a:lumMod val="40000"/>
                    <a:lumOff val="60000"/>
                  </a:schemeClr>
                </a:solidFill>
              </a:rPr>
              <a:t>ghmerrill@chathamdesign.com</a:t>
            </a:r>
            <a:endParaRPr lang="en-US" sz="1200" b="1" dirty="0">
              <a:solidFill>
                <a:schemeClr val="accent5">
                  <a:lumMod val="40000"/>
                  <a:lumOff val="60000"/>
                </a:schemeClr>
              </a:solidFill>
            </a:endParaRPr>
          </a:p>
        </p:txBody>
      </p:sp>
      <p:cxnSp>
        <p:nvCxnSpPr>
          <p:cNvPr id="7" name="Straight Connector 6"/>
          <p:cNvCxnSpPr/>
          <p:nvPr/>
        </p:nvCxnSpPr>
        <p:spPr>
          <a:xfrm flipH="1">
            <a:off x="2209800" y="914400"/>
            <a:ext cx="2362200" cy="114300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0" y="914400"/>
            <a:ext cx="2286000" cy="1219200"/>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7200" y="1295400"/>
            <a:ext cx="2133600" cy="307777"/>
          </a:xfrm>
          <a:prstGeom prst="rect">
            <a:avLst/>
          </a:prstGeom>
          <a:noFill/>
        </p:spPr>
        <p:txBody>
          <a:bodyPr wrap="square" rtlCol="0">
            <a:spAutoFit/>
          </a:bodyPr>
          <a:lstStyle/>
          <a:p>
            <a:r>
              <a:rPr lang="en-US" sz="1400" dirty="0" smtClean="0">
                <a:solidFill>
                  <a:srgbClr val="00FFFF"/>
                </a:solidFill>
                <a:latin typeface="Times New Roman" pitchFamily="18" charset="0"/>
                <a:cs typeface="Times New Roman" pitchFamily="18" charset="0"/>
              </a:rPr>
              <a:t>(Lexical/Linguistic View )</a:t>
            </a:r>
            <a:endParaRPr lang="en-US" sz="1400" dirty="0">
              <a:solidFill>
                <a:srgbClr val="00FFFF"/>
              </a:solidFill>
              <a:latin typeface="Times New Roman" pitchFamily="18" charset="0"/>
              <a:cs typeface="Times New Roman" pitchFamily="18" charset="0"/>
            </a:endParaRPr>
          </a:p>
        </p:txBody>
      </p:sp>
      <p:sp>
        <p:nvSpPr>
          <p:cNvPr id="24" name="TextBox 23"/>
          <p:cNvSpPr txBox="1"/>
          <p:nvPr/>
        </p:nvSpPr>
        <p:spPr>
          <a:xfrm>
            <a:off x="6172200" y="1295400"/>
            <a:ext cx="2438400" cy="307777"/>
          </a:xfrm>
          <a:prstGeom prst="rect">
            <a:avLst/>
          </a:prstGeom>
          <a:noFill/>
        </p:spPr>
        <p:txBody>
          <a:bodyPr wrap="square" rtlCol="0">
            <a:spAutoFit/>
          </a:bodyPr>
          <a:lstStyle/>
          <a:p>
            <a:r>
              <a:rPr lang="en-US" sz="1400" dirty="0" smtClean="0">
                <a:solidFill>
                  <a:srgbClr val="00FFFF"/>
                </a:solidFill>
                <a:latin typeface="Times New Roman" pitchFamily="18" charset="0"/>
                <a:cs typeface="Times New Roman" pitchFamily="18" charset="0"/>
              </a:rPr>
              <a:t>(Metaphysical/Semantic View )</a:t>
            </a:r>
            <a:endParaRPr lang="en-US" sz="1400" dirty="0">
              <a:solidFill>
                <a:srgbClr val="00FFFF"/>
              </a:solidFill>
              <a:latin typeface="Times New Roman" pitchFamily="18" charset="0"/>
              <a:cs typeface="Times New Roman" pitchFamily="18" charset="0"/>
            </a:endParaRPr>
          </a:p>
        </p:txBody>
      </p:sp>
      <p:sp>
        <p:nvSpPr>
          <p:cNvPr id="25" name="TextBox 24"/>
          <p:cNvSpPr txBox="1"/>
          <p:nvPr/>
        </p:nvSpPr>
        <p:spPr>
          <a:xfrm>
            <a:off x="1295400" y="2133600"/>
            <a:ext cx="1752600" cy="307777"/>
          </a:xfrm>
          <a:prstGeom prst="rect">
            <a:avLst/>
          </a:prstGeom>
          <a:noFill/>
        </p:spPr>
        <p:txBody>
          <a:bodyPr wrap="square" rtlCol="0">
            <a:spAutoFit/>
          </a:bodyPr>
          <a:lstStyle/>
          <a:p>
            <a:r>
              <a:rPr lang="en-US" sz="1400" dirty="0" smtClean="0">
                <a:solidFill>
                  <a:schemeClr val="bg1"/>
                </a:solidFill>
                <a:latin typeface="Times New Roman" pitchFamily="18" charset="0"/>
                <a:cs typeface="Times New Roman" pitchFamily="18" charset="0"/>
              </a:rPr>
              <a:t>A set of related terms</a:t>
            </a:r>
            <a:endParaRPr lang="en-US" sz="1400" dirty="0">
              <a:solidFill>
                <a:schemeClr val="bg1"/>
              </a:solidFill>
              <a:latin typeface="Times New Roman" pitchFamily="18" charset="0"/>
              <a:cs typeface="Times New Roman" pitchFamily="18" charset="0"/>
            </a:endParaRPr>
          </a:p>
        </p:txBody>
      </p:sp>
      <p:sp>
        <p:nvSpPr>
          <p:cNvPr id="26" name="TextBox 25"/>
          <p:cNvSpPr txBox="1"/>
          <p:nvPr/>
        </p:nvSpPr>
        <p:spPr>
          <a:xfrm>
            <a:off x="6019800" y="2133600"/>
            <a:ext cx="2133600" cy="307777"/>
          </a:xfrm>
          <a:prstGeom prst="rect">
            <a:avLst/>
          </a:prstGeom>
          <a:noFill/>
        </p:spPr>
        <p:txBody>
          <a:bodyPr wrap="square" rtlCol="0">
            <a:spAutoFit/>
          </a:bodyPr>
          <a:lstStyle/>
          <a:p>
            <a:r>
              <a:rPr lang="en-US" sz="1400" dirty="0" smtClean="0">
                <a:solidFill>
                  <a:schemeClr val="bg1"/>
                </a:solidFill>
                <a:latin typeface="Times New Roman" pitchFamily="18" charset="0"/>
                <a:cs typeface="Times New Roman" pitchFamily="18" charset="0"/>
              </a:rPr>
              <a:t>A set of related categories</a:t>
            </a:r>
            <a:endParaRPr lang="en-US" sz="1400" dirty="0">
              <a:solidFill>
                <a:schemeClr val="bg1"/>
              </a:solidFill>
              <a:latin typeface="Times New Roman" pitchFamily="18" charset="0"/>
              <a:cs typeface="Times New Roman" pitchFamily="18" charset="0"/>
            </a:endParaRPr>
          </a:p>
        </p:txBody>
      </p:sp>
      <p:sp>
        <p:nvSpPr>
          <p:cNvPr id="27" name="TextBox 26"/>
          <p:cNvSpPr txBox="1"/>
          <p:nvPr/>
        </p:nvSpPr>
        <p:spPr>
          <a:xfrm>
            <a:off x="228600" y="2667000"/>
            <a:ext cx="3657600" cy="2246769"/>
          </a:xfrm>
          <a:prstGeom prst="rect">
            <a:avLst/>
          </a:prstGeom>
          <a:noFill/>
        </p:spPr>
        <p:txBody>
          <a:bodyPr wrap="square" rtlCol="0">
            <a:spAutoFit/>
          </a:bodyPr>
          <a:lstStyle/>
          <a:p>
            <a:r>
              <a:rPr lang="en-US" sz="1400" dirty="0" smtClean="0">
                <a:solidFill>
                  <a:schemeClr val="bg1"/>
                </a:solidFill>
                <a:latin typeface="Times New Roman" pitchFamily="18" charset="0"/>
                <a:cs typeface="Times New Roman" pitchFamily="18" charset="0"/>
              </a:rPr>
              <a:t>Consequences:</a:t>
            </a:r>
          </a:p>
          <a:p>
            <a:pPr marL="569913" lvl="1" indent="-112713">
              <a:buFont typeface="Arial" pitchFamily="34" charset="0"/>
              <a:buChar char="•"/>
            </a:pPr>
            <a:r>
              <a:rPr lang="en-US" sz="1400" dirty="0" smtClean="0">
                <a:solidFill>
                  <a:schemeClr val="bg1"/>
                </a:solidFill>
                <a:latin typeface="Times New Roman" pitchFamily="18" charset="0"/>
                <a:cs typeface="Times New Roman" pitchFamily="18" charset="0"/>
              </a:rPr>
              <a:t> An ontology is a </a:t>
            </a:r>
            <a:r>
              <a:rPr lang="en-US" sz="1400" u="sng" dirty="0" smtClean="0">
                <a:solidFill>
                  <a:schemeClr val="bg1"/>
                </a:solidFill>
                <a:latin typeface="Times New Roman" pitchFamily="18" charset="0"/>
                <a:cs typeface="Times New Roman" pitchFamily="18" charset="0"/>
              </a:rPr>
              <a:t>language</a:t>
            </a:r>
            <a:r>
              <a:rPr lang="en-US" sz="1400" dirty="0" smtClean="0">
                <a:solidFill>
                  <a:schemeClr val="bg1"/>
                </a:solidFill>
                <a:latin typeface="Times New Roman" pitchFamily="18" charset="0"/>
                <a:cs typeface="Times New Roman" pitchFamily="18" charset="0"/>
              </a:rPr>
              <a:t>, vocabulary, thesaurus, or terminology</a:t>
            </a:r>
          </a:p>
          <a:p>
            <a:pPr marL="569913" lvl="1" indent="-112713">
              <a:buFont typeface="Arial" pitchFamily="34" charset="0"/>
              <a:buChar char="•"/>
            </a:pPr>
            <a:r>
              <a:rPr lang="en-US" sz="1400" dirty="0" smtClean="0">
                <a:solidFill>
                  <a:schemeClr val="bg1"/>
                </a:solidFill>
                <a:latin typeface="Times New Roman" pitchFamily="18" charset="0"/>
                <a:cs typeface="Times New Roman" pitchFamily="18" charset="0"/>
              </a:rPr>
              <a:t>Relations among ontology members are </a:t>
            </a:r>
            <a:r>
              <a:rPr lang="en-US" sz="1400" u="sng" dirty="0" smtClean="0">
                <a:solidFill>
                  <a:schemeClr val="bg1"/>
                </a:solidFill>
                <a:latin typeface="Times New Roman" pitchFamily="18" charset="0"/>
                <a:cs typeface="Times New Roman" pitchFamily="18" charset="0"/>
              </a:rPr>
              <a:t>linguistic relations </a:t>
            </a:r>
            <a:r>
              <a:rPr lang="en-US" sz="1400" dirty="0" smtClean="0">
                <a:solidFill>
                  <a:schemeClr val="bg1"/>
                </a:solidFill>
                <a:latin typeface="Times New Roman" pitchFamily="18" charset="0"/>
                <a:cs typeface="Times New Roman" pitchFamily="18" charset="0"/>
              </a:rPr>
              <a:t>(“is synonymous with”, “is broader than”, “is narrower than”)</a:t>
            </a:r>
          </a:p>
          <a:p>
            <a:pPr marL="569913" lvl="1" indent="-112713">
              <a:buFont typeface="Arial" pitchFamily="34" charset="0"/>
              <a:buChar char="•"/>
            </a:pPr>
            <a:r>
              <a:rPr lang="en-US" sz="1400" dirty="0" smtClean="0">
                <a:solidFill>
                  <a:schemeClr val="bg1"/>
                </a:solidFill>
                <a:latin typeface="Times New Roman" pitchFamily="18" charset="0"/>
                <a:cs typeface="Times New Roman" pitchFamily="18" charset="0"/>
              </a:rPr>
              <a:t>If two sets of ontology terms are different, then they comprise or represent </a:t>
            </a:r>
            <a:r>
              <a:rPr lang="en-US" sz="1400" u="sng" dirty="0" smtClean="0">
                <a:solidFill>
                  <a:schemeClr val="bg1"/>
                </a:solidFill>
                <a:latin typeface="Times New Roman" pitchFamily="18" charset="0"/>
                <a:cs typeface="Times New Roman" pitchFamily="18" charset="0"/>
              </a:rPr>
              <a:t>different ontologies</a:t>
            </a:r>
            <a:r>
              <a:rPr lang="en-US" sz="1400" dirty="0" smtClean="0">
                <a:solidFill>
                  <a:schemeClr val="bg1"/>
                </a:solidFill>
                <a:latin typeface="Times New Roman" pitchFamily="18" charset="0"/>
                <a:cs typeface="Times New Roman" pitchFamily="18" charset="0"/>
              </a:rPr>
              <a:t>.</a:t>
            </a:r>
            <a:endParaRPr lang="en-US" sz="1400" dirty="0">
              <a:solidFill>
                <a:schemeClr val="bg1"/>
              </a:solidFill>
              <a:latin typeface="Times New Roman" pitchFamily="18" charset="0"/>
              <a:cs typeface="Times New Roman" pitchFamily="18" charset="0"/>
            </a:endParaRPr>
          </a:p>
        </p:txBody>
      </p:sp>
      <p:sp>
        <p:nvSpPr>
          <p:cNvPr id="28" name="TextBox 27"/>
          <p:cNvSpPr txBox="1"/>
          <p:nvPr/>
        </p:nvSpPr>
        <p:spPr>
          <a:xfrm>
            <a:off x="5029200" y="2667000"/>
            <a:ext cx="3657600" cy="2462213"/>
          </a:xfrm>
          <a:prstGeom prst="rect">
            <a:avLst/>
          </a:prstGeom>
          <a:noFill/>
        </p:spPr>
        <p:txBody>
          <a:bodyPr wrap="square" rtlCol="0">
            <a:spAutoFit/>
          </a:bodyPr>
          <a:lstStyle/>
          <a:p>
            <a:r>
              <a:rPr lang="en-US" sz="1400" dirty="0" smtClean="0">
                <a:solidFill>
                  <a:schemeClr val="bg1"/>
                </a:solidFill>
                <a:latin typeface="Times New Roman" pitchFamily="18" charset="0"/>
                <a:cs typeface="Times New Roman" pitchFamily="18" charset="0"/>
              </a:rPr>
              <a:t>Consequences:</a:t>
            </a:r>
          </a:p>
          <a:p>
            <a:pPr marL="569913" lvl="1" indent="-112713">
              <a:buFont typeface="Arial" pitchFamily="34" charset="0"/>
              <a:buChar char="•"/>
            </a:pPr>
            <a:r>
              <a:rPr lang="en-US" sz="1400" dirty="0" smtClean="0">
                <a:solidFill>
                  <a:schemeClr val="bg1"/>
                </a:solidFill>
                <a:latin typeface="Times New Roman" pitchFamily="18" charset="0"/>
                <a:cs typeface="Times New Roman" pitchFamily="18" charset="0"/>
              </a:rPr>
              <a:t> An ontology is  a set of related abstract entities – essentially an </a:t>
            </a:r>
            <a:r>
              <a:rPr lang="en-US" sz="1400" u="sng" dirty="0" smtClean="0">
                <a:solidFill>
                  <a:schemeClr val="bg1"/>
                </a:solidFill>
                <a:latin typeface="Times New Roman" pitchFamily="18" charset="0"/>
                <a:cs typeface="Times New Roman" pitchFamily="18" charset="0"/>
              </a:rPr>
              <a:t>algebra</a:t>
            </a:r>
            <a:r>
              <a:rPr lang="en-US" sz="1400" dirty="0" smtClean="0">
                <a:solidFill>
                  <a:schemeClr val="bg1"/>
                </a:solidFill>
                <a:latin typeface="Times New Roman" pitchFamily="18" charset="0"/>
                <a:cs typeface="Times New Roman" pitchFamily="18" charset="0"/>
              </a:rPr>
              <a:t> of a certain sort.</a:t>
            </a:r>
          </a:p>
          <a:p>
            <a:pPr marL="569913" lvl="1" indent="-112713">
              <a:buFont typeface="Arial" pitchFamily="34" charset="0"/>
              <a:buChar char="•"/>
            </a:pPr>
            <a:r>
              <a:rPr lang="en-US" sz="1400" dirty="0" smtClean="0">
                <a:solidFill>
                  <a:schemeClr val="bg1"/>
                </a:solidFill>
                <a:latin typeface="Times New Roman" pitchFamily="18" charset="0"/>
                <a:cs typeface="Times New Roman" pitchFamily="18" charset="0"/>
              </a:rPr>
              <a:t>Entities in the ontology are </a:t>
            </a:r>
            <a:r>
              <a:rPr lang="en-US" sz="1400" i="1" dirty="0" smtClean="0">
                <a:solidFill>
                  <a:schemeClr val="bg1"/>
                </a:solidFill>
                <a:latin typeface="Times New Roman" pitchFamily="18" charset="0"/>
                <a:cs typeface="Times New Roman" pitchFamily="18" charset="0"/>
              </a:rPr>
              <a:t>surrogates</a:t>
            </a:r>
            <a:r>
              <a:rPr lang="en-US" sz="1400" dirty="0" smtClean="0">
                <a:solidFill>
                  <a:schemeClr val="bg1"/>
                </a:solidFill>
                <a:latin typeface="Times New Roman" pitchFamily="18" charset="0"/>
                <a:cs typeface="Times New Roman" pitchFamily="18" charset="0"/>
              </a:rPr>
              <a:t> of (and are thought of as) </a:t>
            </a:r>
            <a:r>
              <a:rPr lang="en-US" sz="1400" u="sng" dirty="0" smtClean="0">
                <a:solidFill>
                  <a:schemeClr val="bg1"/>
                </a:solidFill>
                <a:latin typeface="Times New Roman" pitchFamily="18" charset="0"/>
                <a:cs typeface="Times New Roman" pitchFamily="18" charset="0"/>
              </a:rPr>
              <a:t>things in the world</a:t>
            </a:r>
            <a:r>
              <a:rPr lang="en-US" sz="1400" dirty="0" smtClean="0">
                <a:solidFill>
                  <a:schemeClr val="bg1"/>
                </a:solidFill>
                <a:latin typeface="Times New Roman" pitchFamily="18" charset="0"/>
                <a:cs typeface="Times New Roman" pitchFamily="18" charset="0"/>
              </a:rPr>
              <a:t>.</a:t>
            </a:r>
          </a:p>
          <a:p>
            <a:pPr marL="569913" lvl="1" indent="-112713">
              <a:buFont typeface="Arial" pitchFamily="34" charset="0"/>
              <a:buChar char="•"/>
            </a:pPr>
            <a:r>
              <a:rPr lang="en-US" sz="1400" dirty="0" smtClean="0">
                <a:solidFill>
                  <a:schemeClr val="bg1"/>
                </a:solidFill>
                <a:latin typeface="Times New Roman" pitchFamily="18" charset="0"/>
                <a:cs typeface="Times New Roman" pitchFamily="18" charset="0"/>
              </a:rPr>
              <a:t> Relations among ontology entities are relations among things (not words):  “is part of”, “is connected to”, “surrounds”, “reacts with”,  …).</a:t>
            </a:r>
            <a:endParaRPr lang="en-US" sz="1400" dirty="0">
              <a:solidFill>
                <a:schemeClr val="bg1"/>
              </a:solidFill>
              <a:latin typeface="Times New Roman" pitchFamily="18" charset="0"/>
              <a:cs typeface="Times New Roman" pitchFamily="18" charset="0"/>
            </a:endParaRPr>
          </a:p>
        </p:txBody>
      </p:sp>
      <p:sp>
        <p:nvSpPr>
          <p:cNvPr id="29" name="TextBox 28"/>
          <p:cNvSpPr txBox="1"/>
          <p:nvPr/>
        </p:nvSpPr>
        <p:spPr>
          <a:xfrm>
            <a:off x="304800" y="4953000"/>
            <a:ext cx="3657600" cy="1384995"/>
          </a:xfrm>
          <a:prstGeom prst="rect">
            <a:avLst/>
          </a:prstGeom>
          <a:noFill/>
        </p:spPr>
        <p:txBody>
          <a:bodyPr wrap="square" rtlCol="0">
            <a:spAutoFit/>
          </a:bodyPr>
          <a:lstStyle/>
          <a:p>
            <a:r>
              <a:rPr lang="en-US" sz="1400" dirty="0" smtClean="0">
                <a:solidFill>
                  <a:schemeClr val="bg1"/>
                </a:solidFill>
                <a:latin typeface="Times New Roman" pitchFamily="18" charset="0"/>
                <a:cs typeface="Times New Roman" pitchFamily="18" charset="0"/>
              </a:rPr>
              <a:t>Questions:</a:t>
            </a:r>
          </a:p>
          <a:p>
            <a:pPr marL="569913" lvl="1" indent="-112713">
              <a:buFont typeface="Arial" pitchFamily="34" charset="0"/>
              <a:buChar char="•"/>
            </a:pPr>
            <a:r>
              <a:rPr lang="en-US" sz="1400" dirty="0" smtClean="0">
                <a:solidFill>
                  <a:schemeClr val="bg1"/>
                </a:solidFill>
                <a:latin typeface="Times New Roman" pitchFamily="18" charset="0"/>
                <a:cs typeface="Times New Roman" pitchFamily="18" charset="0"/>
              </a:rPr>
              <a:t> Where are the </a:t>
            </a:r>
            <a:r>
              <a:rPr lang="en-US" sz="1400" u="sng" dirty="0" smtClean="0">
                <a:solidFill>
                  <a:schemeClr val="bg1"/>
                </a:solidFill>
                <a:latin typeface="Times New Roman" pitchFamily="18" charset="0"/>
                <a:cs typeface="Times New Roman" pitchFamily="18" charset="0"/>
              </a:rPr>
              <a:t>things</a:t>
            </a:r>
            <a:r>
              <a:rPr lang="en-US" sz="1400" dirty="0" smtClean="0">
                <a:solidFill>
                  <a:schemeClr val="bg1"/>
                </a:solidFill>
                <a:latin typeface="Times New Roman" pitchFamily="18" charset="0"/>
                <a:cs typeface="Times New Roman" pitchFamily="18" charset="0"/>
              </a:rPr>
              <a:t> (biological entities, atoms, molecules, compounds, etc.)?</a:t>
            </a:r>
          </a:p>
          <a:p>
            <a:pPr marL="569913" lvl="1" indent="-112713">
              <a:buFont typeface="Arial" pitchFamily="34" charset="0"/>
              <a:buChar char="•"/>
            </a:pPr>
            <a:r>
              <a:rPr lang="en-US" sz="1400" dirty="0" smtClean="0">
                <a:solidFill>
                  <a:schemeClr val="bg1"/>
                </a:solidFill>
                <a:latin typeface="Times New Roman" pitchFamily="18" charset="0"/>
                <a:cs typeface="Times New Roman" pitchFamily="18" charset="0"/>
              </a:rPr>
              <a:t>How is the ontology </a:t>
            </a:r>
            <a:r>
              <a:rPr lang="en-US" sz="1400" u="sng" dirty="0" smtClean="0">
                <a:solidFill>
                  <a:schemeClr val="bg1"/>
                </a:solidFill>
                <a:latin typeface="Times New Roman" pitchFamily="18" charset="0"/>
                <a:cs typeface="Times New Roman" pitchFamily="18" charset="0"/>
              </a:rPr>
              <a:t>related to the world</a:t>
            </a:r>
            <a:r>
              <a:rPr lang="en-US" sz="1400" dirty="0" smtClean="0">
                <a:solidFill>
                  <a:schemeClr val="bg1"/>
                </a:solidFill>
                <a:latin typeface="Times New Roman" pitchFamily="18" charset="0"/>
                <a:cs typeface="Times New Roman" pitchFamily="18" charset="0"/>
              </a:rPr>
              <a:t>?</a:t>
            </a:r>
            <a:endParaRPr lang="en-US" sz="1400" dirty="0">
              <a:solidFill>
                <a:schemeClr val="bg1"/>
              </a:solidFill>
              <a:latin typeface="Times New Roman" pitchFamily="18" charset="0"/>
              <a:cs typeface="Times New Roman" pitchFamily="18" charset="0"/>
            </a:endParaRPr>
          </a:p>
        </p:txBody>
      </p:sp>
      <p:sp>
        <p:nvSpPr>
          <p:cNvPr id="30" name="TextBox 29"/>
          <p:cNvSpPr txBox="1"/>
          <p:nvPr/>
        </p:nvSpPr>
        <p:spPr>
          <a:xfrm>
            <a:off x="5029200" y="5105400"/>
            <a:ext cx="3657600" cy="1169551"/>
          </a:xfrm>
          <a:prstGeom prst="rect">
            <a:avLst/>
          </a:prstGeom>
          <a:noFill/>
        </p:spPr>
        <p:txBody>
          <a:bodyPr wrap="square" rtlCol="0">
            <a:spAutoFit/>
          </a:bodyPr>
          <a:lstStyle/>
          <a:p>
            <a:r>
              <a:rPr lang="en-US" sz="1400" dirty="0" smtClean="0">
                <a:solidFill>
                  <a:schemeClr val="bg1"/>
                </a:solidFill>
                <a:latin typeface="Times New Roman" pitchFamily="18" charset="0"/>
                <a:cs typeface="Times New Roman" pitchFamily="18" charset="0"/>
              </a:rPr>
              <a:t>Questions:</a:t>
            </a:r>
          </a:p>
          <a:p>
            <a:pPr marL="569913" lvl="1" indent="-112713">
              <a:buFont typeface="Arial" pitchFamily="34" charset="0"/>
              <a:buChar char="•"/>
            </a:pPr>
            <a:r>
              <a:rPr lang="en-US" sz="1400" dirty="0" smtClean="0">
                <a:solidFill>
                  <a:schemeClr val="bg1"/>
                </a:solidFill>
                <a:latin typeface="Times New Roman" pitchFamily="18" charset="0"/>
                <a:cs typeface="Times New Roman" pitchFamily="18" charset="0"/>
              </a:rPr>
              <a:t> How are the categories related to one another?</a:t>
            </a:r>
          </a:p>
          <a:p>
            <a:pPr marL="569913" lvl="1" indent="-112713">
              <a:buFont typeface="Arial" pitchFamily="34" charset="0"/>
              <a:buChar char="•"/>
            </a:pPr>
            <a:r>
              <a:rPr lang="en-US" sz="1400" dirty="0" smtClean="0">
                <a:solidFill>
                  <a:schemeClr val="bg1"/>
                </a:solidFill>
                <a:latin typeface="Times New Roman" pitchFamily="18" charset="0"/>
                <a:cs typeface="Times New Roman" pitchFamily="18" charset="0"/>
              </a:rPr>
              <a:t>How is the ontology </a:t>
            </a:r>
            <a:r>
              <a:rPr lang="en-US" sz="1400" u="sng" dirty="0" smtClean="0">
                <a:solidFill>
                  <a:schemeClr val="bg1"/>
                </a:solidFill>
                <a:latin typeface="Times New Roman" pitchFamily="18" charset="0"/>
                <a:cs typeface="Times New Roman" pitchFamily="18" charset="0"/>
              </a:rPr>
              <a:t>related to a language </a:t>
            </a:r>
            <a:r>
              <a:rPr lang="en-US" sz="1400" dirty="0" smtClean="0">
                <a:solidFill>
                  <a:schemeClr val="bg1"/>
                </a:solidFill>
                <a:latin typeface="Times New Roman" pitchFamily="18" charset="0"/>
                <a:cs typeface="Times New Roman" pitchFamily="18" charset="0"/>
              </a:rPr>
              <a:t>used to describe and use it?</a:t>
            </a:r>
            <a:endParaRPr lang="en-US" sz="14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6781800" cy="838200"/>
          </a:xfrm>
        </p:spPr>
        <p:txBody>
          <a:bodyPr>
            <a:normAutofit/>
          </a:bodyPr>
          <a:lstStyle/>
          <a:p>
            <a:r>
              <a:rPr lang="en-US" sz="3200" dirty="0" smtClean="0">
                <a:solidFill>
                  <a:schemeClr val="bg1"/>
                </a:solidFill>
                <a:latin typeface="Times New Roman" pitchFamily="18" charset="0"/>
                <a:cs typeface="Times New Roman" pitchFamily="18" charset="0"/>
              </a:rPr>
              <a:t>What is an ontology </a:t>
            </a:r>
            <a:r>
              <a:rPr lang="en-US" sz="3200" i="1" dirty="0" smtClean="0">
                <a:solidFill>
                  <a:schemeClr val="bg1"/>
                </a:solidFill>
                <a:latin typeface="Times New Roman" pitchFamily="18" charset="0"/>
                <a:cs typeface="Times New Roman" pitchFamily="18" charset="0"/>
              </a:rPr>
              <a:t>for</a:t>
            </a:r>
            <a:r>
              <a:rPr lang="en-US" sz="3200" dirty="0" smtClean="0">
                <a:solidFill>
                  <a:schemeClr val="bg1"/>
                </a:solidFill>
                <a:latin typeface="Times New Roman" pitchFamily="18" charset="0"/>
                <a:cs typeface="Times New Roman" pitchFamily="18" charset="0"/>
              </a:rPr>
              <a:t>?</a:t>
            </a:r>
            <a:endParaRPr lang="en-US" sz="2200" dirty="0">
              <a:solidFill>
                <a:schemeClr val="bg1"/>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a:xfrm>
            <a:off x="7010400" y="6492875"/>
            <a:ext cx="2133600" cy="365125"/>
          </a:xfrm>
        </p:spPr>
        <p:txBody>
          <a:bodyPr/>
          <a:lstStyle/>
          <a:p>
            <a:fld id="{D20E81B3-847F-4765-A0A6-B8A4D08C1F1D}" type="slidenum">
              <a:rPr lang="en-US" smtClean="0"/>
              <a:pPr/>
              <a:t>5</a:t>
            </a:fld>
            <a:endParaRPr lang="en-US" dirty="0"/>
          </a:p>
        </p:txBody>
      </p:sp>
      <p:sp>
        <p:nvSpPr>
          <p:cNvPr id="12" name="Footer Placeholder 11"/>
          <p:cNvSpPr txBox="1">
            <a:spLocks noGrp="1"/>
          </p:cNvSpPr>
          <p:nvPr>
            <p:ph type="ftr" sz="quarter" idx="11"/>
          </p:nvPr>
        </p:nvSpPr>
        <p:spPr>
          <a:xfrm>
            <a:off x="0" y="6581001"/>
            <a:ext cx="2895600" cy="276999"/>
          </a:xfrm>
          <a:prstGeom prst="rect">
            <a:avLst/>
          </a:prstGeom>
          <a:noFill/>
        </p:spPr>
        <p:txBody>
          <a:bodyPr wrap="square" rtlCol="0">
            <a:spAutoFit/>
          </a:bodyPr>
          <a:lstStyle/>
          <a:p>
            <a:pPr algn="l"/>
            <a:r>
              <a:rPr lang="en-US" b="1" dirty="0" smtClean="0">
                <a:solidFill>
                  <a:schemeClr val="accent5">
                    <a:lumMod val="40000"/>
                    <a:lumOff val="60000"/>
                  </a:schemeClr>
                </a:solidFill>
              </a:rPr>
              <a:t>ghmerrill@chathamdesign.com</a:t>
            </a:r>
            <a:endParaRPr lang="en-US" sz="1200" b="1" dirty="0">
              <a:solidFill>
                <a:schemeClr val="accent5">
                  <a:lumMod val="40000"/>
                  <a:lumOff val="60000"/>
                </a:schemeClr>
              </a:solidFill>
            </a:endParaRPr>
          </a:p>
        </p:txBody>
      </p:sp>
      <p:graphicFrame>
        <p:nvGraphicFramePr>
          <p:cNvPr id="7" name="Table 6"/>
          <p:cNvGraphicFramePr>
            <a:graphicFrameLocks noGrp="1"/>
          </p:cNvGraphicFramePr>
          <p:nvPr/>
        </p:nvGraphicFramePr>
        <p:xfrm>
          <a:off x="2209800" y="1219200"/>
          <a:ext cx="4724400" cy="533400"/>
        </p:xfrm>
        <a:graphic>
          <a:graphicData uri="http://schemas.openxmlformats.org/drawingml/2006/table">
            <a:tbl>
              <a:tblPr firstRow="1" bandRow="1">
                <a:tableStyleId>{5C22544A-7EE6-4342-B048-85BDC9FD1C3A}</a:tableStyleId>
              </a:tblPr>
              <a:tblGrid>
                <a:gridCol w="2362200"/>
                <a:gridCol w="2362200"/>
              </a:tblGrid>
              <a:tr h="53340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Times New Roman" pitchFamily="18" charset="0"/>
                          <a:cs typeface="Times New Roman" pitchFamily="18" charset="0"/>
                        </a:rPr>
                        <a:t>Why are you creating</a:t>
                      </a:r>
                      <a:r>
                        <a:rPr lang="en-US" sz="1400" baseline="0" dirty="0" smtClean="0">
                          <a:solidFill>
                            <a:schemeClr val="bg1"/>
                          </a:solidFill>
                          <a:latin typeface="Times New Roman" pitchFamily="18" charset="0"/>
                          <a:cs typeface="Times New Roman" pitchFamily="18" charset="0"/>
                        </a:rPr>
                        <a:t> an ontology</a:t>
                      </a:r>
                      <a:r>
                        <a:rPr lang="en-US" sz="1400" dirty="0" smtClean="0">
                          <a:solidFill>
                            <a:schemeClr val="bg1"/>
                          </a:solidFill>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r>
                        <a:rPr lang="en-US" sz="1400" dirty="0" smtClean="0">
                          <a:solidFill>
                            <a:schemeClr val="bg1"/>
                          </a:solidFill>
                        </a:rPr>
                        <a:t>What are your goals?  How are these related?</a:t>
                      </a:r>
                      <a:endParaRPr lang="en-US" sz="1400" dirty="0"/>
                    </a:p>
                  </a:txBody>
                  <a:tcPr/>
                </a:tc>
              </a:tr>
            </a:tbl>
          </a:graphicData>
        </a:graphic>
      </p:graphicFrame>
      <p:sp>
        <p:nvSpPr>
          <p:cNvPr id="8" name="TextBox 7"/>
          <p:cNvSpPr txBox="1"/>
          <p:nvPr/>
        </p:nvSpPr>
        <p:spPr>
          <a:xfrm>
            <a:off x="381000" y="1905000"/>
            <a:ext cx="1447800" cy="369332"/>
          </a:xfrm>
          <a:prstGeom prst="rect">
            <a:avLst/>
          </a:prstGeom>
          <a:noFill/>
          <a:ln>
            <a:solidFill>
              <a:schemeClr val="bg1"/>
            </a:solidFill>
          </a:ln>
        </p:spPr>
        <p:txBody>
          <a:bodyPr wrap="square" rtlCol="0" anchor="ctr" anchorCtr="1">
            <a:spAutoFit/>
          </a:bodyPr>
          <a:lstStyle/>
          <a:p>
            <a:r>
              <a:rPr lang="en-US" dirty="0" smtClean="0">
                <a:solidFill>
                  <a:schemeClr val="bg1"/>
                </a:solidFill>
                <a:latin typeface="Times New Roman" pitchFamily="18" charset="0"/>
                <a:cs typeface="Times New Roman" pitchFamily="18" charset="0"/>
              </a:rPr>
              <a:t>Classification</a:t>
            </a:r>
            <a:endParaRPr lang="en-US" dirty="0">
              <a:solidFill>
                <a:schemeClr val="bg1"/>
              </a:solidFill>
              <a:latin typeface="Times New Roman" pitchFamily="18" charset="0"/>
              <a:cs typeface="Times New Roman" pitchFamily="18" charset="0"/>
            </a:endParaRPr>
          </a:p>
        </p:txBody>
      </p:sp>
      <p:sp>
        <p:nvSpPr>
          <p:cNvPr id="11" name="TextBox 10"/>
          <p:cNvSpPr txBox="1"/>
          <p:nvPr/>
        </p:nvSpPr>
        <p:spPr>
          <a:xfrm>
            <a:off x="6477000" y="2286000"/>
            <a:ext cx="1905000" cy="369332"/>
          </a:xfrm>
          <a:prstGeom prst="rect">
            <a:avLst/>
          </a:prstGeom>
          <a:noFill/>
          <a:ln>
            <a:solidFill>
              <a:schemeClr val="bg1"/>
            </a:solidFill>
          </a:ln>
        </p:spPr>
        <p:txBody>
          <a:bodyPr wrap="square" rtlCol="0" anchor="ctr" anchorCtr="1">
            <a:spAutoFit/>
          </a:bodyPr>
          <a:lstStyle/>
          <a:p>
            <a:r>
              <a:rPr lang="en-US" dirty="0" smtClean="0">
                <a:solidFill>
                  <a:schemeClr val="bg1"/>
                </a:solidFill>
                <a:latin typeface="Times New Roman" pitchFamily="18" charset="0"/>
                <a:cs typeface="Times New Roman" pitchFamily="18" charset="0"/>
              </a:rPr>
              <a:t>Search / Retrieval</a:t>
            </a:r>
            <a:endParaRPr lang="en-US" dirty="0">
              <a:solidFill>
                <a:schemeClr val="bg1"/>
              </a:solidFill>
              <a:latin typeface="Times New Roman" pitchFamily="18" charset="0"/>
              <a:cs typeface="Times New Roman" pitchFamily="18" charset="0"/>
            </a:endParaRPr>
          </a:p>
        </p:txBody>
      </p:sp>
      <p:sp>
        <p:nvSpPr>
          <p:cNvPr id="13" name="TextBox 12"/>
          <p:cNvSpPr txBox="1"/>
          <p:nvPr/>
        </p:nvSpPr>
        <p:spPr>
          <a:xfrm>
            <a:off x="1295400" y="3962400"/>
            <a:ext cx="2438400" cy="369332"/>
          </a:xfrm>
          <a:prstGeom prst="rect">
            <a:avLst/>
          </a:prstGeom>
          <a:noFill/>
          <a:ln>
            <a:solidFill>
              <a:schemeClr val="bg1"/>
            </a:solidFill>
          </a:ln>
        </p:spPr>
        <p:txBody>
          <a:bodyPr wrap="square" rtlCol="0" anchor="ctr" anchorCtr="1">
            <a:spAutoFit/>
          </a:bodyPr>
          <a:lstStyle/>
          <a:p>
            <a:r>
              <a:rPr lang="en-US" dirty="0" smtClean="0">
                <a:solidFill>
                  <a:schemeClr val="bg1"/>
                </a:solidFill>
                <a:latin typeface="Times New Roman" pitchFamily="18" charset="0"/>
                <a:cs typeface="Times New Roman" pitchFamily="18" charset="0"/>
              </a:rPr>
              <a:t>Knowledge Exploration</a:t>
            </a:r>
            <a:endParaRPr lang="en-US" dirty="0">
              <a:solidFill>
                <a:schemeClr val="bg1"/>
              </a:solidFill>
              <a:latin typeface="Times New Roman" pitchFamily="18" charset="0"/>
              <a:cs typeface="Times New Roman" pitchFamily="18" charset="0"/>
            </a:endParaRPr>
          </a:p>
        </p:txBody>
      </p:sp>
      <p:sp>
        <p:nvSpPr>
          <p:cNvPr id="14" name="TextBox 13"/>
          <p:cNvSpPr txBox="1"/>
          <p:nvPr/>
        </p:nvSpPr>
        <p:spPr>
          <a:xfrm>
            <a:off x="4800600" y="5943600"/>
            <a:ext cx="2286000" cy="369332"/>
          </a:xfrm>
          <a:prstGeom prst="rect">
            <a:avLst/>
          </a:prstGeom>
          <a:noFill/>
          <a:ln>
            <a:solidFill>
              <a:schemeClr val="bg1"/>
            </a:solidFill>
          </a:ln>
        </p:spPr>
        <p:txBody>
          <a:bodyPr wrap="square" rtlCol="0" anchor="ctr" anchorCtr="1">
            <a:spAutoFit/>
          </a:bodyPr>
          <a:lstStyle/>
          <a:p>
            <a:r>
              <a:rPr lang="en-US" dirty="0" smtClean="0">
                <a:solidFill>
                  <a:schemeClr val="bg1"/>
                </a:solidFill>
                <a:latin typeface="Times New Roman" pitchFamily="18" charset="0"/>
                <a:cs typeface="Times New Roman" pitchFamily="18" charset="0"/>
              </a:rPr>
              <a:t>Knowledge Discovery</a:t>
            </a:r>
            <a:endParaRPr lang="en-US" dirty="0">
              <a:solidFill>
                <a:schemeClr val="bg1"/>
              </a:solidFill>
              <a:latin typeface="Times New Roman" pitchFamily="18" charset="0"/>
              <a:cs typeface="Times New Roman" pitchFamily="18" charset="0"/>
            </a:endParaRPr>
          </a:p>
        </p:txBody>
      </p:sp>
      <p:sp>
        <p:nvSpPr>
          <p:cNvPr id="15" name="TextBox 14"/>
          <p:cNvSpPr txBox="1"/>
          <p:nvPr/>
        </p:nvSpPr>
        <p:spPr>
          <a:xfrm>
            <a:off x="533400" y="5257800"/>
            <a:ext cx="2514600" cy="369332"/>
          </a:xfrm>
          <a:prstGeom prst="rect">
            <a:avLst/>
          </a:prstGeom>
          <a:noFill/>
          <a:ln>
            <a:solidFill>
              <a:schemeClr val="bg1"/>
            </a:solidFill>
          </a:ln>
        </p:spPr>
        <p:txBody>
          <a:bodyPr wrap="square" rtlCol="0" anchor="ctr" anchorCtr="1">
            <a:spAutoFit/>
          </a:bodyPr>
          <a:lstStyle/>
          <a:p>
            <a:r>
              <a:rPr lang="en-US" dirty="0" smtClean="0">
                <a:solidFill>
                  <a:schemeClr val="bg1"/>
                </a:solidFill>
                <a:latin typeface="Times New Roman" pitchFamily="18" charset="0"/>
                <a:cs typeface="Times New Roman" pitchFamily="18" charset="0"/>
              </a:rPr>
              <a:t>Administrative Support</a:t>
            </a:r>
            <a:endParaRPr lang="en-US" dirty="0">
              <a:solidFill>
                <a:schemeClr val="bg1"/>
              </a:solidFill>
              <a:latin typeface="Times New Roman" pitchFamily="18" charset="0"/>
              <a:cs typeface="Times New Roman" pitchFamily="18" charset="0"/>
            </a:endParaRPr>
          </a:p>
        </p:txBody>
      </p:sp>
      <p:sp>
        <p:nvSpPr>
          <p:cNvPr id="16" name="TextBox 15"/>
          <p:cNvSpPr txBox="1"/>
          <p:nvPr/>
        </p:nvSpPr>
        <p:spPr>
          <a:xfrm>
            <a:off x="7162800" y="5105400"/>
            <a:ext cx="1447800" cy="369332"/>
          </a:xfrm>
          <a:prstGeom prst="rect">
            <a:avLst/>
          </a:prstGeom>
          <a:noFill/>
          <a:ln>
            <a:solidFill>
              <a:schemeClr val="bg1"/>
            </a:solidFill>
          </a:ln>
        </p:spPr>
        <p:txBody>
          <a:bodyPr wrap="square" rtlCol="0" anchor="ctr" anchorCtr="1">
            <a:spAutoFit/>
          </a:bodyPr>
          <a:lstStyle/>
          <a:p>
            <a:r>
              <a:rPr lang="en-US" dirty="0" smtClean="0">
                <a:solidFill>
                  <a:schemeClr val="bg1"/>
                </a:solidFill>
                <a:latin typeface="Times New Roman" pitchFamily="18" charset="0"/>
                <a:cs typeface="Times New Roman" pitchFamily="18" charset="0"/>
              </a:rPr>
              <a:t>Prediction</a:t>
            </a:r>
            <a:endParaRPr lang="en-US" dirty="0">
              <a:solidFill>
                <a:schemeClr val="bg1"/>
              </a:solidFill>
              <a:latin typeface="Times New Roman" pitchFamily="18" charset="0"/>
              <a:cs typeface="Times New Roman" pitchFamily="18" charset="0"/>
            </a:endParaRPr>
          </a:p>
        </p:txBody>
      </p:sp>
      <p:sp>
        <p:nvSpPr>
          <p:cNvPr id="17" name="TextBox 16"/>
          <p:cNvSpPr txBox="1"/>
          <p:nvPr/>
        </p:nvSpPr>
        <p:spPr>
          <a:xfrm>
            <a:off x="3429000" y="2895600"/>
            <a:ext cx="2743200" cy="369332"/>
          </a:xfrm>
          <a:prstGeom prst="rect">
            <a:avLst/>
          </a:prstGeom>
          <a:noFill/>
          <a:ln>
            <a:solidFill>
              <a:schemeClr val="bg1"/>
            </a:solidFill>
          </a:ln>
        </p:spPr>
        <p:txBody>
          <a:bodyPr wrap="square" rtlCol="0" anchor="ctr" anchorCtr="1">
            <a:spAutoFit/>
          </a:bodyPr>
          <a:lstStyle/>
          <a:p>
            <a:r>
              <a:rPr lang="en-US" dirty="0" smtClean="0">
                <a:solidFill>
                  <a:schemeClr val="bg1"/>
                </a:solidFill>
                <a:latin typeface="Times New Roman" pitchFamily="18" charset="0"/>
                <a:cs typeface="Times New Roman" pitchFamily="18" charset="0"/>
              </a:rPr>
              <a:t>Knowledge Representation</a:t>
            </a:r>
            <a:endParaRPr lang="en-US" dirty="0">
              <a:solidFill>
                <a:schemeClr val="bg1"/>
              </a:solidFill>
              <a:latin typeface="Times New Roman" pitchFamily="18" charset="0"/>
              <a:cs typeface="Times New Roman" pitchFamily="18" charset="0"/>
            </a:endParaRPr>
          </a:p>
        </p:txBody>
      </p:sp>
      <p:sp>
        <p:nvSpPr>
          <p:cNvPr id="18" name="TextBox 17"/>
          <p:cNvSpPr txBox="1"/>
          <p:nvPr/>
        </p:nvSpPr>
        <p:spPr>
          <a:xfrm>
            <a:off x="5105400" y="3733800"/>
            <a:ext cx="2895600" cy="369332"/>
          </a:xfrm>
          <a:prstGeom prst="rect">
            <a:avLst/>
          </a:prstGeom>
          <a:noFill/>
          <a:ln>
            <a:solidFill>
              <a:schemeClr val="bg1"/>
            </a:solidFill>
          </a:ln>
        </p:spPr>
        <p:txBody>
          <a:bodyPr wrap="square" rtlCol="0" anchor="ctr" anchorCtr="1">
            <a:spAutoFit/>
          </a:bodyPr>
          <a:lstStyle/>
          <a:p>
            <a:r>
              <a:rPr lang="en-US" dirty="0" smtClean="0">
                <a:solidFill>
                  <a:schemeClr val="bg1"/>
                </a:solidFill>
                <a:latin typeface="Times New Roman" pitchFamily="18" charset="0"/>
                <a:cs typeface="Times New Roman" pitchFamily="18" charset="0"/>
              </a:rPr>
              <a:t>Design/Manufacturing</a:t>
            </a:r>
            <a:endParaRPr lang="en-US" dirty="0">
              <a:solidFill>
                <a:schemeClr val="bg1"/>
              </a:solidFill>
              <a:latin typeface="Times New Roman" pitchFamily="18" charset="0"/>
              <a:cs typeface="Times New Roman" pitchFamily="18" charset="0"/>
            </a:endParaRPr>
          </a:p>
        </p:txBody>
      </p:sp>
      <p:sp>
        <p:nvSpPr>
          <p:cNvPr id="19" name="TextBox 18"/>
          <p:cNvSpPr txBox="1"/>
          <p:nvPr/>
        </p:nvSpPr>
        <p:spPr>
          <a:xfrm>
            <a:off x="685800" y="2895600"/>
            <a:ext cx="1447800" cy="369332"/>
          </a:xfrm>
          <a:prstGeom prst="rect">
            <a:avLst/>
          </a:prstGeom>
          <a:noFill/>
          <a:ln>
            <a:solidFill>
              <a:schemeClr val="bg1"/>
            </a:solidFill>
          </a:ln>
        </p:spPr>
        <p:txBody>
          <a:bodyPr wrap="square" rtlCol="0" anchor="ctr" anchorCtr="1">
            <a:spAutoFit/>
          </a:bodyPr>
          <a:lstStyle/>
          <a:p>
            <a:r>
              <a:rPr lang="en-US" dirty="0" smtClean="0">
                <a:solidFill>
                  <a:schemeClr val="bg1"/>
                </a:solidFill>
                <a:latin typeface="Times New Roman" pitchFamily="18" charset="0"/>
                <a:cs typeface="Times New Roman" pitchFamily="18" charset="0"/>
              </a:rPr>
              <a:t>Pedagogy</a:t>
            </a:r>
            <a:endParaRPr lang="en-US" dirty="0">
              <a:solidFill>
                <a:schemeClr val="bg1"/>
              </a:solidFill>
              <a:latin typeface="Times New Roman" pitchFamily="18" charset="0"/>
              <a:cs typeface="Times New Roman" pitchFamily="18" charset="0"/>
            </a:endParaRPr>
          </a:p>
        </p:txBody>
      </p:sp>
      <p:sp>
        <p:nvSpPr>
          <p:cNvPr id="20" name="TextBox 19"/>
          <p:cNvSpPr txBox="1"/>
          <p:nvPr/>
        </p:nvSpPr>
        <p:spPr>
          <a:xfrm>
            <a:off x="3657600" y="4876800"/>
            <a:ext cx="2895600" cy="369332"/>
          </a:xfrm>
          <a:prstGeom prst="rect">
            <a:avLst/>
          </a:prstGeom>
          <a:noFill/>
          <a:ln>
            <a:solidFill>
              <a:schemeClr val="bg1"/>
            </a:solidFill>
          </a:ln>
        </p:spPr>
        <p:txBody>
          <a:bodyPr wrap="square" rtlCol="0" anchor="ctr" anchorCtr="1">
            <a:spAutoFit/>
          </a:bodyPr>
          <a:lstStyle/>
          <a:p>
            <a:r>
              <a:rPr lang="en-US" dirty="0" smtClean="0">
                <a:solidFill>
                  <a:schemeClr val="bg1"/>
                </a:solidFill>
                <a:latin typeface="Times New Roman" pitchFamily="18" charset="0"/>
                <a:cs typeface="Times New Roman" pitchFamily="18" charset="0"/>
              </a:rPr>
              <a:t>Knowledge/Data Integration</a:t>
            </a:r>
            <a:endParaRPr lang="en-US" dirty="0">
              <a:solidFill>
                <a:schemeClr val="bg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7800" y="228600"/>
            <a:ext cx="6781800" cy="838200"/>
          </a:xfrm>
        </p:spPr>
        <p:txBody>
          <a:bodyPr>
            <a:normAutofit fontScale="90000"/>
          </a:bodyPr>
          <a:lstStyle/>
          <a:p>
            <a:r>
              <a:rPr lang="en-US" sz="3200" i="1" dirty="0" smtClean="0">
                <a:solidFill>
                  <a:schemeClr val="bg1"/>
                </a:solidFill>
                <a:latin typeface="Times New Roman" pitchFamily="18" charset="0"/>
                <a:cs typeface="Times New Roman" pitchFamily="18" charset="0"/>
              </a:rPr>
              <a:t>A cluster of critical terms and concepts …</a:t>
            </a:r>
            <a:endParaRPr lang="en-US" sz="2200" i="1" dirty="0">
              <a:solidFill>
                <a:schemeClr val="bg1"/>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a:xfrm>
            <a:off x="7010400" y="6492875"/>
            <a:ext cx="2133600" cy="365125"/>
          </a:xfrm>
        </p:spPr>
        <p:txBody>
          <a:bodyPr/>
          <a:lstStyle/>
          <a:p>
            <a:fld id="{D20E81B3-847F-4765-A0A6-B8A4D08C1F1D}" type="slidenum">
              <a:rPr lang="en-US" smtClean="0"/>
              <a:pPr/>
              <a:t>6</a:t>
            </a:fld>
            <a:endParaRPr lang="en-US" dirty="0"/>
          </a:p>
        </p:txBody>
      </p:sp>
      <p:sp>
        <p:nvSpPr>
          <p:cNvPr id="12" name="Footer Placeholder 11"/>
          <p:cNvSpPr txBox="1">
            <a:spLocks noGrp="1"/>
          </p:cNvSpPr>
          <p:nvPr>
            <p:ph type="ftr" sz="quarter" idx="11"/>
          </p:nvPr>
        </p:nvSpPr>
        <p:spPr>
          <a:xfrm>
            <a:off x="0" y="6581001"/>
            <a:ext cx="2895600" cy="276999"/>
          </a:xfrm>
          <a:prstGeom prst="rect">
            <a:avLst/>
          </a:prstGeom>
          <a:noFill/>
        </p:spPr>
        <p:txBody>
          <a:bodyPr wrap="square" rtlCol="0">
            <a:spAutoFit/>
          </a:bodyPr>
          <a:lstStyle/>
          <a:p>
            <a:pPr algn="l"/>
            <a:r>
              <a:rPr lang="en-US" b="1" dirty="0" smtClean="0">
                <a:solidFill>
                  <a:schemeClr val="accent5">
                    <a:lumMod val="40000"/>
                    <a:lumOff val="60000"/>
                  </a:schemeClr>
                </a:solidFill>
              </a:rPr>
              <a:t>ghmerrill@chathamdesign.com</a:t>
            </a:r>
            <a:endParaRPr lang="en-US" sz="1200" b="1" dirty="0">
              <a:solidFill>
                <a:schemeClr val="accent5">
                  <a:lumMod val="40000"/>
                  <a:lumOff val="60000"/>
                </a:schemeClr>
              </a:solidFill>
            </a:endParaRPr>
          </a:p>
        </p:txBody>
      </p:sp>
      <p:sp>
        <p:nvSpPr>
          <p:cNvPr id="6" name="Cloud Callout 5"/>
          <p:cNvSpPr/>
          <p:nvPr/>
        </p:nvSpPr>
        <p:spPr>
          <a:xfrm>
            <a:off x="762000" y="1143000"/>
            <a:ext cx="1524000" cy="609600"/>
          </a:xfrm>
          <a:prstGeom prst="cloudCallout">
            <a:avLst>
              <a:gd name="adj1" fmla="val -13407"/>
              <a:gd name="adj2" fmla="val 591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Dictionary</a:t>
            </a:r>
            <a:endParaRPr lang="en-US" sz="1400" dirty="0">
              <a:solidFill>
                <a:schemeClr val="tx1"/>
              </a:solidFill>
            </a:endParaRPr>
          </a:p>
        </p:txBody>
      </p:sp>
      <p:sp>
        <p:nvSpPr>
          <p:cNvPr id="7" name="Cloud Callout 6"/>
          <p:cNvSpPr/>
          <p:nvPr/>
        </p:nvSpPr>
        <p:spPr>
          <a:xfrm>
            <a:off x="1828800" y="2438400"/>
            <a:ext cx="1447800" cy="609600"/>
          </a:xfrm>
          <a:prstGeom prst="cloudCallout">
            <a:avLst>
              <a:gd name="adj1" fmla="val -13407"/>
              <a:gd name="adj2" fmla="val 591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Thesaurus</a:t>
            </a:r>
            <a:endParaRPr lang="en-US" sz="1400" dirty="0">
              <a:solidFill>
                <a:schemeClr val="tx1"/>
              </a:solidFill>
            </a:endParaRPr>
          </a:p>
        </p:txBody>
      </p:sp>
      <p:sp>
        <p:nvSpPr>
          <p:cNvPr id="8" name="Cloud Callout 7"/>
          <p:cNvSpPr/>
          <p:nvPr/>
        </p:nvSpPr>
        <p:spPr>
          <a:xfrm>
            <a:off x="152400" y="2209800"/>
            <a:ext cx="838200" cy="609600"/>
          </a:xfrm>
          <a:prstGeom prst="cloudCallout">
            <a:avLst>
              <a:gd name="adj1" fmla="val -13407"/>
              <a:gd name="adj2" fmla="val 591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Term</a:t>
            </a:r>
            <a:endParaRPr lang="en-US" sz="1400" dirty="0">
              <a:solidFill>
                <a:schemeClr val="tx1"/>
              </a:solidFill>
            </a:endParaRPr>
          </a:p>
        </p:txBody>
      </p:sp>
      <p:sp>
        <p:nvSpPr>
          <p:cNvPr id="11" name="Cloud Callout 10"/>
          <p:cNvSpPr/>
          <p:nvPr/>
        </p:nvSpPr>
        <p:spPr>
          <a:xfrm>
            <a:off x="7467600" y="5791200"/>
            <a:ext cx="1219200" cy="609600"/>
          </a:xfrm>
          <a:prstGeom prst="cloudCallout">
            <a:avLst>
              <a:gd name="adj1" fmla="val -13407"/>
              <a:gd name="adj2" fmla="val 591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Concept</a:t>
            </a:r>
            <a:endParaRPr lang="en-US" sz="1400" dirty="0">
              <a:solidFill>
                <a:schemeClr val="tx1"/>
              </a:solidFill>
            </a:endParaRPr>
          </a:p>
        </p:txBody>
      </p:sp>
      <p:sp>
        <p:nvSpPr>
          <p:cNvPr id="13" name="Cloud Callout 12"/>
          <p:cNvSpPr/>
          <p:nvPr/>
        </p:nvSpPr>
        <p:spPr>
          <a:xfrm>
            <a:off x="3581400" y="1066800"/>
            <a:ext cx="1524000" cy="609600"/>
          </a:xfrm>
          <a:prstGeom prst="cloudCallout">
            <a:avLst>
              <a:gd name="adj1" fmla="val -13407"/>
              <a:gd name="adj2" fmla="val 591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Ontology</a:t>
            </a:r>
            <a:endParaRPr lang="en-US" sz="1400" dirty="0">
              <a:solidFill>
                <a:schemeClr val="tx1"/>
              </a:solidFill>
            </a:endParaRPr>
          </a:p>
        </p:txBody>
      </p:sp>
      <p:sp>
        <p:nvSpPr>
          <p:cNvPr id="14" name="Cloud Callout 13"/>
          <p:cNvSpPr/>
          <p:nvPr/>
        </p:nvSpPr>
        <p:spPr>
          <a:xfrm>
            <a:off x="304800" y="3352800"/>
            <a:ext cx="1295400" cy="609600"/>
          </a:xfrm>
          <a:prstGeom prst="cloudCallout">
            <a:avLst>
              <a:gd name="adj1" fmla="val -13407"/>
              <a:gd name="adj2" fmla="val 591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Coding Scheme</a:t>
            </a:r>
            <a:endParaRPr lang="en-US" sz="1400" dirty="0">
              <a:solidFill>
                <a:schemeClr val="tx1"/>
              </a:solidFill>
            </a:endParaRPr>
          </a:p>
        </p:txBody>
      </p:sp>
      <p:sp>
        <p:nvSpPr>
          <p:cNvPr id="15" name="Cloud Callout 14"/>
          <p:cNvSpPr/>
          <p:nvPr/>
        </p:nvSpPr>
        <p:spPr>
          <a:xfrm>
            <a:off x="6781800" y="3962400"/>
            <a:ext cx="990600" cy="609600"/>
          </a:xfrm>
          <a:prstGeom prst="cloudCallout">
            <a:avLst>
              <a:gd name="adj1" fmla="val -13407"/>
              <a:gd name="adj2" fmla="val 591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Class</a:t>
            </a:r>
            <a:endParaRPr lang="en-US" sz="1400" dirty="0">
              <a:solidFill>
                <a:schemeClr val="tx1"/>
              </a:solidFill>
            </a:endParaRPr>
          </a:p>
        </p:txBody>
      </p:sp>
      <p:sp>
        <p:nvSpPr>
          <p:cNvPr id="16" name="Cloud Callout 15"/>
          <p:cNvSpPr/>
          <p:nvPr/>
        </p:nvSpPr>
        <p:spPr>
          <a:xfrm>
            <a:off x="6629400" y="4800600"/>
            <a:ext cx="2362200" cy="609600"/>
          </a:xfrm>
          <a:prstGeom prst="cloudCallout">
            <a:avLst>
              <a:gd name="adj1" fmla="val -13407"/>
              <a:gd name="adj2" fmla="val 591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Property/Attribute</a:t>
            </a:r>
            <a:endParaRPr lang="en-US" sz="1400" dirty="0">
              <a:solidFill>
                <a:schemeClr val="tx1"/>
              </a:solidFill>
            </a:endParaRPr>
          </a:p>
        </p:txBody>
      </p:sp>
      <p:sp>
        <p:nvSpPr>
          <p:cNvPr id="17" name="Cloud Callout 16"/>
          <p:cNvSpPr/>
          <p:nvPr/>
        </p:nvSpPr>
        <p:spPr>
          <a:xfrm>
            <a:off x="6781800" y="1066800"/>
            <a:ext cx="1143000" cy="609600"/>
          </a:xfrm>
          <a:prstGeom prst="cloudCallout">
            <a:avLst>
              <a:gd name="adj1" fmla="val -13407"/>
              <a:gd name="adj2" fmla="val 591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Theory</a:t>
            </a:r>
            <a:endParaRPr lang="en-US" sz="1400" dirty="0">
              <a:solidFill>
                <a:schemeClr val="tx1"/>
              </a:solidFill>
            </a:endParaRPr>
          </a:p>
        </p:txBody>
      </p:sp>
      <p:sp>
        <p:nvSpPr>
          <p:cNvPr id="18" name="Cloud Callout 17"/>
          <p:cNvSpPr/>
          <p:nvPr/>
        </p:nvSpPr>
        <p:spPr>
          <a:xfrm>
            <a:off x="304800" y="5486400"/>
            <a:ext cx="1524000" cy="609600"/>
          </a:xfrm>
          <a:prstGeom prst="cloudCallout">
            <a:avLst>
              <a:gd name="adj1" fmla="val -13407"/>
              <a:gd name="adj2" fmla="val 591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Definition</a:t>
            </a:r>
            <a:endParaRPr lang="en-US" sz="1400" dirty="0">
              <a:solidFill>
                <a:schemeClr val="tx1"/>
              </a:solidFill>
            </a:endParaRPr>
          </a:p>
        </p:txBody>
      </p:sp>
      <p:sp>
        <p:nvSpPr>
          <p:cNvPr id="19" name="Cloud Callout 18"/>
          <p:cNvSpPr/>
          <p:nvPr/>
        </p:nvSpPr>
        <p:spPr>
          <a:xfrm>
            <a:off x="4648200" y="4495800"/>
            <a:ext cx="1524000" cy="609600"/>
          </a:xfrm>
          <a:prstGeom prst="cloudCallout">
            <a:avLst>
              <a:gd name="adj1" fmla="val -13407"/>
              <a:gd name="adj2" fmla="val 591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Relational Structure</a:t>
            </a:r>
            <a:endParaRPr lang="en-US" sz="1400" dirty="0">
              <a:solidFill>
                <a:schemeClr val="tx1"/>
              </a:solidFill>
            </a:endParaRPr>
          </a:p>
        </p:txBody>
      </p:sp>
      <p:sp>
        <p:nvSpPr>
          <p:cNvPr id="20" name="Cloud Callout 19"/>
          <p:cNvSpPr/>
          <p:nvPr/>
        </p:nvSpPr>
        <p:spPr>
          <a:xfrm>
            <a:off x="4953000" y="5715000"/>
            <a:ext cx="1066800" cy="609600"/>
          </a:xfrm>
          <a:prstGeom prst="cloudCallout">
            <a:avLst>
              <a:gd name="adj1" fmla="val -13407"/>
              <a:gd name="adj2" fmla="val 591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Model</a:t>
            </a:r>
            <a:endParaRPr lang="en-US" sz="1400" dirty="0">
              <a:solidFill>
                <a:schemeClr val="tx1"/>
              </a:solidFill>
            </a:endParaRPr>
          </a:p>
        </p:txBody>
      </p:sp>
      <p:sp>
        <p:nvSpPr>
          <p:cNvPr id="21" name="Cloud Callout 20"/>
          <p:cNvSpPr/>
          <p:nvPr/>
        </p:nvSpPr>
        <p:spPr>
          <a:xfrm>
            <a:off x="4495800" y="2133600"/>
            <a:ext cx="1524000" cy="609600"/>
          </a:xfrm>
          <a:prstGeom prst="cloudCallout">
            <a:avLst>
              <a:gd name="adj1" fmla="val -13407"/>
              <a:gd name="adj2" fmla="val 591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Semantic Relation</a:t>
            </a:r>
            <a:endParaRPr lang="en-US" sz="1400" dirty="0">
              <a:solidFill>
                <a:schemeClr val="tx1"/>
              </a:solidFill>
            </a:endParaRPr>
          </a:p>
        </p:txBody>
      </p:sp>
      <p:sp>
        <p:nvSpPr>
          <p:cNvPr id="22" name="Cloud Callout 21"/>
          <p:cNvSpPr/>
          <p:nvPr/>
        </p:nvSpPr>
        <p:spPr>
          <a:xfrm>
            <a:off x="685800" y="4495800"/>
            <a:ext cx="1524000" cy="609600"/>
          </a:xfrm>
          <a:prstGeom prst="cloudCallout">
            <a:avLst>
              <a:gd name="adj1" fmla="val -13407"/>
              <a:gd name="adj2" fmla="val 591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Meaning Relation</a:t>
            </a:r>
            <a:endParaRPr lang="en-US" sz="1400" dirty="0">
              <a:solidFill>
                <a:schemeClr val="tx1"/>
              </a:solidFill>
            </a:endParaRPr>
          </a:p>
        </p:txBody>
      </p:sp>
      <p:sp>
        <p:nvSpPr>
          <p:cNvPr id="23" name="Cloud Callout 22"/>
          <p:cNvSpPr/>
          <p:nvPr/>
        </p:nvSpPr>
        <p:spPr>
          <a:xfrm>
            <a:off x="4648200" y="3352800"/>
            <a:ext cx="1524000" cy="609600"/>
          </a:xfrm>
          <a:prstGeom prst="cloudCallout">
            <a:avLst>
              <a:gd name="adj1" fmla="val -13407"/>
              <a:gd name="adj2" fmla="val 591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Reference Relation</a:t>
            </a:r>
            <a:endParaRPr lang="en-US" sz="1400" dirty="0">
              <a:solidFill>
                <a:schemeClr val="tx1"/>
              </a:solidFill>
            </a:endParaRPr>
          </a:p>
        </p:txBody>
      </p:sp>
      <p:sp>
        <p:nvSpPr>
          <p:cNvPr id="24" name="Cloud Callout 23"/>
          <p:cNvSpPr/>
          <p:nvPr/>
        </p:nvSpPr>
        <p:spPr>
          <a:xfrm>
            <a:off x="8001000" y="1600200"/>
            <a:ext cx="838200" cy="609600"/>
          </a:xfrm>
          <a:prstGeom prst="cloudCallout">
            <a:avLst>
              <a:gd name="adj1" fmla="val -13407"/>
              <a:gd name="adj2" fmla="val 591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Law</a:t>
            </a:r>
            <a:endParaRPr lang="en-US" sz="1400" dirty="0">
              <a:solidFill>
                <a:schemeClr val="tx1"/>
              </a:solidFill>
            </a:endParaRPr>
          </a:p>
        </p:txBody>
      </p:sp>
      <p:sp>
        <p:nvSpPr>
          <p:cNvPr id="25" name="Cloud Callout 24"/>
          <p:cNvSpPr/>
          <p:nvPr/>
        </p:nvSpPr>
        <p:spPr>
          <a:xfrm>
            <a:off x="7086600" y="3124200"/>
            <a:ext cx="1524000" cy="609600"/>
          </a:xfrm>
          <a:prstGeom prst="cloudCallout">
            <a:avLst>
              <a:gd name="adj1" fmla="val -13407"/>
              <a:gd name="adj2" fmla="val 591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Empirical Relation</a:t>
            </a:r>
            <a:endParaRPr lang="en-US" sz="1400" dirty="0">
              <a:solidFill>
                <a:schemeClr val="tx1"/>
              </a:solidFill>
            </a:endParaRPr>
          </a:p>
        </p:txBody>
      </p:sp>
      <p:sp>
        <p:nvSpPr>
          <p:cNvPr id="26" name="Cloud Callout 25"/>
          <p:cNvSpPr/>
          <p:nvPr/>
        </p:nvSpPr>
        <p:spPr>
          <a:xfrm>
            <a:off x="6553200" y="2286000"/>
            <a:ext cx="1524000" cy="609600"/>
          </a:xfrm>
          <a:prstGeom prst="cloudCallout">
            <a:avLst>
              <a:gd name="adj1" fmla="val -13407"/>
              <a:gd name="adj2" fmla="val 591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Nomic</a:t>
            </a:r>
            <a:r>
              <a:rPr lang="en-US" sz="1400" dirty="0" smtClean="0">
                <a:solidFill>
                  <a:schemeClr val="tx1"/>
                </a:solidFill>
              </a:rPr>
              <a:t> Relation</a:t>
            </a:r>
            <a:endParaRPr lang="en-US" sz="1400" dirty="0">
              <a:solidFill>
                <a:schemeClr val="tx1"/>
              </a:solidFill>
            </a:endParaRPr>
          </a:p>
        </p:txBody>
      </p:sp>
      <p:sp>
        <p:nvSpPr>
          <p:cNvPr id="27" name="Cloud Callout 26"/>
          <p:cNvSpPr/>
          <p:nvPr/>
        </p:nvSpPr>
        <p:spPr>
          <a:xfrm>
            <a:off x="2438400" y="3733800"/>
            <a:ext cx="1752600" cy="838200"/>
          </a:xfrm>
          <a:prstGeom prst="cloudCallout">
            <a:avLst>
              <a:gd name="adj1" fmla="val -13407"/>
              <a:gd name="adj2" fmla="val 591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Principle of Individuation</a:t>
            </a:r>
            <a:endParaRPr lang="en-US" sz="1400" dirty="0">
              <a:solidFill>
                <a:schemeClr val="tx1"/>
              </a:solidFill>
            </a:endParaRPr>
          </a:p>
        </p:txBody>
      </p:sp>
      <p:sp>
        <p:nvSpPr>
          <p:cNvPr id="28" name="Cloud Callout 27"/>
          <p:cNvSpPr/>
          <p:nvPr/>
        </p:nvSpPr>
        <p:spPr>
          <a:xfrm>
            <a:off x="2438400" y="5486400"/>
            <a:ext cx="1752600" cy="838200"/>
          </a:xfrm>
          <a:prstGeom prst="cloudCallout">
            <a:avLst>
              <a:gd name="adj1" fmla="val -13407"/>
              <a:gd name="adj2" fmla="val 591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Principle of Classification</a:t>
            </a:r>
            <a:endParaRPr lang="en-US" sz="1400" dirty="0">
              <a:solidFill>
                <a:schemeClr val="tx1"/>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28600"/>
            <a:ext cx="7315200" cy="838200"/>
          </a:xfrm>
        </p:spPr>
        <p:txBody>
          <a:bodyPr>
            <a:normAutofit fontScale="90000"/>
          </a:bodyPr>
          <a:lstStyle/>
          <a:p>
            <a:r>
              <a:rPr lang="en-US" sz="3200" i="1" dirty="0" smtClean="0">
                <a:solidFill>
                  <a:schemeClr val="bg1"/>
                </a:solidFill>
                <a:latin typeface="Times New Roman" pitchFamily="18" charset="0"/>
                <a:cs typeface="Times New Roman" pitchFamily="18" charset="0"/>
              </a:rPr>
              <a:t>Problems and questions:  some simple examples</a:t>
            </a:r>
            <a:endParaRPr lang="en-US" sz="2200" i="1" dirty="0">
              <a:solidFill>
                <a:schemeClr val="bg1"/>
              </a:solidFill>
              <a:latin typeface="Times New Roman" pitchFamily="18" charset="0"/>
              <a:cs typeface="Times New Roman" pitchFamily="18" charset="0"/>
            </a:endParaRPr>
          </a:p>
        </p:txBody>
      </p:sp>
      <p:sp>
        <p:nvSpPr>
          <p:cNvPr id="9" name="TextBox 8"/>
          <p:cNvSpPr txBox="1"/>
          <p:nvPr/>
        </p:nvSpPr>
        <p:spPr>
          <a:xfrm>
            <a:off x="609600" y="1143000"/>
            <a:ext cx="8001000" cy="7571303"/>
          </a:xfrm>
          <a:prstGeom prst="rect">
            <a:avLst/>
          </a:prstGeom>
          <a:noFill/>
        </p:spPr>
        <p:txBody>
          <a:bodyPr wrap="square" rtlCol="0">
            <a:spAutoFit/>
          </a:bodyPr>
          <a:lstStyle/>
          <a:p>
            <a:pPr marL="0" lvl="1">
              <a:buClr>
                <a:srgbClr val="FFFF00"/>
              </a:buClr>
              <a:buSzPct val="75000"/>
            </a:pPr>
            <a:r>
              <a:rPr lang="en-US" sz="1600" b="1" i="1" u="sng" dirty="0" smtClean="0">
                <a:solidFill>
                  <a:schemeClr val="bg1"/>
                </a:solidFill>
                <a:latin typeface="Times New Roman" pitchFamily="18" charset="0"/>
                <a:cs typeface="Times New Roman" pitchFamily="18" charset="0"/>
              </a:rPr>
              <a:t>A really important question</a:t>
            </a:r>
            <a:r>
              <a:rPr lang="en-US" sz="1600" dirty="0" smtClean="0">
                <a:solidFill>
                  <a:schemeClr val="bg1"/>
                </a:solidFill>
                <a:latin typeface="Times New Roman" pitchFamily="18" charset="0"/>
                <a:cs typeface="Times New Roman" pitchFamily="18" charset="0"/>
              </a:rPr>
              <a:t>:  </a:t>
            </a:r>
            <a:r>
              <a:rPr lang="en-US" sz="1600" dirty="0" smtClean="0">
                <a:solidFill>
                  <a:srgbClr val="00FFFF"/>
                </a:solidFill>
                <a:latin typeface="Times New Roman" pitchFamily="18" charset="0"/>
                <a:cs typeface="Times New Roman" pitchFamily="18" charset="0"/>
              </a:rPr>
              <a:t>Are ontologies about </a:t>
            </a:r>
            <a:r>
              <a:rPr lang="en-US" sz="1600" u="sng" dirty="0" smtClean="0">
                <a:solidFill>
                  <a:srgbClr val="00FFFF"/>
                </a:solidFill>
                <a:latin typeface="Times New Roman" pitchFamily="18" charset="0"/>
                <a:cs typeface="Times New Roman" pitchFamily="18" charset="0"/>
              </a:rPr>
              <a:t>terms</a:t>
            </a:r>
            <a:r>
              <a:rPr lang="en-US" sz="1600" dirty="0" smtClean="0">
                <a:solidFill>
                  <a:srgbClr val="00FFFF"/>
                </a:solidFill>
                <a:latin typeface="Times New Roman" pitchFamily="18" charset="0"/>
                <a:cs typeface="Times New Roman" pitchFamily="18" charset="0"/>
              </a:rPr>
              <a:t> or </a:t>
            </a:r>
            <a:r>
              <a:rPr lang="en-US" sz="1600" u="sng" dirty="0" smtClean="0">
                <a:solidFill>
                  <a:srgbClr val="00FFFF"/>
                </a:solidFill>
                <a:latin typeface="Times New Roman" pitchFamily="18" charset="0"/>
                <a:cs typeface="Times New Roman" pitchFamily="18" charset="0"/>
              </a:rPr>
              <a:t>things</a:t>
            </a:r>
            <a:r>
              <a:rPr lang="en-US" sz="1600" dirty="0" smtClean="0">
                <a:solidFill>
                  <a:srgbClr val="00FFFF"/>
                </a:solidFill>
                <a:latin typeface="Times New Roman" pitchFamily="18" charset="0"/>
                <a:cs typeface="Times New Roman" pitchFamily="18" charset="0"/>
              </a:rPr>
              <a:t>?</a:t>
            </a:r>
          </a:p>
          <a:p>
            <a:pPr marL="0" lvl="1">
              <a:buClr>
                <a:srgbClr val="FFFF00"/>
              </a:buClr>
              <a:buSzPct val="75000"/>
            </a:pPr>
            <a:r>
              <a:rPr lang="en-US" sz="1600" dirty="0" smtClean="0">
                <a:solidFill>
                  <a:schemeClr val="bg1"/>
                </a:solidFill>
                <a:latin typeface="Times New Roman" pitchFamily="18" charset="0"/>
                <a:cs typeface="Times New Roman" pitchFamily="18" charset="0"/>
              </a:rPr>
              <a:t>Answer:  “Yes” (but mostly things </a:t>
            </a:r>
            <a:r>
              <a:rPr lang="en-US" sz="1600" i="1" dirty="0" smtClean="0">
                <a:solidFill>
                  <a:schemeClr val="bg1"/>
                </a:solidFill>
                <a:latin typeface="Times New Roman" pitchFamily="18" charset="0"/>
                <a:cs typeface="Times New Roman" pitchFamily="18" charset="0"/>
              </a:rPr>
              <a:t>as referred to </a:t>
            </a:r>
            <a:r>
              <a:rPr lang="en-US" sz="1600" dirty="0" smtClean="0">
                <a:solidFill>
                  <a:schemeClr val="bg1"/>
                </a:solidFill>
                <a:latin typeface="Times New Roman" pitchFamily="18" charset="0"/>
                <a:cs typeface="Times New Roman" pitchFamily="18" charset="0"/>
              </a:rPr>
              <a:t>by terms)</a:t>
            </a:r>
          </a:p>
          <a:p>
            <a:pPr marL="0" lvl="1">
              <a:buClr>
                <a:srgbClr val="FFFF00"/>
              </a:buClr>
              <a:buSzPct val="75000"/>
            </a:pPr>
            <a:endParaRPr lang="en-US" sz="1600" dirty="0" smtClean="0">
              <a:solidFill>
                <a:schemeClr val="bg1"/>
              </a:solidFill>
              <a:latin typeface="Times New Roman" pitchFamily="18" charset="0"/>
              <a:cs typeface="Times New Roman" pitchFamily="18" charset="0"/>
            </a:endParaRPr>
          </a:p>
          <a:p>
            <a:pPr marL="0" lvl="1">
              <a:spcAft>
                <a:spcPts val="1800"/>
              </a:spcAft>
              <a:buClr>
                <a:srgbClr val="FFFF00"/>
              </a:buClr>
              <a:buSzPct val="75000"/>
            </a:pPr>
            <a:r>
              <a:rPr lang="en-US" sz="1600" b="1" i="1" u="sng" dirty="0" smtClean="0">
                <a:solidFill>
                  <a:schemeClr val="bg1"/>
                </a:solidFill>
                <a:latin typeface="Times New Roman" pitchFamily="18" charset="0"/>
                <a:cs typeface="Times New Roman" pitchFamily="18" charset="0"/>
              </a:rPr>
              <a:t>But</a:t>
            </a:r>
            <a:r>
              <a:rPr lang="en-US" sz="1600" dirty="0" smtClean="0">
                <a:solidFill>
                  <a:schemeClr val="bg1"/>
                </a:solidFill>
                <a:latin typeface="Times New Roman" pitchFamily="18" charset="0"/>
                <a:cs typeface="Times New Roman" pitchFamily="18" charset="0"/>
              </a:rPr>
              <a:t>:  When you are arguing about including something in your ontology, </a:t>
            </a:r>
          </a:p>
          <a:p>
            <a:pPr lvl="2" indent="-457200">
              <a:spcAft>
                <a:spcPts val="600"/>
              </a:spcAft>
              <a:buClr>
                <a:schemeClr val="bg1"/>
              </a:buClr>
              <a:buSzPct val="75000"/>
              <a:buFont typeface="+mj-lt"/>
              <a:buAutoNum type="arabicPeriod"/>
            </a:pPr>
            <a:r>
              <a:rPr lang="en-US" sz="1600" dirty="0" smtClean="0">
                <a:solidFill>
                  <a:schemeClr val="bg1"/>
                </a:solidFill>
                <a:latin typeface="Times New Roman" pitchFamily="18" charset="0"/>
                <a:cs typeface="Times New Roman" pitchFamily="18" charset="0"/>
              </a:rPr>
              <a:t>Are you arguing about </a:t>
            </a:r>
            <a:r>
              <a:rPr lang="en-US" sz="1600" i="1" dirty="0" smtClean="0">
                <a:solidFill>
                  <a:schemeClr val="bg1"/>
                </a:solidFill>
                <a:latin typeface="Times New Roman" pitchFamily="18" charset="0"/>
                <a:cs typeface="Times New Roman" pitchFamily="18" charset="0"/>
              </a:rPr>
              <a:t>what a term </a:t>
            </a:r>
            <a:r>
              <a:rPr lang="en-US" sz="1600" i="1" u="sng" dirty="0" smtClean="0">
                <a:solidFill>
                  <a:schemeClr val="bg1"/>
                </a:solidFill>
                <a:latin typeface="Times New Roman" pitchFamily="18" charset="0"/>
                <a:cs typeface="Times New Roman" pitchFamily="18" charset="0"/>
              </a:rPr>
              <a:t>means</a:t>
            </a:r>
            <a:r>
              <a:rPr lang="en-US" sz="1600" dirty="0" smtClean="0">
                <a:solidFill>
                  <a:schemeClr val="bg1"/>
                </a:solidFill>
                <a:latin typeface="Times New Roman" pitchFamily="18" charset="0"/>
                <a:cs typeface="Times New Roman" pitchFamily="18" charset="0"/>
              </a:rPr>
              <a:t>?</a:t>
            </a:r>
          </a:p>
          <a:p>
            <a:pPr lvl="2" indent="-457200">
              <a:spcAft>
                <a:spcPts val="600"/>
              </a:spcAft>
              <a:buClr>
                <a:schemeClr val="bg1"/>
              </a:buClr>
              <a:buSzPct val="75000"/>
              <a:buFont typeface="+mj-lt"/>
              <a:buAutoNum type="arabicPeriod"/>
            </a:pPr>
            <a:r>
              <a:rPr lang="en-US" sz="1600" dirty="0" smtClean="0">
                <a:solidFill>
                  <a:schemeClr val="bg1"/>
                </a:solidFill>
                <a:latin typeface="Times New Roman" pitchFamily="18" charset="0"/>
                <a:cs typeface="Times New Roman" pitchFamily="18" charset="0"/>
              </a:rPr>
              <a:t>Or are you arguing about what </a:t>
            </a:r>
            <a:r>
              <a:rPr lang="en-US" sz="1600" i="1" dirty="0" smtClean="0">
                <a:solidFill>
                  <a:schemeClr val="bg1"/>
                </a:solidFill>
                <a:latin typeface="Times New Roman" pitchFamily="18" charset="0"/>
                <a:cs typeface="Times New Roman" pitchFamily="18" charset="0"/>
              </a:rPr>
              <a:t>term</a:t>
            </a:r>
            <a:r>
              <a:rPr lang="en-US" sz="1600" dirty="0" smtClean="0">
                <a:solidFill>
                  <a:schemeClr val="bg1"/>
                </a:solidFill>
                <a:latin typeface="Times New Roman" pitchFamily="18" charset="0"/>
                <a:cs typeface="Times New Roman" pitchFamily="18" charset="0"/>
              </a:rPr>
              <a:t> should be adopted in your </a:t>
            </a:r>
            <a:r>
              <a:rPr lang="en-US" sz="1600" i="1" dirty="0" smtClean="0">
                <a:solidFill>
                  <a:schemeClr val="bg1"/>
                </a:solidFill>
                <a:latin typeface="Times New Roman" pitchFamily="18" charset="0"/>
                <a:cs typeface="Times New Roman" pitchFamily="18" charset="0"/>
              </a:rPr>
              <a:t>ontology language</a:t>
            </a:r>
            <a:r>
              <a:rPr lang="en-US" sz="1600" dirty="0" smtClean="0">
                <a:solidFill>
                  <a:schemeClr val="bg1"/>
                </a:solidFill>
                <a:latin typeface="Times New Roman" pitchFamily="18" charset="0"/>
                <a:cs typeface="Times New Roman" pitchFamily="18" charset="0"/>
              </a:rPr>
              <a:t> to represent a well-characterized </a:t>
            </a:r>
            <a:r>
              <a:rPr lang="en-US" sz="1600" i="1" dirty="0" smtClean="0">
                <a:solidFill>
                  <a:schemeClr val="bg1"/>
                </a:solidFill>
                <a:latin typeface="Times New Roman" pitchFamily="18" charset="0"/>
                <a:cs typeface="Times New Roman" pitchFamily="18" charset="0"/>
              </a:rPr>
              <a:t>entity</a:t>
            </a:r>
            <a:r>
              <a:rPr lang="en-US" sz="1600" dirty="0" smtClean="0">
                <a:solidFill>
                  <a:schemeClr val="bg1"/>
                </a:solidFill>
                <a:latin typeface="Times New Roman" pitchFamily="18" charset="0"/>
                <a:cs typeface="Times New Roman" pitchFamily="18" charset="0"/>
              </a:rPr>
              <a:t> or </a:t>
            </a:r>
            <a:r>
              <a:rPr lang="en-US" sz="1600" i="1" dirty="0" smtClean="0">
                <a:solidFill>
                  <a:schemeClr val="bg1"/>
                </a:solidFill>
                <a:latin typeface="Times New Roman" pitchFamily="18" charset="0"/>
                <a:cs typeface="Times New Roman" pitchFamily="18" charset="0"/>
              </a:rPr>
              <a:t>concept</a:t>
            </a:r>
            <a:r>
              <a:rPr lang="en-US" sz="1600" dirty="0" smtClean="0">
                <a:solidFill>
                  <a:schemeClr val="bg1"/>
                </a:solidFill>
                <a:latin typeface="Times New Roman" pitchFamily="18" charset="0"/>
                <a:cs typeface="Times New Roman" pitchFamily="18" charset="0"/>
              </a:rPr>
              <a:t>?</a:t>
            </a:r>
          </a:p>
          <a:p>
            <a:pPr marL="0" lvl="1">
              <a:spcAft>
                <a:spcPts val="1800"/>
              </a:spcAft>
              <a:buClr>
                <a:schemeClr val="bg1"/>
              </a:buClr>
              <a:buSzPct val="75000"/>
            </a:pPr>
            <a:r>
              <a:rPr lang="en-US" sz="1600" dirty="0" smtClean="0">
                <a:solidFill>
                  <a:srgbClr val="00FFFF"/>
                </a:solidFill>
                <a:latin typeface="Times New Roman" pitchFamily="18" charset="0"/>
                <a:cs typeface="Times New Roman" pitchFamily="18" charset="0"/>
              </a:rPr>
              <a:t>These are </a:t>
            </a:r>
            <a:r>
              <a:rPr lang="en-US" sz="1600" i="1" dirty="0" smtClean="0">
                <a:solidFill>
                  <a:srgbClr val="00FFFF"/>
                </a:solidFill>
                <a:latin typeface="Times New Roman" pitchFamily="18" charset="0"/>
                <a:cs typeface="Times New Roman" pitchFamily="18" charset="0"/>
              </a:rPr>
              <a:t>terminological questions</a:t>
            </a:r>
            <a:r>
              <a:rPr lang="en-US" sz="1600" dirty="0" smtClean="0">
                <a:solidFill>
                  <a:srgbClr val="00FFFF"/>
                </a:solidFill>
                <a:latin typeface="Times New Roman" pitchFamily="18" charset="0"/>
                <a:cs typeface="Times New Roman" pitchFamily="18" charset="0"/>
              </a:rPr>
              <a:t>, and </a:t>
            </a:r>
            <a:r>
              <a:rPr lang="en-US" sz="1600" u="sng" dirty="0" smtClean="0">
                <a:solidFill>
                  <a:srgbClr val="00FFFF"/>
                </a:solidFill>
                <a:latin typeface="Times New Roman" pitchFamily="18" charset="0"/>
                <a:cs typeface="Times New Roman" pitchFamily="18" charset="0"/>
              </a:rPr>
              <a:t>not</a:t>
            </a:r>
            <a:r>
              <a:rPr lang="en-US" sz="1600" dirty="0" smtClean="0">
                <a:solidFill>
                  <a:srgbClr val="00FFFF"/>
                </a:solidFill>
                <a:latin typeface="Times New Roman" pitchFamily="18" charset="0"/>
                <a:cs typeface="Times New Roman" pitchFamily="18" charset="0"/>
              </a:rPr>
              <a:t> </a:t>
            </a:r>
            <a:r>
              <a:rPr lang="en-US" sz="1600" i="1" dirty="0" smtClean="0">
                <a:solidFill>
                  <a:srgbClr val="00FFFF"/>
                </a:solidFill>
                <a:latin typeface="Times New Roman" pitchFamily="18" charset="0"/>
                <a:cs typeface="Times New Roman" pitchFamily="18" charset="0"/>
              </a:rPr>
              <a:t>ontological questions</a:t>
            </a:r>
            <a:r>
              <a:rPr lang="en-US" sz="1600" dirty="0" smtClean="0">
                <a:solidFill>
                  <a:srgbClr val="00FFFF"/>
                </a:solidFill>
                <a:latin typeface="Times New Roman" pitchFamily="18" charset="0"/>
                <a:cs typeface="Times New Roman" pitchFamily="18" charset="0"/>
              </a:rPr>
              <a:t>.  1 is a purely </a:t>
            </a:r>
            <a:r>
              <a:rPr lang="en-US" sz="1600" i="1" dirty="0" smtClean="0">
                <a:solidFill>
                  <a:srgbClr val="00FFFF"/>
                </a:solidFill>
                <a:latin typeface="Times New Roman" pitchFamily="18" charset="0"/>
                <a:cs typeface="Times New Roman" pitchFamily="18" charset="0"/>
              </a:rPr>
              <a:t>linguistic dispute</a:t>
            </a:r>
            <a:r>
              <a:rPr lang="en-US" sz="1600" dirty="0" smtClean="0">
                <a:solidFill>
                  <a:srgbClr val="00FFFF"/>
                </a:solidFill>
                <a:latin typeface="Times New Roman" pitchFamily="18" charset="0"/>
                <a:cs typeface="Times New Roman" pitchFamily="18" charset="0"/>
              </a:rPr>
              <a:t>; 2 is primarily a </a:t>
            </a:r>
            <a:r>
              <a:rPr lang="en-US" sz="1600" i="1" dirty="0" smtClean="0">
                <a:solidFill>
                  <a:srgbClr val="00FFFF"/>
                </a:solidFill>
                <a:latin typeface="Times New Roman" pitchFamily="18" charset="0"/>
                <a:cs typeface="Times New Roman" pitchFamily="18" charset="0"/>
              </a:rPr>
              <a:t>practical question</a:t>
            </a:r>
            <a:r>
              <a:rPr lang="en-US" sz="1600" dirty="0" smtClean="0">
                <a:solidFill>
                  <a:srgbClr val="00FFFF"/>
                </a:solidFill>
                <a:latin typeface="Times New Roman" pitchFamily="18" charset="0"/>
                <a:cs typeface="Times New Roman" pitchFamily="18" charset="0"/>
              </a:rPr>
              <a:t>.</a:t>
            </a:r>
          </a:p>
          <a:p>
            <a:pPr marL="0" lvl="1">
              <a:spcAft>
                <a:spcPts val="1800"/>
              </a:spcAft>
              <a:buClr>
                <a:schemeClr val="bg1"/>
              </a:buClr>
              <a:buSzPct val="75000"/>
            </a:pPr>
            <a:endParaRPr lang="en-US" sz="1600" dirty="0" smtClean="0">
              <a:solidFill>
                <a:schemeClr val="bg1"/>
              </a:solidFill>
              <a:latin typeface="Times New Roman" pitchFamily="18" charset="0"/>
              <a:cs typeface="Times New Roman" pitchFamily="18" charset="0"/>
            </a:endParaRPr>
          </a:p>
          <a:p>
            <a:pPr marL="0" lvl="1">
              <a:spcAft>
                <a:spcPts val="1800"/>
              </a:spcAft>
              <a:buClr>
                <a:schemeClr val="bg1"/>
              </a:buClr>
              <a:buSzPct val="75000"/>
            </a:pPr>
            <a:r>
              <a:rPr lang="en-US" sz="1600" dirty="0" smtClean="0">
                <a:solidFill>
                  <a:schemeClr val="bg1"/>
                </a:solidFill>
                <a:latin typeface="Times New Roman" pitchFamily="18" charset="0"/>
                <a:cs typeface="Times New Roman" pitchFamily="18" charset="0"/>
              </a:rPr>
              <a:t>The ontological questions are:</a:t>
            </a:r>
          </a:p>
          <a:p>
            <a:pPr marL="457200" lvl="2">
              <a:buClr>
                <a:schemeClr val="bg1"/>
              </a:buClr>
              <a:buSzPct val="75000"/>
            </a:pPr>
            <a:r>
              <a:rPr lang="en-US" sz="1600" dirty="0" smtClean="0">
                <a:solidFill>
                  <a:srgbClr val="00FFFF"/>
                </a:solidFill>
                <a:latin typeface="Times New Roman" pitchFamily="18" charset="0"/>
                <a:cs typeface="Times New Roman" pitchFamily="18" charset="0"/>
              </a:rPr>
              <a:t>What kind of </a:t>
            </a:r>
            <a:r>
              <a:rPr lang="en-US" sz="1600" i="1" dirty="0" smtClean="0">
                <a:solidFill>
                  <a:srgbClr val="00FFFF"/>
                </a:solidFill>
                <a:latin typeface="Times New Roman" pitchFamily="18" charset="0"/>
                <a:cs typeface="Times New Roman" pitchFamily="18" charset="0"/>
              </a:rPr>
              <a:t>things</a:t>
            </a:r>
            <a:r>
              <a:rPr lang="en-US" sz="1600" dirty="0" smtClean="0">
                <a:solidFill>
                  <a:srgbClr val="00FFFF"/>
                </a:solidFill>
                <a:latin typeface="Times New Roman" pitchFamily="18" charset="0"/>
                <a:cs typeface="Times New Roman" pitchFamily="18" charset="0"/>
              </a:rPr>
              <a:t> should we recognize in our ontology?</a:t>
            </a:r>
          </a:p>
          <a:p>
            <a:pPr marL="457200" lvl="2">
              <a:buClr>
                <a:schemeClr val="bg1"/>
              </a:buClr>
              <a:buSzPct val="75000"/>
            </a:pPr>
            <a:r>
              <a:rPr lang="en-US" sz="1600" dirty="0" smtClean="0">
                <a:solidFill>
                  <a:schemeClr val="bg1"/>
                </a:solidFill>
                <a:latin typeface="Times New Roman" pitchFamily="18" charset="0"/>
                <a:cs typeface="Times New Roman" pitchFamily="18" charset="0"/>
              </a:rPr>
              <a:t>(Never mind, for the moment, what we might choose to </a:t>
            </a:r>
            <a:r>
              <a:rPr lang="en-US" sz="1600" u="sng" dirty="0" smtClean="0">
                <a:solidFill>
                  <a:schemeClr val="bg1"/>
                </a:solidFill>
                <a:latin typeface="Times New Roman" pitchFamily="18" charset="0"/>
                <a:cs typeface="Times New Roman" pitchFamily="18" charset="0"/>
              </a:rPr>
              <a:t>call</a:t>
            </a:r>
            <a:r>
              <a:rPr lang="en-US" sz="1600" dirty="0" smtClean="0">
                <a:solidFill>
                  <a:schemeClr val="bg1"/>
                </a:solidFill>
                <a:latin typeface="Times New Roman" pitchFamily="18" charset="0"/>
                <a:cs typeface="Times New Roman" pitchFamily="18" charset="0"/>
              </a:rPr>
              <a:t> them.)</a:t>
            </a:r>
          </a:p>
          <a:p>
            <a:pPr marL="457200" lvl="2">
              <a:buClr>
                <a:schemeClr val="bg1"/>
              </a:buClr>
              <a:buSzPct val="75000"/>
            </a:pPr>
            <a:endParaRPr lang="en-US" sz="1600" dirty="0" smtClean="0">
              <a:solidFill>
                <a:schemeClr val="bg1"/>
              </a:solidFill>
              <a:latin typeface="Times New Roman" pitchFamily="18" charset="0"/>
              <a:cs typeface="Times New Roman" pitchFamily="18" charset="0"/>
            </a:endParaRPr>
          </a:p>
          <a:p>
            <a:pPr marL="457200" lvl="2">
              <a:buClr>
                <a:schemeClr val="bg1"/>
              </a:buClr>
              <a:buSzPct val="75000"/>
            </a:pPr>
            <a:r>
              <a:rPr lang="en-US" sz="1600" dirty="0" smtClean="0">
                <a:solidFill>
                  <a:srgbClr val="00FFFF"/>
                </a:solidFill>
                <a:latin typeface="Times New Roman" pitchFamily="18" charset="0"/>
                <a:cs typeface="Times New Roman" pitchFamily="18" charset="0"/>
              </a:rPr>
              <a:t>What are their </a:t>
            </a:r>
            <a:r>
              <a:rPr lang="en-US" sz="1600" i="1" dirty="0" smtClean="0">
                <a:solidFill>
                  <a:srgbClr val="00FFFF"/>
                </a:solidFill>
                <a:latin typeface="Times New Roman" pitchFamily="18" charset="0"/>
                <a:cs typeface="Times New Roman" pitchFamily="18" charset="0"/>
              </a:rPr>
              <a:t>relations</a:t>
            </a:r>
            <a:r>
              <a:rPr lang="en-US" sz="1600" dirty="0" smtClean="0">
                <a:solidFill>
                  <a:srgbClr val="00FFFF"/>
                </a:solidFill>
                <a:latin typeface="Times New Roman" pitchFamily="18" charset="0"/>
                <a:cs typeface="Times New Roman" pitchFamily="18" charset="0"/>
              </a:rPr>
              <a:t> to one another?</a:t>
            </a:r>
          </a:p>
          <a:p>
            <a:pPr marL="457200" lvl="2">
              <a:buClr>
                <a:schemeClr val="bg1"/>
              </a:buClr>
              <a:buSzPct val="75000"/>
            </a:pPr>
            <a:r>
              <a:rPr lang="en-US" sz="1600" dirty="0" smtClean="0">
                <a:solidFill>
                  <a:schemeClr val="bg1"/>
                </a:solidFill>
                <a:latin typeface="Times New Roman" pitchFamily="18" charset="0"/>
                <a:cs typeface="Times New Roman" pitchFamily="18" charset="0"/>
              </a:rPr>
              <a:t>(Not: What are the relations of their </a:t>
            </a:r>
            <a:r>
              <a:rPr lang="en-US" sz="1600" i="1" dirty="0" smtClean="0">
                <a:solidFill>
                  <a:schemeClr val="bg1"/>
                </a:solidFill>
                <a:latin typeface="Times New Roman" pitchFamily="18" charset="0"/>
                <a:cs typeface="Times New Roman" pitchFamily="18" charset="0"/>
              </a:rPr>
              <a:t>terms/names</a:t>
            </a:r>
            <a:r>
              <a:rPr lang="en-US" sz="1600" dirty="0" smtClean="0">
                <a:solidFill>
                  <a:schemeClr val="bg1"/>
                </a:solidFill>
                <a:latin typeface="Times New Roman" pitchFamily="18" charset="0"/>
                <a:cs typeface="Times New Roman" pitchFamily="18" charset="0"/>
              </a:rPr>
              <a:t> to one another?)</a:t>
            </a:r>
          </a:p>
          <a:p>
            <a:pPr lvl="1" indent="-457200">
              <a:spcAft>
                <a:spcPts val="1800"/>
              </a:spcAft>
              <a:buClr>
                <a:schemeClr val="bg1"/>
              </a:buClr>
              <a:buSzPct val="75000"/>
            </a:pPr>
            <a:endParaRPr lang="en-US" sz="2000" dirty="0" smtClean="0">
              <a:solidFill>
                <a:schemeClr val="bg1"/>
              </a:solidFill>
              <a:latin typeface="Times New Roman" pitchFamily="18" charset="0"/>
              <a:cs typeface="Times New Roman" pitchFamily="18" charset="0"/>
            </a:endParaRPr>
          </a:p>
          <a:p>
            <a:pPr lvl="1" indent="-457200">
              <a:spcAft>
                <a:spcPts val="1800"/>
              </a:spcAft>
              <a:buClr>
                <a:schemeClr val="bg1"/>
              </a:buClr>
              <a:buSzPct val="75000"/>
            </a:pPr>
            <a:endParaRPr lang="en-US" sz="2000" dirty="0" smtClean="0">
              <a:solidFill>
                <a:schemeClr val="bg1"/>
              </a:solidFill>
              <a:latin typeface="Times New Roman" pitchFamily="18" charset="0"/>
              <a:cs typeface="Times New Roman" pitchFamily="18" charset="0"/>
            </a:endParaRPr>
          </a:p>
          <a:p>
            <a:pPr lvl="1" indent="-457200">
              <a:spcAft>
                <a:spcPts val="1800"/>
              </a:spcAft>
              <a:buClr>
                <a:schemeClr val="bg1"/>
              </a:buClr>
              <a:buSzPct val="75000"/>
            </a:pPr>
            <a:endParaRPr lang="en-US" sz="2000" dirty="0" smtClean="0">
              <a:solidFill>
                <a:schemeClr val="bg1"/>
              </a:solidFill>
              <a:latin typeface="Times New Roman" pitchFamily="18" charset="0"/>
              <a:cs typeface="Times New Roman" pitchFamily="18" charset="0"/>
            </a:endParaRPr>
          </a:p>
          <a:p>
            <a:pPr marL="0" lvl="1">
              <a:spcAft>
                <a:spcPts val="1800"/>
              </a:spcAft>
              <a:buClr>
                <a:srgbClr val="FFFF00"/>
              </a:buClr>
              <a:buSzPct val="75000"/>
            </a:pPr>
            <a:endParaRPr lang="en-US" sz="2000" dirty="0" smtClean="0">
              <a:solidFill>
                <a:schemeClr val="bg1"/>
              </a:solidFill>
            </a:endParaRPr>
          </a:p>
          <a:p>
            <a:pPr marL="0" lvl="1">
              <a:spcAft>
                <a:spcPts val="1800"/>
              </a:spcAft>
              <a:buClr>
                <a:srgbClr val="FFFF00"/>
              </a:buClr>
              <a:buSzPct val="75000"/>
            </a:pPr>
            <a:endParaRPr lang="en-US" sz="2000" dirty="0" smtClean="0">
              <a:solidFill>
                <a:schemeClr val="bg1"/>
              </a:solidFill>
            </a:endParaRPr>
          </a:p>
        </p:txBody>
      </p:sp>
      <p:sp>
        <p:nvSpPr>
          <p:cNvPr id="10" name="Slide Number Placeholder 9"/>
          <p:cNvSpPr>
            <a:spLocks noGrp="1"/>
          </p:cNvSpPr>
          <p:nvPr>
            <p:ph type="sldNum" sz="quarter" idx="12"/>
          </p:nvPr>
        </p:nvSpPr>
        <p:spPr>
          <a:xfrm>
            <a:off x="7010400" y="6492875"/>
            <a:ext cx="2133600" cy="365125"/>
          </a:xfrm>
        </p:spPr>
        <p:txBody>
          <a:bodyPr/>
          <a:lstStyle/>
          <a:p>
            <a:fld id="{D20E81B3-847F-4765-A0A6-B8A4D08C1F1D}" type="slidenum">
              <a:rPr lang="en-US" smtClean="0"/>
              <a:pPr/>
              <a:t>7</a:t>
            </a:fld>
            <a:endParaRPr lang="en-US" dirty="0"/>
          </a:p>
        </p:txBody>
      </p:sp>
      <p:sp>
        <p:nvSpPr>
          <p:cNvPr id="12" name="Footer Placeholder 11"/>
          <p:cNvSpPr txBox="1">
            <a:spLocks noGrp="1"/>
          </p:cNvSpPr>
          <p:nvPr>
            <p:ph type="ftr" sz="quarter" idx="11"/>
          </p:nvPr>
        </p:nvSpPr>
        <p:spPr>
          <a:xfrm>
            <a:off x="0" y="6581001"/>
            <a:ext cx="2895600" cy="276999"/>
          </a:xfrm>
          <a:prstGeom prst="rect">
            <a:avLst/>
          </a:prstGeom>
          <a:noFill/>
        </p:spPr>
        <p:txBody>
          <a:bodyPr wrap="square" rtlCol="0">
            <a:spAutoFit/>
          </a:bodyPr>
          <a:lstStyle/>
          <a:p>
            <a:pPr algn="l"/>
            <a:r>
              <a:rPr lang="en-US" b="1" dirty="0" smtClean="0">
                <a:solidFill>
                  <a:schemeClr val="accent5">
                    <a:lumMod val="40000"/>
                    <a:lumOff val="60000"/>
                  </a:schemeClr>
                </a:solidFill>
              </a:rPr>
              <a:t>ghmerrill@chathamdesign.com</a:t>
            </a:r>
            <a:endParaRPr lang="en-US" sz="1200" b="1" dirty="0">
              <a:solidFill>
                <a:schemeClr val="accent5">
                  <a:lumMod val="40000"/>
                  <a:lumOff val="60000"/>
                </a:schemeClr>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28600"/>
            <a:ext cx="7315200" cy="838200"/>
          </a:xfrm>
        </p:spPr>
        <p:txBody>
          <a:bodyPr>
            <a:normAutofit fontScale="90000"/>
          </a:bodyPr>
          <a:lstStyle/>
          <a:p>
            <a:r>
              <a:rPr lang="en-US" sz="3200" i="1" dirty="0" smtClean="0">
                <a:solidFill>
                  <a:schemeClr val="bg1"/>
                </a:solidFill>
                <a:latin typeface="Times New Roman" pitchFamily="18" charset="0"/>
                <a:cs typeface="Times New Roman" pitchFamily="18" charset="0"/>
              </a:rPr>
              <a:t>An incomplete and crude example:</a:t>
            </a:r>
            <a:br>
              <a:rPr lang="en-US" sz="3200" i="1" dirty="0" smtClean="0">
                <a:solidFill>
                  <a:schemeClr val="bg1"/>
                </a:solidFill>
                <a:latin typeface="Times New Roman" pitchFamily="18" charset="0"/>
                <a:cs typeface="Times New Roman" pitchFamily="18" charset="0"/>
              </a:rPr>
            </a:br>
            <a:r>
              <a:rPr lang="en-US" sz="3200" i="1" dirty="0" smtClean="0">
                <a:solidFill>
                  <a:schemeClr val="bg1"/>
                </a:solidFill>
                <a:latin typeface="Times New Roman" pitchFamily="18" charset="0"/>
                <a:cs typeface="Times New Roman" pitchFamily="18" charset="0"/>
              </a:rPr>
              <a:t>Ontology of wind instruments</a:t>
            </a:r>
            <a:endParaRPr lang="en-US" sz="2200" i="1" dirty="0">
              <a:solidFill>
                <a:schemeClr val="bg1"/>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a:xfrm>
            <a:off x="7010400" y="6492875"/>
            <a:ext cx="2133600" cy="365125"/>
          </a:xfrm>
        </p:spPr>
        <p:txBody>
          <a:bodyPr/>
          <a:lstStyle/>
          <a:p>
            <a:fld id="{D20E81B3-847F-4765-A0A6-B8A4D08C1F1D}" type="slidenum">
              <a:rPr lang="en-US" smtClean="0"/>
              <a:pPr/>
              <a:t>8</a:t>
            </a:fld>
            <a:endParaRPr lang="en-US" dirty="0"/>
          </a:p>
        </p:txBody>
      </p:sp>
      <p:sp>
        <p:nvSpPr>
          <p:cNvPr id="12" name="Footer Placeholder 11"/>
          <p:cNvSpPr txBox="1">
            <a:spLocks noGrp="1"/>
          </p:cNvSpPr>
          <p:nvPr>
            <p:ph type="ftr" sz="quarter" idx="11"/>
          </p:nvPr>
        </p:nvSpPr>
        <p:spPr>
          <a:xfrm>
            <a:off x="0" y="6581001"/>
            <a:ext cx="2895600" cy="276999"/>
          </a:xfrm>
          <a:prstGeom prst="rect">
            <a:avLst/>
          </a:prstGeom>
          <a:noFill/>
        </p:spPr>
        <p:txBody>
          <a:bodyPr wrap="square" rtlCol="0">
            <a:spAutoFit/>
          </a:bodyPr>
          <a:lstStyle/>
          <a:p>
            <a:pPr algn="l"/>
            <a:r>
              <a:rPr lang="en-US" b="1" dirty="0" smtClean="0">
                <a:solidFill>
                  <a:schemeClr val="accent5">
                    <a:lumMod val="40000"/>
                    <a:lumOff val="60000"/>
                  </a:schemeClr>
                </a:solidFill>
              </a:rPr>
              <a:t>ghmerrill@chathamdesign.com</a:t>
            </a:r>
            <a:endParaRPr lang="en-US" sz="1200" b="1" dirty="0">
              <a:solidFill>
                <a:schemeClr val="accent5">
                  <a:lumMod val="40000"/>
                  <a:lumOff val="60000"/>
                </a:schemeClr>
              </a:solidFill>
            </a:endParaRPr>
          </a:p>
        </p:txBody>
      </p:sp>
      <p:sp>
        <p:nvSpPr>
          <p:cNvPr id="6" name="TextBox 5"/>
          <p:cNvSpPr txBox="1"/>
          <p:nvPr/>
        </p:nvSpPr>
        <p:spPr>
          <a:xfrm>
            <a:off x="2057400" y="1295400"/>
            <a:ext cx="12954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Wind Instrument</a:t>
            </a:r>
            <a:endParaRPr lang="en-US" sz="1200" dirty="0">
              <a:solidFill>
                <a:schemeClr val="bg1"/>
              </a:solidFill>
              <a:latin typeface="Times New Roman" pitchFamily="18" charset="0"/>
              <a:cs typeface="Times New Roman" pitchFamily="18" charset="0"/>
            </a:endParaRPr>
          </a:p>
        </p:txBody>
      </p:sp>
      <p:sp>
        <p:nvSpPr>
          <p:cNvPr id="8" name="TextBox 7"/>
          <p:cNvSpPr txBox="1"/>
          <p:nvPr/>
        </p:nvSpPr>
        <p:spPr>
          <a:xfrm>
            <a:off x="228600" y="1905000"/>
            <a:ext cx="12954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Woodwind</a:t>
            </a:r>
            <a:endParaRPr lang="en-US" sz="1200" dirty="0">
              <a:solidFill>
                <a:schemeClr val="bg1"/>
              </a:solidFill>
              <a:latin typeface="Times New Roman" pitchFamily="18" charset="0"/>
              <a:cs typeface="Times New Roman" pitchFamily="18" charset="0"/>
            </a:endParaRPr>
          </a:p>
        </p:txBody>
      </p:sp>
      <p:sp>
        <p:nvSpPr>
          <p:cNvPr id="11" name="TextBox 10"/>
          <p:cNvSpPr txBox="1"/>
          <p:nvPr/>
        </p:nvSpPr>
        <p:spPr>
          <a:xfrm>
            <a:off x="3810000" y="1905000"/>
            <a:ext cx="1295400" cy="276999"/>
          </a:xfrm>
          <a:prstGeom prst="rect">
            <a:avLst/>
          </a:prstGeom>
          <a:noFill/>
          <a:ln>
            <a:solidFill>
              <a:schemeClr val="bg1"/>
            </a:solidFill>
          </a:ln>
        </p:spPr>
        <p:txBody>
          <a:bodyPr wrap="square" rtlCol="0" anchor="ctr" anchorCtr="1">
            <a:spAutoFit/>
          </a:bodyPr>
          <a:lstStyle/>
          <a:p>
            <a:r>
              <a:rPr lang="en-US" sz="1200" dirty="0" err="1" smtClean="0">
                <a:solidFill>
                  <a:schemeClr val="bg1"/>
                </a:solidFill>
                <a:latin typeface="Times New Roman" pitchFamily="18" charset="0"/>
                <a:cs typeface="Times New Roman" pitchFamily="18" charset="0"/>
              </a:rPr>
              <a:t>Brasswind</a:t>
            </a:r>
            <a:endParaRPr lang="en-US" sz="1200" dirty="0">
              <a:solidFill>
                <a:schemeClr val="bg1"/>
              </a:solidFill>
              <a:latin typeface="Times New Roman" pitchFamily="18" charset="0"/>
              <a:cs typeface="Times New Roman" pitchFamily="18" charset="0"/>
            </a:endParaRPr>
          </a:p>
        </p:txBody>
      </p:sp>
      <p:sp>
        <p:nvSpPr>
          <p:cNvPr id="13" name="TextBox 12"/>
          <p:cNvSpPr txBox="1"/>
          <p:nvPr/>
        </p:nvSpPr>
        <p:spPr>
          <a:xfrm>
            <a:off x="1447800" y="2590800"/>
            <a:ext cx="12954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High Brass</a:t>
            </a:r>
            <a:endParaRPr lang="en-US" sz="1200" dirty="0">
              <a:solidFill>
                <a:schemeClr val="bg1"/>
              </a:solidFill>
              <a:latin typeface="Times New Roman" pitchFamily="18" charset="0"/>
              <a:cs typeface="Times New Roman" pitchFamily="18" charset="0"/>
            </a:endParaRPr>
          </a:p>
        </p:txBody>
      </p:sp>
      <p:sp>
        <p:nvSpPr>
          <p:cNvPr id="14" name="TextBox 13"/>
          <p:cNvSpPr txBox="1"/>
          <p:nvPr/>
        </p:nvSpPr>
        <p:spPr>
          <a:xfrm>
            <a:off x="5715000" y="2514600"/>
            <a:ext cx="12954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Low Brass</a:t>
            </a:r>
            <a:endParaRPr lang="en-US" sz="1200" dirty="0">
              <a:solidFill>
                <a:schemeClr val="bg1"/>
              </a:solidFill>
              <a:latin typeface="Times New Roman" pitchFamily="18" charset="0"/>
              <a:cs typeface="Times New Roman" pitchFamily="18" charset="0"/>
            </a:endParaRPr>
          </a:p>
        </p:txBody>
      </p:sp>
      <p:sp>
        <p:nvSpPr>
          <p:cNvPr id="15" name="TextBox 14"/>
          <p:cNvSpPr txBox="1"/>
          <p:nvPr/>
        </p:nvSpPr>
        <p:spPr>
          <a:xfrm>
            <a:off x="152400" y="3276600"/>
            <a:ext cx="16002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Trumpet- Cornet</a:t>
            </a:r>
            <a:endParaRPr lang="en-US" sz="1200" dirty="0">
              <a:solidFill>
                <a:schemeClr val="bg1"/>
              </a:solidFill>
              <a:latin typeface="Times New Roman" pitchFamily="18" charset="0"/>
              <a:cs typeface="Times New Roman" pitchFamily="18" charset="0"/>
            </a:endParaRPr>
          </a:p>
        </p:txBody>
      </p:sp>
      <p:sp>
        <p:nvSpPr>
          <p:cNvPr id="16" name="TextBox 15"/>
          <p:cNvSpPr txBox="1"/>
          <p:nvPr/>
        </p:nvSpPr>
        <p:spPr>
          <a:xfrm>
            <a:off x="2514600" y="4038600"/>
            <a:ext cx="12954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French Horn</a:t>
            </a:r>
            <a:endParaRPr lang="en-US" sz="1200" dirty="0">
              <a:solidFill>
                <a:schemeClr val="bg1"/>
              </a:solidFill>
              <a:latin typeface="Times New Roman" pitchFamily="18" charset="0"/>
              <a:cs typeface="Times New Roman" pitchFamily="18" charset="0"/>
            </a:endParaRPr>
          </a:p>
        </p:txBody>
      </p:sp>
      <p:sp>
        <p:nvSpPr>
          <p:cNvPr id="17" name="TextBox 16"/>
          <p:cNvSpPr txBox="1"/>
          <p:nvPr/>
        </p:nvSpPr>
        <p:spPr>
          <a:xfrm>
            <a:off x="1752600" y="4876800"/>
            <a:ext cx="1143000" cy="276999"/>
          </a:xfrm>
          <a:prstGeom prst="rect">
            <a:avLst/>
          </a:prstGeom>
          <a:noFill/>
          <a:ln>
            <a:solidFill>
              <a:schemeClr val="bg1"/>
            </a:solidFill>
          </a:ln>
        </p:spPr>
        <p:txBody>
          <a:bodyPr wrap="square" rtlCol="0" anchor="ctr" anchorCtr="1">
            <a:spAutoFit/>
          </a:bodyPr>
          <a:lstStyle/>
          <a:p>
            <a:r>
              <a:rPr lang="en-US" sz="1200" dirty="0" err="1" smtClean="0">
                <a:solidFill>
                  <a:schemeClr val="bg1"/>
                </a:solidFill>
                <a:latin typeface="Times New Roman" pitchFamily="18" charset="0"/>
                <a:cs typeface="Times New Roman" pitchFamily="18" charset="0"/>
              </a:rPr>
              <a:t>Unvalved</a:t>
            </a:r>
            <a:r>
              <a:rPr lang="en-US" sz="1200" dirty="0" smtClean="0">
                <a:solidFill>
                  <a:schemeClr val="bg1"/>
                </a:solidFill>
                <a:latin typeface="Times New Roman" pitchFamily="18" charset="0"/>
                <a:cs typeface="Times New Roman" pitchFamily="18" charset="0"/>
              </a:rPr>
              <a:t> Horn</a:t>
            </a:r>
            <a:endParaRPr lang="en-US" sz="1200" dirty="0">
              <a:solidFill>
                <a:schemeClr val="bg1"/>
              </a:solidFill>
              <a:latin typeface="Times New Roman" pitchFamily="18" charset="0"/>
              <a:cs typeface="Times New Roman" pitchFamily="18" charset="0"/>
            </a:endParaRPr>
          </a:p>
        </p:txBody>
      </p:sp>
      <p:sp>
        <p:nvSpPr>
          <p:cNvPr id="18" name="TextBox 17"/>
          <p:cNvSpPr txBox="1"/>
          <p:nvPr/>
        </p:nvSpPr>
        <p:spPr>
          <a:xfrm>
            <a:off x="3200400" y="4876800"/>
            <a:ext cx="1295400" cy="276999"/>
          </a:xfrm>
          <a:prstGeom prst="rect">
            <a:avLst/>
          </a:prstGeom>
          <a:noFill/>
          <a:ln>
            <a:solidFill>
              <a:schemeClr val="bg1"/>
            </a:solidFill>
          </a:ln>
        </p:spPr>
        <p:txBody>
          <a:bodyPr wrap="square" rtlCol="0" anchor="ctr" anchorCtr="1">
            <a:spAutoFit/>
          </a:bodyPr>
          <a:lstStyle/>
          <a:p>
            <a:r>
              <a:rPr lang="en-US" sz="1200" dirty="0" err="1" smtClean="0">
                <a:solidFill>
                  <a:schemeClr val="bg1"/>
                </a:solidFill>
                <a:latin typeface="Times New Roman" pitchFamily="18" charset="0"/>
                <a:cs typeface="Times New Roman" pitchFamily="18" charset="0"/>
              </a:rPr>
              <a:t>Valved</a:t>
            </a:r>
            <a:r>
              <a:rPr lang="en-US" sz="1200" dirty="0" smtClean="0">
                <a:solidFill>
                  <a:schemeClr val="bg1"/>
                </a:solidFill>
                <a:latin typeface="Times New Roman" pitchFamily="18" charset="0"/>
                <a:cs typeface="Times New Roman" pitchFamily="18" charset="0"/>
              </a:rPr>
              <a:t> Horn</a:t>
            </a:r>
            <a:endParaRPr lang="en-US" sz="1200" dirty="0">
              <a:solidFill>
                <a:schemeClr val="bg1"/>
              </a:solidFill>
              <a:latin typeface="Times New Roman" pitchFamily="18" charset="0"/>
              <a:cs typeface="Times New Roman" pitchFamily="18" charset="0"/>
            </a:endParaRPr>
          </a:p>
        </p:txBody>
      </p:sp>
      <p:sp>
        <p:nvSpPr>
          <p:cNvPr id="19" name="TextBox 18"/>
          <p:cNvSpPr txBox="1"/>
          <p:nvPr/>
        </p:nvSpPr>
        <p:spPr>
          <a:xfrm>
            <a:off x="152400" y="4114800"/>
            <a:ext cx="7620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Trumpet</a:t>
            </a:r>
            <a:endParaRPr lang="en-US" sz="1200" dirty="0">
              <a:solidFill>
                <a:schemeClr val="bg1"/>
              </a:solidFill>
              <a:latin typeface="Times New Roman" pitchFamily="18" charset="0"/>
              <a:cs typeface="Times New Roman" pitchFamily="18" charset="0"/>
            </a:endParaRPr>
          </a:p>
        </p:txBody>
      </p:sp>
      <p:sp>
        <p:nvSpPr>
          <p:cNvPr id="20" name="TextBox 19"/>
          <p:cNvSpPr txBox="1"/>
          <p:nvPr/>
        </p:nvSpPr>
        <p:spPr>
          <a:xfrm>
            <a:off x="1219200" y="4114800"/>
            <a:ext cx="6096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Cornet</a:t>
            </a:r>
            <a:endParaRPr lang="en-US" sz="1200" dirty="0">
              <a:solidFill>
                <a:schemeClr val="bg1"/>
              </a:solidFill>
              <a:latin typeface="Times New Roman" pitchFamily="18" charset="0"/>
              <a:cs typeface="Times New Roman" pitchFamily="18" charset="0"/>
            </a:endParaRPr>
          </a:p>
        </p:txBody>
      </p:sp>
      <p:sp>
        <p:nvSpPr>
          <p:cNvPr id="21" name="TextBox 20"/>
          <p:cNvSpPr txBox="1"/>
          <p:nvPr/>
        </p:nvSpPr>
        <p:spPr>
          <a:xfrm>
            <a:off x="2667000" y="5562600"/>
            <a:ext cx="9906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Single Horn</a:t>
            </a:r>
            <a:endParaRPr lang="en-US" sz="1200" dirty="0">
              <a:solidFill>
                <a:schemeClr val="bg1"/>
              </a:solidFill>
              <a:latin typeface="Times New Roman" pitchFamily="18" charset="0"/>
              <a:cs typeface="Times New Roman" pitchFamily="18" charset="0"/>
            </a:endParaRPr>
          </a:p>
        </p:txBody>
      </p:sp>
      <p:sp>
        <p:nvSpPr>
          <p:cNvPr id="22" name="TextBox 21"/>
          <p:cNvSpPr txBox="1"/>
          <p:nvPr/>
        </p:nvSpPr>
        <p:spPr>
          <a:xfrm>
            <a:off x="4114800" y="5562600"/>
            <a:ext cx="9906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Double Horn</a:t>
            </a:r>
            <a:endParaRPr lang="en-US" sz="1200" dirty="0">
              <a:solidFill>
                <a:schemeClr val="bg1"/>
              </a:solidFill>
              <a:latin typeface="Times New Roman" pitchFamily="18" charset="0"/>
              <a:cs typeface="Times New Roman" pitchFamily="18" charset="0"/>
            </a:endParaRPr>
          </a:p>
        </p:txBody>
      </p:sp>
      <p:sp>
        <p:nvSpPr>
          <p:cNvPr id="23" name="TextBox 22"/>
          <p:cNvSpPr txBox="1"/>
          <p:nvPr/>
        </p:nvSpPr>
        <p:spPr>
          <a:xfrm>
            <a:off x="4572000" y="3124200"/>
            <a:ext cx="8382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Trombone</a:t>
            </a:r>
            <a:endParaRPr lang="en-US" sz="1200" dirty="0">
              <a:solidFill>
                <a:schemeClr val="bg1"/>
              </a:solidFill>
              <a:latin typeface="Times New Roman" pitchFamily="18" charset="0"/>
              <a:cs typeface="Times New Roman" pitchFamily="18" charset="0"/>
            </a:endParaRPr>
          </a:p>
        </p:txBody>
      </p:sp>
      <p:sp>
        <p:nvSpPr>
          <p:cNvPr id="24" name="TextBox 23"/>
          <p:cNvSpPr txBox="1"/>
          <p:nvPr/>
        </p:nvSpPr>
        <p:spPr>
          <a:xfrm>
            <a:off x="6019800" y="3124200"/>
            <a:ext cx="6858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Tuba</a:t>
            </a:r>
            <a:endParaRPr lang="en-US" sz="1200" dirty="0">
              <a:solidFill>
                <a:schemeClr val="bg1"/>
              </a:solidFill>
              <a:latin typeface="Times New Roman" pitchFamily="18" charset="0"/>
              <a:cs typeface="Times New Roman" pitchFamily="18" charset="0"/>
            </a:endParaRPr>
          </a:p>
        </p:txBody>
      </p:sp>
      <p:sp>
        <p:nvSpPr>
          <p:cNvPr id="25" name="TextBox 24"/>
          <p:cNvSpPr txBox="1"/>
          <p:nvPr/>
        </p:nvSpPr>
        <p:spPr>
          <a:xfrm>
            <a:off x="7315200" y="3124200"/>
            <a:ext cx="8382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Other</a:t>
            </a:r>
            <a:endParaRPr lang="en-US" sz="1200" dirty="0">
              <a:solidFill>
                <a:schemeClr val="bg1"/>
              </a:solidFill>
              <a:latin typeface="Times New Roman" pitchFamily="18" charset="0"/>
              <a:cs typeface="Times New Roman" pitchFamily="18" charset="0"/>
            </a:endParaRPr>
          </a:p>
        </p:txBody>
      </p:sp>
      <p:cxnSp>
        <p:nvCxnSpPr>
          <p:cNvPr id="31" name="Straight Connector 30"/>
          <p:cNvCxnSpPr>
            <a:stCxn id="6" idx="2"/>
            <a:endCxn id="8" idx="0"/>
          </p:cNvCxnSpPr>
          <p:nvPr/>
        </p:nvCxnSpPr>
        <p:spPr>
          <a:xfrm flipH="1">
            <a:off x="876300" y="1572399"/>
            <a:ext cx="1828800" cy="3326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6" idx="2"/>
            <a:endCxn id="11" idx="0"/>
          </p:cNvCxnSpPr>
          <p:nvPr/>
        </p:nvCxnSpPr>
        <p:spPr>
          <a:xfrm>
            <a:off x="2705100" y="1572399"/>
            <a:ext cx="1752600" cy="3326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14" idx="0"/>
          </p:cNvCxnSpPr>
          <p:nvPr/>
        </p:nvCxnSpPr>
        <p:spPr>
          <a:xfrm>
            <a:off x="4572000" y="2209800"/>
            <a:ext cx="1790700" cy="304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3" idx="0"/>
          </p:cNvCxnSpPr>
          <p:nvPr/>
        </p:nvCxnSpPr>
        <p:spPr>
          <a:xfrm flipV="1">
            <a:off x="2095500" y="2209800"/>
            <a:ext cx="2476500" cy="381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13" idx="2"/>
          </p:cNvCxnSpPr>
          <p:nvPr/>
        </p:nvCxnSpPr>
        <p:spPr>
          <a:xfrm flipV="1">
            <a:off x="914400" y="2867799"/>
            <a:ext cx="1181100" cy="4088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14" idx="2"/>
          </p:cNvCxnSpPr>
          <p:nvPr/>
        </p:nvCxnSpPr>
        <p:spPr>
          <a:xfrm flipV="1">
            <a:off x="4953000" y="2791599"/>
            <a:ext cx="1409700" cy="3326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14" idx="2"/>
          </p:cNvCxnSpPr>
          <p:nvPr/>
        </p:nvCxnSpPr>
        <p:spPr>
          <a:xfrm flipH="1" flipV="1">
            <a:off x="6362700" y="2791599"/>
            <a:ext cx="38100" cy="3326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4" idx="2"/>
            <a:endCxn id="25" idx="0"/>
          </p:cNvCxnSpPr>
          <p:nvPr/>
        </p:nvCxnSpPr>
        <p:spPr>
          <a:xfrm>
            <a:off x="6362700" y="2791599"/>
            <a:ext cx="1371600" cy="3326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3" idx="2"/>
            <a:endCxn id="16" idx="0"/>
          </p:cNvCxnSpPr>
          <p:nvPr/>
        </p:nvCxnSpPr>
        <p:spPr>
          <a:xfrm>
            <a:off x="2095500" y="2867799"/>
            <a:ext cx="1066800" cy="11708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5" idx="2"/>
            <a:endCxn id="19" idx="0"/>
          </p:cNvCxnSpPr>
          <p:nvPr/>
        </p:nvCxnSpPr>
        <p:spPr>
          <a:xfrm flipH="1">
            <a:off x="533400" y="3553599"/>
            <a:ext cx="419100" cy="5612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5" idx="2"/>
            <a:endCxn id="20" idx="0"/>
          </p:cNvCxnSpPr>
          <p:nvPr/>
        </p:nvCxnSpPr>
        <p:spPr>
          <a:xfrm>
            <a:off x="952500" y="3553599"/>
            <a:ext cx="571500" cy="5612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6" idx="2"/>
            <a:endCxn id="18" idx="0"/>
          </p:cNvCxnSpPr>
          <p:nvPr/>
        </p:nvCxnSpPr>
        <p:spPr>
          <a:xfrm>
            <a:off x="3162300" y="4315599"/>
            <a:ext cx="685800" cy="5612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16" idx="2"/>
          </p:cNvCxnSpPr>
          <p:nvPr/>
        </p:nvCxnSpPr>
        <p:spPr>
          <a:xfrm flipV="1">
            <a:off x="2362200" y="4315599"/>
            <a:ext cx="800100" cy="5612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8" idx="2"/>
            <a:endCxn id="22" idx="0"/>
          </p:cNvCxnSpPr>
          <p:nvPr/>
        </p:nvCxnSpPr>
        <p:spPr>
          <a:xfrm>
            <a:off x="3848100" y="5153799"/>
            <a:ext cx="762000" cy="4088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endCxn id="18" idx="2"/>
          </p:cNvCxnSpPr>
          <p:nvPr/>
        </p:nvCxnSpPr>
        <p:spPr>
          <a:xfrm flipV="1">
            <a:off x="3200400" y="5153799"/>
            <a:ext cx="647700" cy="4088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28600"/>
            <a:ext cx="7315200" cy="838200"/>
          </a:xfrm>
        </p:spPr>
        <p:txBody>
          <a:bodyPr>
            <a:normAutofit/>
          </a:bodyPr>
          <a:lstStyle/>
          <a:p>
            <a:r>
              <a:rPr lang="en-US" sz="3200" i="1" dirty="0" smtClean="0">
                <a:solidFill>
                  <a:schemeClr val="bg1"/>
                </a:solidFill>
                <a:latin typeface="Times New Roman" pitchFamily="18" charset="0"/>
                <a:cs typeface="Times New Roman" pitchFamily="18" charset="0"/>
              </a:rPr>
              <a:t>A Bad Ontology of Low Brass Instruments</a:t>
            </a:r>
            <a:endParaRPr lang="en-US" sz="2200" i="1" dirty="0">
              <a:solidFill>
                <a:schemeClr val="bg1"/>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a:xfrm>
            <a:off x="7010400" y="6492875"/>
            <a:ext cx="2133600" cy="365125"/>
          </a:xfrm>
        </p:spPr>
        <p:txBody>
          <a:bodyPr/>
          <a:lstStyle/>
          <a:p>
            <a:fld id="{D20E81B3-847F-4765-A0A6-B8A4D08C1F1D}" type="slidenum">
              <a:rPr lang="en-US" smtClean="0"/>
              <a:pPr/>
              <a:t>9</a:t>
            </a:fld>
            <a:endParaRPr lang="en-US" dirty="0"/>
          </a:p>
        </p:txBody>
      </p:sp>
      <p:sp>
        <p:nvSpPr>
          <p:cNvPr id="12" name="Footer Placeholder 11"/>
          <p:cNvSpPr txBox="1">
            <a:spLocks noGrp="1"/>
          </p:cNvSpPr>
          <p:nvPr>
            <p:ph type="ftr" sz="quarter" idx="11"/>
          </p:nvPr>
        </p:nvSpPr>
        <p:spPr>
          <a:xfrm>
            <a:off x="0" y="6581001"/>
            <a:ext cx="2895600" cy="276999"/>
          </a:xfrm>
          <a:prstGeom prst="rect">
            <a:avLst/>
          </a:prstGeom>
          <a:noFill/>
        </p:spPr>
        <p:txBody>
          <a:bodyPr wrap="square" rtlCol="0">
            <a:spAutoFit/>
          </a:bodyPr>
          <a:lstStyle/>
          <a:p>
            <a:pPr algn="l"/>
            <a:r>
              <a:rPr lang="en-US" b="1" dirty="0" smtClean="0">
                <a:solidFill>
                  <a:schemeClr val="accent5">
                    <a:lumMod val="40000"/>
                    <a:lumOff val="60000"/>
                  </a:schemeClr>
                </a:solidFill>
              </a:rPr>
              <a:t>ghmerrill@chathamdesign.com</a:t>
            </a:r>
            <a:endParaRPr lang="en-US" sz="1200" b="1" dirty="0">
              <a:solidFill>
                <a:schemeClr val="accent5">
                  <a:lumMod val="40000"/>
                  <a:lumOff val="60000"/>
                </a:schemeClr>
              </a:solidFill>
            </a:endParaRPr>
          </a:p>
        </p:txBody>
      </p:sp>
      <p:sp>
        <p:nvSpPr>
          <p:cNvPr id="14" name="TextBox 13"/>
          <p:cNvSpPr txBox="1"/>
          <p:nvPr/>
        </p:nvSpPr>
        <p:spPr>
          <a:xfrm>
            <a:off x="3886200" y="1600200"/>
            <a:ext cx="12954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Low Brass</a:t>
            </a:r>
            <a:endParaRPr lang="en-US" sz="1200" dirty="0">
              <a:solidFill>
                <a:schemeClr val="bg1"/>
              </a:solidFill>
              <a:latin typeface="Times New Roman" pitchFamily="18" charset="0"/>
              <a:cs typeface="Times New Roman" pitchFamily="18" charset="0"/>
            </a:endParaRPr>
          </a:p>
        </p:txBody>
      </p:sp>
      <p:sp>
        <p:nvSpPr>
          <p:cNvPr id="23" name="TextBox 22"/>
          <p:cNvSpPr txBox="1"/>
          <p:nvPr/>
        </p:nvSpPr>
        <p:spPr>
          <a:xfrm>
            <a:off x="1066800" y="2514600"/>
            <a:ext cx="8382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Trombone</a:t>
            </a:r>
            <a:endParaRPr lang="en-US" sz="1200" dirty="0">
              <a:solidFill>
                <a:schemeClr val="bg1"/>
              </a:solidFill>
              <a:latin typeface="Times New Roman" pitchFamily="18" charset="0"/>
              <a:cs typeface="Times New Roman" pitchFamily="18" charset="0"/>
            </a:endParaRPr>
          </a:p>
        </p:txBody>
      </p:sp>
      <p:sp>
        <p:nvSpPr>
          <p:cNvPr id="24" name="TextBox 23"/>
          <p:cNvSpPr txBox="1"/>
          <p:nvPr/>
        </p:nvSpPr>
        <p:spPr>
          <a:xfrm>
            <a:off x="6172200" y="2514600"/>
            <a:ext cx="6858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Tuba</a:t>
            </a:r>
            <a:endParaRPr lang="en-US" sz="1200" dirty="0">
              <a:solidFill>
                <a:schemeClr val="bg1"/>
              </a:solidFill>
              <a:latin typeface="Times New Roman" pitchFamily="18" charset="0"/>
              <a:cs typeface="Times New Roman" pitchFamily="18" charset="0"/>
            </a:endParaRPr>
          </a:p>
        </p:txBody>
      </p:sp>
      <p:sp>
        <p:nvSpPr>
          <p:cNvPr id="25" name="TextBox 24"/>
          <p:cNvSpPr txBox="1"/>
          <p:nvPr/>
        </p:nvSpPr>
        <p:spPr>
          <a:xfrm>
            <a:off x="8229600" y="2514600"/>
            <a:ext cx="8382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Other</a:t>
            </a:r>
            <a:endParaRPr lang="en-US" sz="1200" dirty="0">
              <a:solidFill>
                <a:schemeClr val="bg1"/>
              </a:solidFill>
              <a:latin typeface="Times New Roman" pitchFamily="18" charset="0"/>
              <a:cs typeface="Times New Roman" pitchFamily="18" charset="0"/>
            </a:endParaRPr>
          </a:p>
        </p:txBody>
      </p:sp>
      <p:sp>
        <p:nvSpPr>
          <p:cNvPr id="26" name="TextBox 25"/>
          <p:cNvSpPr txBox="1"/>
          <p:nvPr/>
        </p:nvSpPr>
        <p:spPr>
          <a:xfrm>
            <a:off x="152400" y="3200400"/>
            <a:ext cx="12192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Valve Trombone</a:t>
            </a:r>
            <a:endParaRPr lang="en-US" sz="1200" dirty="0">
              <a:solidFill>
                <a:schemeClr val="bg1"/>
              </a:solidFill>
              <a:latin typeface="Times New Roman" pitchFamily="18" charset="0"/>
              <a:cs typeface="Times New Roman" pitchFamily="18" charset="0"/>
            </a:endParaRPr>
          </a:p>
        </p:txBody>
      </p:sp>
      <p:sp>
        <p:nvSpPr>
          <p:cNvPr id="27" name="TextBox 26"/>
          <p:cNvSpPr txBox="1"/>
          <p:nvPr/>
        </p:nvSpPr>
        <p:spPr>
          <a:xfrm>
            <a:off x="1676400" y="3200400"/>
            <a:ext cx="12192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Slide Trombone</a:t>
            </a:r>
            <a:endParaRPr lang="en-US" sz="1200" dirty="0">
              <a:solidFill>
                <a:schemeClr val="bg1"/>
              </a:solidFill>
              <a:latin typeface="Times New Roman" pitchFamily="18" charset="0"/>
              <a:cs typeface="Times New Roman" pitchFamily="18" charset="0"/>
            </a:endParaRPr>
          </a:p>
        </p:txBody>
      </p:sp>
      <p:sp>
        <p:nvSpPr>
          <p:cNvPr id="30" name="TextBox 29"/>
          <p:cNvSpPr txBox="1"/>
          <p:nvPr/>
        </p:nvSpPr>
        <p:spPr>
          <a:xfrm>
            <a:off x="228600" y="4038600"/>
            <a:ext cx="7620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Soprano</a:t>
            </a:r>
            <a:endParaRPr lang="en-US" sz="1200" dirty="0">
              <a:solidFill>
                <a:schemeClr val="bg1"/>
              </a:solidFill>
              <a:latin typeface="Times New Roman" pitchFamily="18" charset="0"/>
              <a:cs typeface="Times New Roman" pitchFamily="18" charset="0"/>
            </a:endParaRPr>
          </a:p>
        </p:txBody>
      </p:sp>
      <p:sp>
        <p:nvSpPr>
          <p:cNvPr id="31" name="TextBox 30"/>
          <p:cNvSpPr txBox="1"/>
          <p:nvPr/>
        </p:nvSpPr>
        <p:spPr>
          <a:xfrm>
            <a:off x="1143000" y="4038600"/>
            <a:ext cx="4572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Alto</a:t>
            </a:r>
            <a:endParaRPr lang="en-US" sz="1200" dirty="0">
              <a:solidFill>
                <a:schemeClr val="bg1"/>
              </a:solidFill>
              <a:latin typeface="Times New Roman" pitchFamily="18" charset="0"/>
              <a:cs typeface="Times New Roman" pitchFamily="18" charset="0"/>
            </a:endParaRPr>
          </a:p>
        </p:txBody>
      </p:sp>
      <p:sp>
        <p:nvSpPr>
          <p:cNvPr id="32" name="TextBox 31"/>
          <p:cNvSpPr txBox="1"/>
          <p:nvPr/>
        </p:nvSpPr>
        <p:spPr>
          <a:xfrm>
            <a:off x="1752600" y="4038600"/>
            <a:ext cx="6096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Tenor</a:t>
            </a:r>
            <a:endParaRPr lang="en-US" sz="1200" dirty="0">
              <a:solidFill>
                <a:schemeClr val="bg1"/>
              </a:solidFill>
              <a:latin typeface="Times New Roman" pitchFamily="18" charset="0"/>
              <a:cs typeface="Times New Roman" pitchFamily="18" charset="0"/>
            </a:endParaRPr>
          </a:p>
        </p:txBody>
      </p:sp>
      <p:sp>
        <p:nvSpPr>
          <p:cNvPr id="33" name="TextBox 32"/>
          <p:cNvSpPr txBox="1"/>
          <p:nvPr/>
        </p:nvSpPr>
        <p:spPr>
          <a:xfrm>
            <a:off x="2514600" y="4038600"/>
            <a:ext cx="5334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Bass</a:t>
            </a:r>
            <a:endParaRPr lang="en-US" sz="1200" dirty="0">
              <a:solidFill>
                <a:schemeClr val="bg1"/>
              </a:solidFill>
              <a:latin typeface="Times New Roman" pitchFamily="18" charset="0"/>
              <a:cs typeface="Times New Roman" pitchFamily="18" charset="0"/>
            </a:endParaRPr>
          </a:p>
        </p:txBody>
      </p:sp>
      <p:sp>
        <p:nvSpPr>
          <p:cNvPr id="34" name="TextBox 33"/>
          <p:cNvSpPr txBox="1"/>
          <p:nvPr/>
        </p:nvSpPr>
        <p:spPr>
          <a:xfrm>
            <a:off x="3200400" y="4038600"/>
            <a:ext cx="9144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Contrabass</a:t>
            </a:r>
            <a:endParaRPr lang="en-US" sz="1200" dirty="0">
              <a:solidFill>
                <a:schemeClr val="bg1"/>
              </a:solidFill>
              <a:latin typeface="Times New Roman" pitchFamily="18" charset="0"/>
              <a:cs typeface="Times New Roman" pitchFamily="18" charset="0"/>
            </a:endParaRPr>
          </a:p>
        </p:txBody>
      </p:sp>
      <p:sp>
        <p:nvSpPr>
          <p:cNvPr id="35" name="TextBox 34"/>
          <p:cNvSpPr txBox="1"/>
          <p:nvPr/>
        </p:nvSpPr>
        <p:spPr>
          <a:xfrm>
            <a:off x="6172200" y="3048000"/>
            <a:ext cx="5334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Bass</a:t>
            </a:r>
            <a:endParaRPr lang="en-US" sz="1200" dirty="0">
              <a:solidFill>
                <a:schemeClr val="bg1"/>
              </a:solidFill>
              <a:latin typeface="Times New Roman" pitchFamily="18" charset="0"/>
              <a:cs typeface="Times New Roman" pitchFamily="18" charset="0"/>
            </a:endParaRPr>
          </a:p>
        </p:txBody>
      </p:sp>
      <p:sp>
        <p:nvSpPr>
          <p:cNvPr id="36" name="TextBox 35"/>
          <p:cNvSpPr txBox="1"/>
          <p:nvPr/>
        </p:nvSpPr>
        <p:spPr>
          <a:xfrm>
            <a:off x="7162800" y="3048000"/>
            <a:ext cx="9144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Contrabass</a:t>
            </a:r>
            <a:endParaRPr lang="en-US" sz="1200" dirty="0">
              <a:solidFill>
                <a:schemeClr val="bg1"/>
              </a:solidFill>
              <a:latin typeface="Times New Roman" pitchFamily="18" charset="0"/>
              <a:cs typeface="Times New Roman" pitchFamily="18" charset="0"/>
            </a:endParaRPr>
          </a:p>
        </p:txBody>
      </p:sp>
      <p:sp>
        <p:nvSpPr>
          <p:cNvPr id="37" name="TextBox 36"/>
          <p:cNvSpPr txBox="1"/>
          <p:nvPr/>
        </p:nvSpPr>
        <p:spPr>
          <a:xfrm>
            <a:off x="4724400" y="3048000"/>
            <a:ext cx="7620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Baritone</a:t>
            </a:r>
            <a:endParaRPr lang="en-US" sz="1200" dirty="0">
              <a:solidFill>
                <a:schemeClr val="bg1"/>
              </a:solidFill>
              <a:latin typeface="Times New Roman" pitchFamily="18" charset="0"/>
              <a:cs typeface="Times New Roman" pitchFamily="18" charset="0"/>
            </a:endParaRPr>
          </a:p>
        </p:txBody>
      </p:sp>
      <p:sp>
        <p:nvSpPr>
          <p:cNvPr id="38" name="TextBox 37"/>
          <p:cNvSpPr txBox="1"/>
          <p:nvPr/>
        </p:nvSpPr>
        <p:spPr>
          <a:xfrm>
            <a:off x="3962400" y="3048000"/>
            <a:ext cx="6096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Tenor</a:t>
            </a:r>
            <a:endParaRPr lang="en-US" sz="1200" dirty="0">
              <a:solidFill>
                <a:schemeClr val="bg1"/>
              </a:solidFill>
              <a:latin typeface="Times New Roman" pitchFamily="18" charset="0"/>
              <a:cs typeface="Times New Roman" pitchFamily="18" charset="0"/>
            </a:endParaRPr>
          </a:p>
        </p:txBody>
      </p:sp>
      <p:sp>
        <p:nvSpPr>
          <p:cNvPr id="39" name="TextBox 38"/>
          <p:cNvSpPr txBox="1"/>
          <p:nvPr/>
        </p:nvSpPr>
        <p:spPr>
          <a:xfrm>
            <a:off x="8458200" y="3048000"/>
            <a:ext cx="3810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a:t>
            </a:r>
            <a:endParaRPr lang="en-US" sz="1200" dirty="0">
              <a:solidFill>
                <a:schemeClr val="bg1"/>
              </a:solidFill>
              <a:latin typeface="Times New Roman" pitchFamily="18" charset="0"/>
              <a:cs typeface="Times New Roman" pitchFamily="18" charset="0"/>
            </a:endParaRPr>
          </a:p>
        </p:txBody>
      </p:sp>
      <p:sp>
        <p:nvSpPr>
          <p:cNvPr id="40" name="TextBox 39"/>
          <p:cNvSpPr txBox="1"/>
          <p:nvPr/>
        </p:nvSpPr>
        <p:spPr>
          <a:xfrm>
            <a:off x="6019800" y="3657600"/>
            <a:ext cx="3810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F</a:t>
            </a:r>
            <a:endParaRPr lang="en-US" sz="1200" dirty="0">
              <a:solidFill>
                <a:schemeClr val="bg1"/>
              </a:solidFill>
              <a:latin typeface="Times New Roman" pitchFamily="18" charset="0"/>
              <a:cs typeface="Times New Roman" pitchFamily="18" charset="0"/>
            </a:endParaRPr>
          </a:p>
        </p:txBody>
      </p:sp>
      <p:sp>
        <p:nvSpPr>
          <p:cNvPr id="41" name="TextBox 40"/>
          <p:cNvSpPr txBox="1"/>
          <p:nvPr/>
        </p:nvSpPr>
        <p:spPr>
          <a:xfrm>
            <a:off x="6477000" y="3657600"/>
            <a:ext cx="381000" cy="276999"/>
          </a:xfrm>
          <a:prstGeom prst="rect">
            <a:avLst/>
          </a:prstGeom>
          <a:noFill/>
          <a:ln>
            <a:solidFill>
              <a:schemeClr val="bg1"/>
            </a:solidFill>
          </a:ln>
        </p:spPr>
        <p:txBody>
          <a:bodyPr wrap="square" rtlCol="0" anchor="ctr" anchorCtr="1">
            <a:spAutoFit/>
          </a:bodyPr>
          <a:lstStyle/>
          <a:p>
            <a:r>
              <a:rPr lang="en-US" sz="1200" dirty="0" err="1" smtClean="0">
                <a:solidFill>
                  <a:schemeClr val="bg1"/>
                </a:solidFill>
                <a:latin typeface="Times New Roman" pitchFamily="18" charset="0"/>
                <a:cs typeface="Times New Roman" pitchFamily="18" charset="0"/>
              </a:rPr>
              <a:t>Eb</a:t>
            </a:r>
            <a:endParaRPr lang="en-US" sz="1200" dirty="0">
              <a:solidFill>
                <a:schemeClr val="bg1"/>
              </a:solidFill>
              <a:latin typeface="Times New Roman" pitchFamily="18" charset="0"/>
              <a:cs typeface="Times New Roman" pitchFamily="18" charset="0"/>
            </a:endParaRPr>
          </a:p>
        </p:txBody>
      </p:sp>
      <p:sp>
        <p:nvSpPr>
          <p:cNvPr id="42" name="TextBox 41"/>
          <p:cNvSpPr txBox="1"/>
          <p:nvPr/>
        </p:nvSpPr>
        <p:spPr>
          <a:xfrm>
            <a:off x="7924800" y="3657600"/>
            <a:ext cx="533400" cy="276999"/>
          </a:xfrm>
          <a:prstGeom prst="rect">
            <a:avLst/>
          </a:prstGeom>
          <a:noFill/>
          <a:ln>
            <a:solidFill>
              <a:schemeClr val="bg1"/>
            </a:solidFill>
          </a:ln>
        </p:spPr>
        <p:txBody>
          <a:bodyPr wrap="square" rtlCol="0" anchor="ctr" anchorCtr="1">
            <a:spAutoFit/>
          </a:bodyPr>
          <a:lstStyle/>
          <a:p>
            <a:r>
              <a:rPr lang="en-US" sz="1200" dirty="0" err="1" smtClean="0">
                <a:solidFill>
                  <a:schemeClr val="bg1"/>
                </a:solidFill>
                <a:latin typeface="Times New Roman" pitchFamily="18" charset="0"/>
                <a:cs typeface="Times New Roman" pitchFamily="18" charset="0"/>
              </a:rPr>
              <a:t>BBb</a:t>
            </a:r>
            <a:endParaRPr lang="en-US" sz="1200" dirty="0">
              <a:solidFill>
                <a:schemeClr val="bg1"/>
              </a:solidFill>
              <a:latin typeface="Times New Roman" pitchFamily="18" charset="0"/>
              <a:cs typeface="Times New Roman" pitchFamily="18" charset="0"/>
            </a:endParaRPr>
          </a:p>
        </p:txBody>
      </p:sp>
      <p:sp>
        <p:nvSpPr>
          <p:cNvPr id="43" name="TextBox 42"/>
          <p:cNvSpPr txBox="1"/>
          <p:nvPr/>
        </p:nvSpPr>
        <p:spPr>
          <a:xfrm>
            <a:off x="7010400" y="3657600"/>
            <a:ext cx="4572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CC</a:t>
            </a:r>
            <a:endParaRPr lang="en-US" sz="1200" dirty="0">
              <a:solidFill>
                <a:schemeClr val="bg1"/>
              </a:solidFill>
              <a:latin typeface="Times New Roman" pitchFamily="18" charset="0"/>
              <a:cs typeface="Times New Roman" pitchFamily="18" charset="0"/>
            </a:endParaRPr>
          </a:p>
        </p:txBody>
      </p:sp>
      <p:sp>
        <p:nvSpPr>
          <p:cNvPr id="44" name="TextBox 43"/>
          <p:cNvSpPr txBox="1"/>
          <p:nvPr/>
        </p:nvSpPr>
        <p:spPr>
          <a:xfrm>
            <a:off x="7620000" y="4267200"/>
            <a:ext cx="6096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Comp</a:t>
            </a:r>
            <a:endParaRPr lang="en-US" sz="1200" dirty="0">
              <a:solidFill>
                <a:schemeClr val="bg1"/>
              </a:solidFill>
              <a:latin typeface="Times New Roman" pitchFamily="18" charset="0"/>
              <a:cs typeface="Times New Roman" pitchFamily="18" charset="0"/>
            </a:endParaRPr>
          </a:p>
        </p:txBody>
      </p:sp>
      <p:sp>
        <p:nvSpPr>
          <p:cNvPr id="45" name="TextBox 44"/>
          <p:cNvSpPr txBox="1"/>
          <p:nvPr/>
        </p:nvSpPr>
        <p:spPr>
          <a:xfrm>
            <a:off x="8305800" y="4267200"/>
            <a:ext cx="762000" cy="276999"/>
          </a:xfrm>
          <a:prstGeom prst="rect">
            <a:avLst/>
          </a:prstGeom>
          <a:noFill/>
          <a:ln>
            <a:solidFill>
              <a:schemeClr val="bg1"/>
            </a:solidFill>
          </a:ln>
        </p:spPr>
        <p:txBody>
          <a:bodyPr wrap="square" rtlCol="0" anchor="ctr" anchorCtr="1">
            <a:spAutoFit/>
          </a:bodyPr>
          <a:lstStyle/>
          <a:p>
            <a:r>
              <a:rPr lang="en-US" sz="1200" dirty="0" err="1" smtClean="0">
                <a:solidFill>
                  <a:schemeClr val="bg1"/>
                </a:solidFill>
                <a:latin typeface="Times New Roman" pitchFamily="18" charset="0"/>
                <a:cs typeface="Times New Roman" pitchFamily="18" charset="0"/>
              </a:rPr>
              <a:t>Uncomp</a:t>
            </a:r>
            <a:endParaRPr lang="en-US" sz="1200" dirty="0">
              <a:solidFill>
                <a:schemeClr val="bg1"/>
              </a:solidFill>
              <a:latin typeface="Times New Roman" pitchFamily="18" charset="0"/>
              <a:cs typeface="Times New Roman" pitchFamily="18" charset="0"/>
            </a:endParaRPr>
          </a:p>
        </p:txBody>
      </p:sp>
      <p:sp>
        <p:nvSpPr>
          <p:cNvPr id="46" name="TextBox 45"/>
          <p:cNvSpPr txBox="1"/>
          <p:nvPr/>
        </p:nvSpPr>
        <p:spPr>
          <a:xfrm>
            <a:off x="5943600" y="4267200"/>
            <a:ext cx="6096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Comp</a:t>
            </a:r>
            <a:endParaRPr lang="en-US" sz="1200" dirty="0">
              <a:solidFill>
                <a:schemeClr val="bg1"/>
              </a:solidFill>
              <a:latin typeface="Times New Roman" pitchFamily="18" charset="0"/>
              <a:cs typeface="Times New Roman" pitchFamily="18" charset="0"/>
            </a:endParaRPr>
          </a:p>
        </p:txBody>
      </p:sp>
      <p:sp>
        <p:nvSpPr>
          <p:cNvPr id="47" name="TextBox 46"/>
          <p:cNvSpPr txBox="1"/>
          <p:nvPr/>
        </p:nvSpPr>
        <p:spPr>
          <a:xfrm>
            <a:off x="6781800" y="4267200"/>
            <a:ext cx="762000" cy="276999"/>
          </a:xfrm>
          <a:prstGeom prst="rect">
            <a:avLst/>
          </a:prstGeom>
          <a:noFill/>
          <a:ln>
            <a:solidFill>
              <a:schemeClr val="bg1"/>
            </a:solidFill>
          </a:ln>
        </p:spPr>
        <p:txBody>
          <a:bodyPr wrap="square" rtlCol="0" anchor="ctr" anchorCtr="1">
            <a:spAutoFit/>
          </a:bodyPr>
          <a:lstStyle/>
          <a:p>
            <a:r>
              <a:rPr lang="en-US" sz="1200" dirty="0" err="1" smtClean="0">
                <a:solidFill>
                  <a:schemeClr val="bg1"/>
                </a:solidFill>
                <a:latin typeface="Times New Roman" pitchFamily="18" charset="0"/>
                <a:cs typeface="Times New Roman" pitchFamily="18" charset="0"/>
              </a:rPr>
              <a:t>Uncomp</a:t>
            </a:r>
            <a:endParaRPr lang="en-US" sz="1200" dirty="0">
              <a:solidFill>
                <a:schemeClr val="bg1"/>
              </a:solidFill>
              <a:latin typeface="Times New Roman" pitchFamily="18" charset="0"/>
              <a:cs typeface="Times New Roman" pitchFamily="18" charset="0"/>
            </a:endParaRPr>
          </a:p>
        </p:txBody>
      </p:sp>
      <p:sp>
        <p:nvSpPr>
          <p:cNvPr id="48" name="TextBox 47"/>
          <p:cNvSpPr txBox="1"/>
          <p:nvPr/>
        </p:nvSpPr>
        <p:spPr>
          <a:xfrm>
            <a:off x="4191000" y="4800600"/>
            <a:ext cx="7620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Baritone</a:t>
            </a:r>
            <a:endParaRPr lang="en-US" sz="1200" dirty="0">
              <a:solidFill>
                <a:schemeClr val="bg1"/>
              </a:solidFill>
              <a:latin typeface="Times New Roman" pitchFamily="18" charset="0"/>
              <a:cs typeface="Times New Roman" pitchFamily="18" charset="0"/>
            </a:endParaRPr>
          </a:p>
        </p:txBody>
      </p:sp>
      <p:sp>
        <p:nvSpPr>
          <p:cNvPr id="49" name="TextBox 48"/>
          <p:cNvSpPr txBox="1"/>
          <p:nvPr/>
        </p:nvSpPr>
        <p:spPr>
          <a:xfrm>
            <a:off x="5410200" y="4800600"/>
            <a:ext cx="9144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Euphonium</a:t>
            </a:r>
            <a:endParaRPr lang="en-US" sz="1200" dirty="0">
              <a:solidFill>
                <a:schemeClr val="bg1"/>
              </a:solidFill>
              <a:latin typeface="Times New Roman" pitchFamily="18" charset="0"/>
              <a:cs typeface="Times New Roman" pitchFamily="18" charset="0"/>
            </a:endParaRPr>
          </a:p>
        </p:txBody>
      </p:sp>
      <p:sp>
        <p:nvSpPr>
          <p:cNvPr id="50" name="TextBox 49"/>
          <p:cNvSpPr txBox="1"/>
          <p:nvPr/>
        </p:nvSpPr>
        <p:spPr>
          <a:xfrm>
            <a:off x="4953000" y="5410200"/>
            <a:ext cx="609600" cy="276999"/>
          </a:xfrm>
          <a:prstGeom prst="rect">
            <a:avLst/>
          </a:prstGeom>
          <a:noFill/>
          <a:ln>
            <a:solidFill>
              <a:schemeClr val="bg1"/>
            </a:solidFill>
          </a:ln>
        </p:spPr>
        <p:txBody>
          <a:bodyPr wrap="square" rtlCol="0" anchor="ctr" anchorCtr="1">
            <a:spAutoFit/>
          </a:bodyPr>
          <a:lstStyle/>
          <a:p>
            <a:r>
              <a:rPr lang="en-US" sz="1200" dirty="0" smtClean="0">
                <a:solidFill>
                  <a:schemeClr val="bg1"/>
                </a:solidFill>
                <a:latin typeface="Times New Roman" pitchFamily="18" charset="0"/>
                <a:cs typeface="Times New Roman" pitchFamily="18" charset="0"/>
              </a:rPr>
              <a:t>Comp</a:t>
            </a:r>
            <a:endParaRPr lang="en-US" sz="1200" dirty="0">
              <a:solidFill>
                <a:schemeClr val="bg1"/>
              </a:solidFill>
              <a:latin typeface="Times New Roman" pitchFamily="18" charset="0"/>
              <a:cs typeface="Times New Roman" pitchFamily="18" charset="0"/>
            </a:endParaRPr>
          </a:p>
        </p:txBody>
      </p:sp>
      <p:sp>
        <p:nvSpPr>
          <p:cNvPr id="51" name="TextBox 50"/>
          <p:cNvSpPr txBox="1"/>
          <p:nvPr/>
        </p:nvSpPr>
        <p:spPr>
          <a:xfrm>
            <a:off x="6096000" y="5410200"/>
            <a:ext cx="762000" cy="276999"/>
          </a:xfrm>
          <a:prstGeom prst="rect">
            <a:avLst/>
          </a:prstGeom>
          <a:noFill/>
          <a:ln>
            <a:solidFill>
              <a:schemeClr val="bg1"/>
            </a:solidFill>
          </a:ln>
        </p:spPr>
        <p:txBody>
          <a:bodyPr wrap="square" rtlCol="0" anchor="ctr" anchorCtr="1">
            <a:spAutoFit/>
          </a:bodyPr>
          <a:lstStyle/>
          <a:p>
            <a:r>
              <a:rPr lang="en-US" sz="1200" dirty="0" err="1" smtClean="0">
                <a:solidFill>
                  <a:schemeClr val="bg1"/>
                </a:solidFill>
                <a:latin typeface="Times New Roman" pitchFamily="18" charset="0"/>
                <a:cs typeface="Times New Roman" pitchFamily="18" charset="0"/>
              </a:rPr>
              <a:t>Uncomp</a:t>
            </a:r>
            <a:endParaRPr lang="en-US" sz="1200" dirty="0">
              <a:solidFill>
                <a:schemeClr val="bg1"/>
              </a:solidFill>
              <a:latin typeface="Times New Roman" pitchFamily="18" charset="0"/>
              <a:cs typeface="Times New Roman" pitchFamily="18" charset="0"/>
            </a:endParaRPr>
          </a:p>
        </p:txBody>
      </p:sp>
      <p:cxnSp>
        <p:nvCxnSpPr>
          <p:cNvPr id="52" name="Straight Connector 51"/>
          <p:cNvCxnSpPr>
            <a:endCxn id="23" idx="0"/>
          </p:cNvCxnSpPr>
          <p:nvPr/>
        </p:nvCxnSpPr>
        <p:spPr>
          <a:xfrm flipH="1">
            <a:off x="1485900" y="1905000"/>
            <a:ext cx="308610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5" idx="0"/>
            <a:endCxn id="14" idx="2"/>
          </p:cNvCxnSpPr>
          <p:nvPr/>
        </p:nvCxnSpPr>
        <p:spPr>
          <a:xfrm flipH="1" flipV="1">
            <a:off x="4533900" y="1877199"/>
            <a:ext cx="4114800" cy="6374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4" idx="0"/>
            <a:endCxn id="14" idx="2"/>
          </p:cNvCxnSpPr>
          <p:nvPr/>
        </p:nvCxnSpPr>
        <p:spPr>
          <a:xfrm flipH="1" flipV="1">
            <a:off x="4533900" y="1877199"/>
            <a:ext cx="1981200" cy="6374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23" idx="2"/>
          </p:cNvCxnSpPr>
          <p:nvPr/>
        </p:nvCxnSpPr>
        <p:spPr>
          <a:xfrm flipH="1">
            <a:off x="914400" y="2791599"/>
            <a:ext cx="571500" cy="4088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27" idx="0"/>
            <a:endCxn id="23" idx="2"/>
          </p:cNvCxnSpPr>
          <p:nvPr/>
        </p:nvCxnSpPr>
        <p:spPr>
          <a:xfrm flipH="1" flipV="1">
            <a:off x="1485900" y="2791599"/>
            <a:ext cx="800100" cy="4088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34" idx="0"/>
            <a:endCxn id="27" idx="2"/>
          </p:cNvCxnSpPr>
          <p:nvPr/>
        </p:nvCxnSpPr>
        <p:spPr>
          <a:xfrm flipH="1" flipV="1">
            <a:off x="2286000" y="3477399"/>
            <a:ext cx="1371600" cy="5612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33" idx="0"/>
            <a:endCxn id="27" idx="2"/>
          </p:cNvCxnSpPr>
          <p:nvPr/>
        </p:nvCxnSpPr>
        <p:spPr>
          <a:xfrm flipH="1" flipV="1">
            <a:off x="2286000" y="3477399"/>
            <a:ext cx="495300" cy="5612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32" idx="0"/>
            <a:endCxn id="27" idx="2"/>
          </p:cNvCxnSpPr>
          <p:nvPr/>
        </p:nvCxnSpPr>
        <p:spPr>
          <a:xfrm flipV="1">
            <a:off x="2057400" y="3477399"/>
            <a:ext cx="228600" cy="5612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31" idx="0"/>
            <a:endCxn id="27" idx="2"/>
          </p:cNvCxnSpPr>
          <p:nvPr/>
        </p:nvCxnSpPr>
        <p:spPr>
          <a:xfrm flipV="1">
            <a:off x="1371600" y="3477399"/>
            <a:ext cx="914400" cy="5612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30" idx="0"/>
            <a:endCxn id="27" idx="2"/>
          </p:cNvCxnSpPr>
          <p:nvPr/>
        </p:nvCxnSpPr>
        <p:spPr>
          <a:xfrm flipV="1">
            <a:off x="609600" y="3477399"/>
            <a:ext cx="1676400" cy="5612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4" idx="2"/>
            <a:endCxn id="38" idx="0"/>
          </p:cNvCxnSpPr>
          <p:nvPr/>
        </p:nvCxnSpPr>
        <p:spPr>
          <a:xfrm flipH="1">
            <a:off x="4267200" y="2791599"/>
            <a:ext cx="2247900" cy="2564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24" idx="2"/>
            <a:endCxn id="37" idx="0"/>
          </p:cNvCxnSpPr>
          <p:nvPr/>
        </p:nvCxnSpPr>
        <p:spPr>
          <a:xfrm flipH="1">
            <a:off x="5105400" y="2791599"/>
            <a:ext cx="1409700" cy="2564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24" idx="2"/>
            <a:endCxn id="35" idx="0"/>
          </p:cNvCxnSpPr>
          <p:nvPr/>
        </p:nvCxnSpPr>
        <p:spPr>
          <a:xfrm flipH="1">
            <a:off x="6438900" y="2791599"/>
            <a:ext cx="76200" cy="2564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36" idx="0"/>
            <a:endCxn id="24" idx="2"/>
          </p:cNvCxnSpPr>
          <p:nvPr/>
        </p:nvCxnSpPr>
        <p:spPr>
          <a:xfrm flipH="1" flipV="1">
            <a:off x="6515100" y="2791599"/>
            <a:ext cx="1104900" cy="2564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35" idx="2"/>
            <a:endCxn id="40" idx="0"/>
          </p:cNvCxnSpPr>
          <p:nvPr/>
        </p:nvCxnSpPr>
        <p:spPr>
          <a:xfrm flipH="1">
            <a:off x="6210300" y="3324999"/>
            <a:ext cx="228600" cy="3326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41" idx="0"/>
            <a:endCxn id="35" idx="2"/>
          </p:cNvCxnSpPr>
          <p:nvPr/>
        </p:nvCxnSpPr>
        <p:spPr>
          <a:xfrm flipH="1" flipV="1">
            <a:off x="6438900" y="3324999"/>
            <a:ext cx="228600" cy="3326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42" idx="0"/>
            <a:endCxn id="36" idx="2"/>
          </p:cNvCxnSpPr>
          <p:nvPr/>
        </p:nvCxnSpPr>
        <p:spPr>
          <a:xfrm flipH="1" flipV="1">
            <a:off x="7620000" y="3324999"/>
            <a:ext cx="571500" cy="3326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43" idx="0"/>
            <a:endCxn id="36" idx="2"/>
          </p:cNvCxnSpPr>
          <p:nvPr/>
        </p:nvCxnSpPr>
        <p:spPr>
          <a:xfrm flipV="1">
            <a:off x="7239000" y="3324999"/>
            <a:ext cx="381000" cy="3326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25" idx="2"/>
            <a:endCxn id="39" idx="0"/>
          </p:cNvCxnSpPr>
          <p:nvPr/>
        </p:nvCxnSpPr>
        <p:spPr>
          <a:xfrm>
            <a:off x="8648700" y="2791599"/>
            <a:ext cx="0" cy="2564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41" idx="2"/>
            <a:endCxn id="46" idx="0"/>
          </p:cNvCxnSpPr>
          <p:nvPr/>
        </p:nvCxnSpPr>
        <p:spPr>
          <a:xfrm flipH="1">
            <a:off x="6248400" y="3934599"/>
            <a:ext cx="419100" cy="3326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41" idx="2"/>
            <a:endCxn id="47" idx="0"/>
          </p:cNvCxnSpPr>
          <p:nvPr/>
        </p:nvCxnSpPr>
        <p:spPr>
          <a:xfrm>
            <a:off x="6667500" y="3934599"/>
            <a:ext cx="495300" cy="3326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42" idx="2"/>
            <a:endCxn id="44" idx="0"/>
          </p:cNvCxnSpPr>
          <p:nvPr/>
        </p:nvCxnSpPr>
        <p:spPr>
          <a:xfrm flipH="1">
            <a:off x="7924800" y="3934599"/>
            <a:ext cx="266700" cy="3326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45" idx="0"/>
            <a:endCxn id="42" idx="2"/>
          </p:cNvCxnSpPr>
          <p:nvPr/>
        </p:nvCxnSpPr>
        <p:spPr>
          <a:xfrm flipH="1" flipV="1">
            <a:off x="8191500" y="3934599"/>
            <a:ext cx="495300" cy="3326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37" idx="2"/>
            <a:endCxn id="48" idx="0"/>
          </p:cNvCxnSpPr>
          <p:nvPr/>
        </p:nvCxnSpPr>
        <p:spPr>
          <a:xfrm flipH="1">
            <a:off x="4572000" y="3324999"/>
            <a:ext cx="533400" cy="14756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37" idx="2"/>
            <a:endCxn id="49" idx="0"/>
          </p:cNvCxnSpPr>
          <p:nvPr/>
        </p:nvCxnSpPr>
        <p:spPr>
          <a:xfrm>
            <a:off x="5105400" y="3324999"/>
            <a:ext cx="762000" cy="14756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51" idx="0"/>
            <a:endCxn id="49" idx="2"/>
          </p:cNvCxnSpPr>
          <p:nvPr/>
        </p:nvCxnSpPr>
        <p:spPr>
          <a:xfrm flipH="1" flipV="1">
            <a:off x="5867400" y="5077599"/>
            <a:ext cx="609600" cy="3326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49" idx="2"/>
            <a:endCxn id="50" idx="0"/>
          </p:cNvCxnSpPr>
          <p:nvPr/>
        </p:nvCxnSpPr>
        <p:spPr>
          <a:xfrm flipH="1">
            <a:off x="5257800" y="5077599"/>
            <a:ext cx="609600" cy="33260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BF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B0F0"/>
      </a:hlink>
      <a:folHlink>
        <a:srgbClr val="00B0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BF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10217</TotalTime>
  <Words>1243</Words>
  <Application>Microsoft Office PowerPoint</Application>
  <PresentationFormat>On-screen Show (4:3)</PresentationFormat>
  <Paragraphs>177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Introduction to Ontologies  or  Why Ontology Is Such a Pain   Gary H. Merrill  Phenotype RCN Meeting Feb.  23, 2012 Raleigh   </vt:lpstr>
      <vt:lpstr>Goals of this presentation</vt:lpstr>
      <vt:lpstr>High-level advice</vt:lpstr>
      <vt:lpstr>What is an ontology?</vt:lpstr>
      <vt:lpstr>What is an ontology for?</vt:lpstr>
      <vt:lpstr>A cluster of critical terms and concepts …</vt:lpstr>
      <vt:lpstr>Problems and questions:  some simple examples</vt:lpstr>
      <vt:lpstr>An incomplete and crude example: Ontology of wind instruments</vt:lpstr>
      <vt:lpstr>A Bad Ontology of Low Brass Instruments</vt:lpstr>
      <vt:lpstr>Some potential ontological/terminological embarrassments</vt:lpstr>
      <vt:lpstr>It’s always more complicated than you think (Terms, Ontologies, and Theories)</vt:lpstr>
      <vt:lpstr>Some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Gary</dc:creator>
  <cp:lastModifiedBy>gary</cp:lastModifiedBy>
  <cp:revision>291</cp:revision>
  <dcterms:created xsi:type="dcterms:W3CDTF">2010-08-26T02:32:22Z</dcterms:created>
  <dcterms:modified xsi:type="dcterms:W3CDTF">2012-02-22T22:05:39Z</dcterms:modified>
</cp:coreProperties>
</file>