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61" r:id="rId11"/>
    <p:sldId id="258" r:id="rId12"/>
    <p:sldId id="262" r:id="rId13"/>
    <p:sldId id="263" r:id="rId14"/>
    <p:sldId id="276" r:id="rId15"/>
    <p:sldId id="259" r:id="rId16"/>
    <p:sldId id="257" r:id="rId17"/>
    <p:sldId id="274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DDCE-D6AC-4D0B-9F0F-460BBA4686DC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64D9-6848-4674-ACDF-2EF4644A5B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All terms fit expect ‘</a:t>
            </a:r>
            <a:r>
              <a:rPr lang="en-US" dirty="0" err="1" smtClean="0"/>
              <a:t>whole_organism</a:t>
            </a:r>
            <a:r>
              <a:rPr lang="en-US" dirty="0" smtClean="0"/>
              <a:t>’ (used in 0.22% of experiments)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‘molecular mixture’ mainly chromatin (</a:t>
            </a:r>
            <a:r>
              <a:rPr lang="en-US" dirty="0" err="1" smtClean="0"/>
              <a:t>protein+DNA</a:t>
            </a:r>
            <a:r>
              <a:rPr lang="en-US" dirty="0" smtClean="0"/>
              <a:t>) used in Chip-chip experiments (</a:t>
            </a:r>
            <a:r>
              <a:rPr lang="en-US" dirty="0" err="1" smtClean="0"/>
              <a:t>binding_site_identification_design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Over 95% ‘</a:t>
            </a:r>
            <a:r>
              <a:rPr lang="en-US" dirty="0" err="1" smtClean="0"/>
              <a:t>synthetic_DNA</a:t>
            </a:r>
            <a:r>
              <a:rPr lang="en-US" dirty="0" smtClean="0"/>
              <a:t>’ and ‘</a:t>
            </a:r>
            <a:r>
              <a:rPr lang="en-US" dirty="0" err="1" smtClean="0"/>
              <a:t>synthetic_RNA</a:t>
            </a:r>
            <a:r>
              <a:rPr lang="en-US" dirty="0" smtClean="0"/>
              <a:t>’ were used as the output of a labeling process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Less than 5% ‘</a:t>
            </a:r>
            <a:r>
              <a:rPr lang="en-US" dirty="0" err="1" smtClean="0"/>
              <a:t>synthetic_DNA</a:t>
            </a:r>
            <a:r>
              <a:rPr lang="en-US" dirty="0" smtClean="0"/>
              <a:t>’ used as the output of an amplification process, can use OBI ‘amplified DNA’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FDD158-9156-475C-B046-2B0D1D9065E6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All terms fit expect ‘</a:t>
            </a:r>
            <a:r>
              <a:rPr lang="en-US" dirty="0" err="1" smtClean="0"/>
              <a:t>whole_organism</a:t>
            </a:r>
            <a:r>
              <a:rPr lang="en-US" dirty="0" smtClean="0"/>
              <a:t>’ (used in 0.22% of experiments)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‘molecular mixture’ mainly chromatin (</a:t>
            </a:r>
            <a:r>
              <a:rPr lang="en-US" dirty="0" err="1" smtClean="0"/>
              <a:t>protein+DNA</a:t>
            </a:r>
            <a:r>
              <a:rPr lang="en-US" dirty="0" smtClean="0"/>
              <a:t>) used in Chip-chip experiments (</a:t>
            </a:r>
            <a:r>
              <a:rPr lang="en-US" dirty="0" err="1" smtClean="0"/>
              <a:t>binding_site_identification_design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Over 95% ‘</a:t>
            </a:r>
            <a:r>
              <a:rPr lang="en-US" dirty="0" err="1" smtClean="0"/>
              <a:t>synthetic_DNA</a:t>
            </a:r>
            <a:r>
              <a:rPr lang="en-US" dirty="0" smtClean="0"/>
              <a:t>’ and ‘</a:t>
            </a:r>
            <a:r>
              <a:rPr lang="en-US" dirty="0" err="1" smtClean="0"/>
              <a:t>synthetic_RNA</a:t>
            </a:r>
            <a:r>
              <a:rPr lang="en-US" dirty="0" smtClean="0"/>
              <a:t>’ were used as the output of a labeling process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Less than 5% ‘</a:t>
            </a:r>
            <a:r>
              <a:rPr lang="en-US" dirty="0" err="1" smtClean="0"/>
              <a:t>synthetic_DNA</a:t>
            </a:r>
            <a:r>
              <a:rPr lang="en-US" dirty="0" smtClean="0"/>
              <a:t>’ used as the output of an amplification process, can use OBI ‘amplified DNA’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888C96-C317-4B00-BD3D-6657907E0834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– a high level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Bjoern Peters</a:t>
            </a:r>
          </a:p>
          <a:p>
            <a:r>
              <a:rPr lang="en-US" dirty="0" smtClean="0"/>
              <a:t>3/22/2010</a:t>
            </a:r>
          </a:p>
          <a:p>
            <a:r>
              <a:rPr lang="en-US" dirty="0" smtClean="0"/>
              <a:t>Vancouver Workshop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Theory and Practice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93206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2500" t="20000" r="8125" b="35000"/>
          <a:stretch>
            <a:fillRect/>
          </a:stretch>
        </p:blipFill>
        <p:spPr bwMode="auto">
          <a:xfrm>
            <a:off x="0" y="228600"/>
            <a:ext cx="1635252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28600"/>
            <a:ext cx="54102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95800" y="3276600"/>
            <a:ext cx="9144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48400"/>
            <a:ext cx="152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Need to open </a:t>
            </a:r>
            <a:br>
              <a:rPr lang="en-US" sz="2400" dirty="0" smtClean="0"/>
            </a:br>
            <a:r>
              <a:rPr lang="en-US" sz="2400" dirty="0" smtClean="0"/>
              <a:t>obi-</a:t>
            </a:r>
            <a:r>
              <a:rPr lang="en-US" sz="2400" dirty="0" err="1" smtClean="0"/>
              <a:t>edit.pprj</a:t>
            </a:r>
            <a:endParaRPr lang="en-US" sz="2400" dirty="0" smtClean="0"/>
          </a:p>
          <a:p>
            <a:pPr algn="ctr"/>
            <a:r>
              <a:rPr lang="en-US" sz="2400" dirty="0" smtClean="0"/>
              <a:t>In Protégé 3.4.4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32766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Tags for future magic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5181600"/>
            <a:ext cx="3886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rdfs:label</a:t>
            </a:r>
            <a:r>
              <a:rPr lang="en-US" sz="2400" dirty="0" smtClean="0"/>
              <a:t> is used for editing, ‘editor preferred term’ </a:t>
            </a:r>
            <a:br>
              <a:rPr lang="en-US" sz="2400" dirty="0" smtClean="0"/>
            </a:br>
            <a:r>
              <a:rPr lang="en-US" sz="2400" dirty="0" smtClean="0"/>
              <a:t>is overwritten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4876800"/>
            <a:ext cx="2438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MIREOT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i="1" dirty="0" smtClean="0"/>
              <a:t>minimal set </a:t>
            </a:r>
            <a:r>
              <a:rPr lang="en-US" sz="2400" dirty="0" smtClean="0"/>
              <a:t>to </a:t>
            </a:r>
            <a:r>
              <a:rPr lang="en-US" sz="2400" dirty="0" smtClean="0"/>
              <a:t>unambiguously identify a </a:t>
            </a:r>
            <a:r>
              <a:rPr lang="en-US" sz="2400" dirty="0" smtClean="0"/>
              <a:t>term</a:t>
            </a:r>
          </a:p>
          <a:p>
            <a:r>
              <a:rPr lang="en-US" sz="2400" dirty="0" smtClean="0"/>
              <a:t>URI </a:t>
            </a:r>
            <a:r>
              <a:rPr lang="en-US" sz="2400" dirty="0" smtClean="0"/>
              <a:t>of the class </a:t>
            </a:r>
          </a:p>
          <a:p>
            <a:r>
              <a:rPr lang="en-US" sz="2400" dirty="0" smtClean="0"/>
              <a:t>URI of the source ontology</a:t>
            </a:r>
          </a:p>
          <a:p>
            <a:r>
              <a:rPr lang="en-US" sz="2400" dirty="0" smtClean="0"/>
              <a:t>Position in the target </a:t>
            </a:r>
            <a:r>
              <a:rPr lang="en-US" sz="2400" dirty="0" smtClean="0"/>
              <a:t>ontology</a:t>
            </a:r>
            <a:endParaRPr lang="en-US" sz="2400" dirty="0" smtClean="0"/>
          </a:p>
          <a:p>
            <a:pPr>
              <a:buNone/>
            </a:pPr>
            <a:r>
              <a:rPr lang="en-US" sz="2400" b="1" i="1" dirty="0" smtClean="0"/>
              <a:t>optional set</a:t>
            </a:r>
            <a:r>
              <a:rPr lang="en-US" sz="2400" dirty="0" smtClean="0"/>
              <a:t> of information</a:t>
            </a:r>
          </a:p>
          <a:p>
            <a:r>
              <a:rPr lang="en-US" sz="2400" dirty="0" smtClean="0"/>
              <a:t>Label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Definition,</a:t>
            </a:r>
          </a:p>
          <a:p>
            <a:r>
              <a:rPr lang="en-US" sz="2400" dirty="0" smtClean="0"/>
              <a:t>Other annotations: adding “human-readable” information</a:t>
            </a:r>
          </a:p>
          <a:p>
            <a:r>
              <a:rPr lang="en-US" sz="2400" dirty="0" err="1" smtClean="0"/>
              <a:t>Superclasses</a:t>
            </a:r>
            <a:r>
              <a:rPr lang="en-US" sz="2400" dirty="0" smtClean="0"/>
              <a:t>: for example, NCBI taxonomy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15000" r="78125" b="47000"/>
          <a:stretch>
            <a:fillRect/>
          </a:stretch>
        </p:blipFill>
        <p:spPr bwMode="auto">
          <a:xfrm>
            <a:off x="0" y="0"/>
            <a:ext cx="2667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5625" t="15000" r="3125" b="47000"/>
          <a:stretch>
            <a:fillRect/>
          </a:stretch>
        </p:blipFill>
        <p:spPr bwMode="auto">
          <a:xfrm>
            <a:off x="2133600" y="2514600"/>
            <a:ext cx="6248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524000"/>
            <a:ext cx="14478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90800"/>
            <a:ext cx="1981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Terms </a:t>
            </a:r>
            <a:r>
              <a:rPr lang="en-US" sz="2400" dirty="0" smtClean="0"/>
              <a:t>occasionally </a:t>
            </a:r>
            <a:r>
              <a:rPr lang="en-US" sz="2400" dirty="0" smtClean="0"/>
              <a:t>need </a:t>
            </a:r>
            <a:r>
              <a:rPr lang="en-US" sz="2400" dirty="0" smtClean="0"/>
              <a:t>to be </a:t>
            </a:r>
            <a:r>
              <a:rPr lang="en-US" sz="2400" dirty="0" smtClean="0"/>
              <a:t>retired  (called </a:t>
            </a:r>
            <a:r>
              <a:rPr lang="en-US" sz="2400" dirty="0" err="1" smtClean="0"/>
              <a:t>obsoletion</a:t>
            </a:r>
            <a:r>
              <a:rPr lang="en-US" sz="2400" dirty="0" smtClean="0"/>
              <a:t> </a:t>
            </a:r>
            <a:r>
              <a:rPr lang="en-US" sz="2400" dirty="0" smtClean="0"/>
              <a:t>or </a:t>
            </a:r>
            <a:r>
              <a:rPr lang="en-US" sz="2400" dirty="0" smtClean="0"/>
              <a:t>deprecation). No term just gets deleted. </a:t>
            </a:r>
            <a:endParaRPr lang="en-US" sz="2400" dirty="0" smtClean="0"/>
          </a:p>
          <a:p>
            <a:r>
              <a:rPr lang="en-US" sz="2400" b="1" dirty="0" smtClean="0"/>
              <a:t>Prior to deprecation - notice</a:t>
            </a:r>
            <a:r>
              <a:rPr lang="en-US" sz="2400" b="1" dirty="0" smtClean="0"/>
              <a:t>: to mailing </a:t>
            </a:r>
            <a:r>
              <a:rPr lang="en-US" sz="2400" b="1" dirty="0" smtClean="0"/>
              <a:t>lists</a:t>
            </a:r>
            <a:r>
              <a:rPr lang="en-US" sz="2400" dirty="0" smtClean="0"/>
              <a:t>, soliciting opinions. </a:t>
            </a:r>
            <a:endParaRPr lang="en-US" sz="2400" dirty="0" smtClean="0"/>
          </a:p>
          <a:p>
            <a:r>
              <a:rPr lang="en-US" sz="2400" b="1" dirty="0" smtClean="0"/>
              <a:t>O</a:t>
            </a:r>
            <a:r>
              <a:rPr lang="en-US" sz="2400" b="1" dirty="0" smtClean="0"/>
              <a:t>kay </a:t>
            </a:r>
            <a:r>
              <a:rPr lang="en-US" sz="2400" b="1" dirty="0" smtClean="0"/>
              <a:t>to edit the file and obsolete it immediately</a:t>
            </a:r>
            <a:r>
              <a:rPr lang="en-US" sz="2400" dirty="0" smtClean="0"/>
              <a:t>, as long as the person who does the editing is willing to revert if objections are raised. </a:t>
            </a:r>
          </a:p>
          <a:p>
            <a:r>
              <a:rPr lang="en-US" sz="2400" b="1" dirty="0" smtClean="0"/>
              <a:t>Once the decision to deprecate has been made</a:t>
            </a:r>
            <a:r>
              <a:rPr lang="en-US" sz="2400" dirty="0" smtClean="0"/>
              <a:t>: </a:t>
            </a:r>
          </a:p>
          <a:p>
            <a:pPr lvl="1"/>
            <a:r>
              <a:rPr lang="en-US" sz="1800" dirty="0" smtClean="0"/>
              <a:t>An </a:t>
            </a:r>
            <a:r>
              <a:rPr lang="en-US" sz="1800" dirty="0" smtClean="0"/>
              <a:t>editor </a:t>
            </a:r>
            <a:r>
              <a:rPr lang="en-US" sz="1800" dirty="0" smtClean="0"/>
              <a:t>note will be added </a:t>
            </a:r>
            <a:r>
              <a:rPr lang="en-US" sz="1800" dirty="0" smtClean="0"/>
              <a:t>explaining </a:t>
            </a:r>
            <a:r>
              <a:rPr lang="en-US" sz="1800" dirty="0" smtClean="0"/>
              <a:t>or pointing to a discussion of the reason why the term is being deprecated </a:t>
            </a:r>
          </a:p>
          <a:p>
            <a:pPr lvl="1"/>
            <a:r>
              <a:rPr lang="en-US" sz="1800" dirty="0" smtClean="0"/>
              <a:t>a suggestion of </a:t>
            </a:r>
            <a:r>
              <a:rPr lang="en-US" sz="1800" b="1" dirty="0" smtClean="0"/>
              <a:t>more appropriate terms </a:t>
            </a:r>
            <a:r>
              <a:rPr lang="en-US" sz="1800" dirty="0" smtClean="0"/>
              <a:t>to use may be added </a:t>
            </a:r>
          </a:p>
          <a:p>
            <a:pPr lvl="1"/>
            <a:r>
              <a:rPr lang="en-US" sz="1800" dirty="0" smtClean="0"/>
              <a:t>Determine "obsolescence </a:t>
            </a:r>
            <a:r>
              <a:rPr lang="en-US" sz="1800" dirty="0" smtClean="0"/>
              <a:t>reason </a:t>
            </a:r>
            <a:r>
              <a:rPr lang="en-US" sz="1800" dirty="0" smtClean="0"/>
              <a:t>specification“: </a:t>
            </a:r>
            <a:r>
              <a:rPr lang="en-US" sz="1800" b="1" dirty="0" smtClean="0"/>
              <a:t>term </a:t>
            </a:r>
            <a:r>
              <a:rPr lang="en-US" sz="1800" b="1" dirty="0" smtClean="0"/>
              <a:t>imported, term split, placeholder removed, terms merged, failed exploratory term, other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Deleted classes are moved under the </a:t>
            </a:r>
            <a:r>
              <a:rPr lang="en-US" sz="1800" b="1" dirty="0" err="1" smtClean="0"/>
              <a:t>ObsoleteClass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Identifiers </a:t>
            </a:r>
            <a:r>
              <a:rPr lang="en-US" sz="1800" b="1" dirty="0" smtClean="0"/>
              <a:t>are not re-used</a:t>
            </a:r>
            <a:r>
              <a:rPr lang="en-US" sz="1800" dirty="0" smtClean="0"/>
              <a:t> so classes can be tracked. </a:t>
            </a:r>
            <a:endParaRPr lang="en-US" sz="1800" dirty="0" smtClean="0"/>
          </a:p>
          <a:p>
            <a:pPr lvl="1"/>
            <a:r>
              <a:rPr lang="en-US" sz="1800" dirty="0" smtClean="0"/>
              <a:t>Label is prefixed with ‘obsolete_’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scale up to deal with large scale term submissions</a:t>
            </a:r>
          </a:p>
          <a:p>
            <a:r>
              <a:rPr lang="en-US" dirty="0" smtClean="0"/>
              <a:t>Discuss design patterns in detail, then apply to collection of terms (with no further discussion)</a:t>
            </a:r>
          </a:p>
          <a:p>
            <a:r>
              <a:rPr lang="en-US" dirty="0" smtClean="0"/>
              <a:t>Potentially keep large collections in separate files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This is work in progress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Material Types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534400" cy="51054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smtClean="0"/>
              <a:t>Design Pattern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A processed material which is the specified output of a planned process</a:t>
            </a:r>
          </a:p>
          <a:p>
            <a:pPr lvl="1" eaLnBrk="1" hangingPunct="1">
              <a:spcAft>
                <a:spcPct val="0"/>
              </a:spcAft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47244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6400800" y="4572000"/>
            <a:ext cx="1239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E-TABM-34</a:t>
            </a:r>
          </a:p>
        </p:txBody>
      </p:sp>
      <p:sp>
        <p:nvSpPr>
          <p:cNvPr id="40966" name="TextBox 7"/>
          <p:cNvSpPr txBox="1">
            <a:spLocks noChangeArrowheads="1"/>
          </p:cNvSpPr>
          <p:nvPr/>
        </p:nvSpPr>
        <p:spPr bwMode="auto">
          <a:xfrm>
            <a:off x="609600" y="5638800"/>
            <a:ext cx="77168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‘total RNA extract’ is a processed material which is the specified output of </a:t>
            </a:r>
          </a:p>
          <a:p>
            <a:r>
              <a:rPr lang="en-US"/>
              <a:t>a ‘total RNA extraction’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Material Types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696200" cy="51054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mtClean="0">
                <a:solidFill>
                  <a:srgbClr val="0070C0"/>
                </a:solidFill>
              </a:rPr>
              <a:t>A processed material which is the specified output of a planned process</a:t>
            </a:r>
          </a:p>
          <a:p>
            <a:pPr lvl="1" eaLnBrk="1" hangingPunct="1">
              <a:spcAft>
                <a:spcPct val="0"/>
              </a:spcAft>
              <a:buFont typeface="Arial" pitchFamily="34" charset="0"/>
              <a:buNone/>
            </a:pPr>
            <a:endParaRPr 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09600" y="2057400"/>
          <a:ext cx="8050213" cy="2438400"/>
        </p:xfrm>
        <a:graphic>
          <a:graphicData uri="http://schemas.openxmlformats.org/presentationml/2006/ole">
            <p:oleObj spid="_x0000_s20482" name="Worksheet" r:id="rId4" imgW="7696295" imgH="1952577" progId="Excel.Sheet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724400"/>
            <a:ext cx="81534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charset="0"/>
              </a:rPr>
              <a:t>Notes: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 err="1">
                <a:latin typeface="Arial" charset="0"/>
              </a:rPr>
              <a:t>whole_organism</a:t>
            </a:r>
            <a:r>
              <a:rPr lang="en-US" sz="1400" dirty="0">
                <a:latin typeface="Arial" charset="0"/>
              </a:rPr>
              <a:t> did not fit the pattern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 err="1">
                <a:latin typeface="Arial" charset="0"/>
              </a:rPr>
              <a:t>Synthetic_RNA</a:t>
            </a:r>
            <a:r>
              <a:rPr lang="en-US" sz="1400" dirty="0">
                <a:latin typeface="Arial" charset="0"/>
              </a:rPr>
              <a:t> or _DNA were renamed as labeled RNA/DNA specimen because over 95% were </a:t>
            </a:r>
          </a:p>
          <a:p>
            <a:pPr marL="342900" indent="-342900">
              <a:defRPr/>
            </a:pPr>
            <a:r>
              <a:rPr lang="en-US" sz="1400" dirty="0">
                <a:latin typeface="Arial" charset="0"/>
              </a:rPr>
              <a:t>	used as an output of labeling process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sz="1400" dirty="0">
                <a:latin typeface="Arial" charset="0"/>
              </a:rPr>
              <a:t>Generally, </a:t>
            </a:r>
            <a:r>
              <a:rPr lang="en-US" sz="1400" dirty="0" err="1">
                <a:latin typeface="Arial" charset="0"/>
              </a:rPr>
              <a:t>molecular_mixture</a:t>
            </a:r>
            <a:r>
              <a:rPr lang="en-US" sz="1400" dirty="0">
                <a:latin typeface="Arial" charset="0"/>
              </a:rPr>
              <a:t> referred to </a:t>
            </a:r>
            <a:r>
              <a:rPr lang="en-US" sz="1400" dirty="0" err="1">
                <a:latin typeface="Arial" charset="0"/>
              </a:rPr>
              <a:t>chromation</a:t>
            </a:r>
            <a:r>
              <a:rPr lang="en-US" sz="1400" dirty="0">
                <a:latin typeface="Arial" charset="0"/>
              </a:rPr>
              <a:t> (</a:t>
            </a:r>
            <a:r>
              <a:rPr lang="en-US" sz="1400" dirty="0" err="1">
                <a:latin typeface="Arial" charset="0"/>
              </a:rPr>
              <a:t>protein+DNA</a:t>
            </a:r>
            <a:r>
              <a:rPr lang="en-US" sz="1400" dirty="0">
                <a:latin typeface="Arial" charset="0"/>
              </a:rPr>
              <a:t>) </a:t>
            </a:r>
          </a:p>
          <a:p>
            <a:pPr marL="342900" indent="-342900">
              <a:defRPr/>
            </a:pPr>
            <a:r>
              <a:rPr lang="en-US" sz="1400" dirty="0">
                <a:latin typeface="Arial" charset="0"/>
              </a:rPr>
              <a:t>	need a more specific name to add into OBI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structure is in place, solidified over several years, and now usable  </a:t>
            </a:r>
          </a:p>
          <a:p>
            <a:r>
              <a:rPr lang="en-US" dirty="0" smtClean="0"/>
              <a:t>design process has been formalized, novel elements have been developed</a:t>
            </a:r>
          </a:p>
          <a:p>
            <a:r>
              <a:rPr lang="en-US" dirty="0" smtClean="0"/>
              <a:t>… but there is more than enough to do.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– a user driven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 communities that recognized they were trying to solve the same / related problems</a:t>
            </a:r>
          </a:p>
          <a:p>
            <a:r>
              <a:rPr lang="en-US" dirty="0" smtClean="0"/>
              <a:t>5 year effort</a:t>
            </a:r>
          </a:p>
          <a:p>
            <a:r>
              <a:rPr lang="en-US" dirty="0" smtClean="0"/>
              <a:t>2 phone calls per week, 2 meetings per year</a:t>
            </a:r>
          </a:p>
          <a:p>
            <a:r>
              <a:rPr lang="en-US" dirty="0" smtClean="0"/>
              <a:t>first stable release (Philly / 1.0) in Oct. 2010</a:t>
            </a:r>
          </a:p>
          <a:p>
            <a:r>
              <a:rPr lang="en-US" dirty="0" smtClean="0"/>
              <a:t>Paper submitted to Nat. Biotechnology</a:t>
            </a:r>
            <a:br>
              <a:rPr lang="en-US" dirty="0" smtClean="0"/>
            </a:br>
            <a:r>
              <a:rPr lang="en-US" dirty="0" smtClean="0"/>
              <a:t>(positive reviews but major revisions…)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</a:t>
            </a:r>
            <a:endParaRPr lang="en-US" dirty="0"/>
          </a:p>
        </p:txBody>
      </p:sp>
      <p:pic>
        <p:nvPicPr>
          <p:cNvPr id="5" name="Content Placeholder 4" descr="Figur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54086"/>
            <a:ext cx="7891324" cy="540391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merged </a:t>
            </a:r>
            <a:r>
              <a:rPr lang="en-US" sz="2000" dirty="0" err="1" smtClean="0"/>
              <a:t>bfo:object</a:t>
            </a:r>
            <a:r>
              <a:rPr lang="en-US" sz="2000" dirty="0" smtClean="0"/>
              <a:t>, object part, object aggregate </a:t>
            </a:r>
            <a:br>
              <a:rPr lang="en-US" sz="2000" dirty="0" smtClean="0"/>
            </a:br>
            <a:r>
              <a:rPr lang="en-US" sz="2000" dirty="0" smtClean="0"/>
              <a:t>(what is a cell inside my body?) </a:t>
            </a:r>
          </a:p>
          <a:p>
            <a:r>
              <a:rPr lang="en-US" sz="2000" dirty="0" smtClean="0"/>
              <a:t>import ‘natural biological entities’ (MIREOT mechanism), </a:t>
            </a:r>
            <a:br>
              <a:rPr lang="en-US" sz="2000" dirty="0" smtClean="0"/>
            </a:br>
            <a:r>
              <a:rPr lang="en-US" sz="2000" dirty="0" smtClean="0"/>
              <a:t>e.g. o</a:t>
            </a:r>
            <a:r>
              <a:rPr lang="en-US" sz="1800" dirty="0" smtClean="0"/>
              <a:t>rganism (NCBI taxonomy), anatomical entity (FMA), molecular entity (ChEBI)</a:t>
            </a:r>
          </a:p>
          <a:p>
            <a:pPr>
              <a:buNone/>
            </a:pPr>
            <a:r>
              <a:rPr lang="en-US" sz="2000" dirty="0" smtClean="0"/>
              <a:t>OBI’s </a:t>
            </a:r>
            <a:r>
              <a:rPr lang="en-US" sz="2000" dirty="0" smtClean="0"/>
              <a:t>primary scope</a:t>
            </a:r>
            <a:endParaRPr lang="en-US" sz="2000" dirty="0" smtClean="0"/>
          </a:p>
          <a:p>
            <a:r>
              <a:rPr lang="en-US" sz="2000" dirty="0" smtClean="0"/>
              <a:t>‘processed material entities’</a:t>
            </a:r>
          </a:p>
          <a:p>
            <a:pPr lvl="1"/>
            <a:r>
              <a:rPr lang="en-US" sz="1800" dirty="0" smtClean="0"/>
              <a:t>output of a planned material transformation process</a:t>
            </a:r>
          </a:p>
          <a:p>
            <a:pPr lvl="1"/>
            <a:r>
              <a:rPr lang="en-US" sz="1800" dirty="0" smtClean="0"/>
              <a:t>would not exist without intelligent life around</a:t>
            </a:r>
          </a:p>
          <a:p>
            <a:pPr lvl="1"/>
            <a:r>
              <a:rPr lang="en-US" sz="1800" dirty="0" smtClean="0"/>
              <a:t>some ‘natural’ entities can also be created (e.g. molecules) </a:t>
            </a:r>
            <a:br>
              <a:rPr lang="en-US" sz="1800" dirty="0" smtClean="0"/>
            </a:br>
            <a:r>
              <a:rPr lang="en-US" sz="1800" dirty="0" smtClean="0">
                <a:sym typeface="Wingdings" pitchFamily="2" charset="2"/>
              </a:rPr>
              <a:t> no asserted disjoint</a:t>
            </a:r>
          </a:p>
          <a:p>
            <a:r>
              <a:rPr lang="en-US" sz="2000" dirty="0" smtClean="0">
                <a:sym typeface="Wingdings" pitchFamily="2" charset="2"/>
              </a:rPr>
              <a:t>specimen, study subject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material entities about which information is gained during the investigation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may or may not be processed materials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realize a ‘plan specification’ which includes an ‘objective specification’ (describing the desired endpoint)</a:t>
            </a:r>
          </a:p>
          <a:p>
            <a:r>
              <a:rPr lang="en-US" sz="2400" dirty="0" smtClean="0"/>
              <a:t>have specified inputs and outputs (=participants called out in the specification)</a:t>
            </a:r>
          </a:p>
          <a:p>
            <a:r>
              <a:rPr lang="en-US" sz="2400" dirty="0" smtClean="0"/>
              <a:t>high level classes: </a:t>
            </a:r>
          </a:p>
          <a:p>
            <a:pPr lvl="1"/>
            <a:r>
              <a:rPr lang="en-US" sz="2000" dirty="0" smtClean="0"/>
              <a:t>material processing</a:t>
            </a:r>
          </a:p>
          <a:p>
            <a:pPr lvl="1"/>
            <a:r>
              <a:rPr lang="en-US" sz="2000" dirty="0" smtClean="0"/>
              <a:t>assay</a:t>
            </a:r>
          </a:p>
          <a:p>
            <a:pPr lvl="1"/>
            <a:r>
              <a:rPr lang="en-US" sz="2000" dirty="0" smtClean="0"/>
              <a:t>data transformation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ure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9268"/>
            <a:ext cx="9067800" cy="550987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IAO, separate effort spawned of from OBI, but tightly interlinked</a:t>
            </a:r>
          </a:p>
          <a:p>
            <a:r>
              <a:rPr lang="en-US" sz="2800" dirty="0" smtClean="0"/>
              <a:t>every information content entity </a:t>
            </a:r>
            <a:r>
              <a:rPr lang="en-US" sz="2800" dirty="0" err="1" smtClean="0"/>
              <a:t>is_about</a:t>
            </a:r>
            <a:r>
              <a:rPr lang="en-US" sz="2800" dirty="0" smtClean="0"/>
              <a:t> something</a:t>
            </a:r>
          </a:p>
          <a:p>
            <a:r>
              <a:rPr lang="en-US" sz="2800" dirty="0" smtClean="0"/>
              <a:t>Examples: plan specification, journal article, data item</a:t>
            </a:r>
          </a:p>
          <a:p>
            <a:r>
              <a:rPr lang="en-US" sz="2800" dirty="0" smtClean="0"/>
              <a:t>OBI subclasses these, e.g.: study design, dependent variable specification, measurement datum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roles – specimen role, author role</a:t>
            </a:r>
          </a:p>
          <a:p>
            <a:r>
              <a:rPr lang="en-US" sz="2800" dirty="0" smtClean="0"/>
              <a:t>functions – contain function, measurement function</a:t>
            </a:r>
          </a:p>
          <a:p>
            <a:r>
              <a:rPr lang="en-US" sz="2800" dirty="0" smtClean="0"/>
              <a:t>organizations – manufacturer, regulatory agency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OBI design procedure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r>
              <a:rPr lang="en-US" dirty="0" smtClean="0"/>
              <a:t>MIREOT</a:t>
            </a:r>
          </a:p>
          <a:p>
            <a:r>
              <a:rPr lang="en-US" dirty="0" smtClean="0"/>
              <a:t>Deprecation</a:t>
            </a:r>
          </a:p>
          <a:p>
            <a:r>
              <a:rPr lang="en-US" dirty="0" smtClean="0"/>
              <a:t>Design patterns (in development)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713</Words>
  <Application>Microsoft Office PowerPoint</Application>
  <PresentationFormat>On-screen Show (4:3)</PresentationFormat>
  <Paragraphs>103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Office Excel 97-2003 Worksheet</vt:lpstr>
      <vt:lpstr>OBI – a high level overview</vt:lpstr>
      <vt:lpstr>OBI – a user driven project</vt:lpstr>
      <vt:lpstr>High level class hierarchy</vt:lpstr>
      <vt:lpstr>material entity</vt:lpstr>
      <vt:lpstr>planned process</vt:lpstr>
      <vt:lpstr>Slide 6</vt:lpstr>
      <vt:lpstr>information content entities</vt:lpstr>
      <vt:lpstr>More classes</vt:lpstr>
      <vt:lpstr>Key elements of OBI design procedure</vt:lpstr>
      <vt:lpstr>Metadata</vt:lpstr>
      <vt:lpstr>Slide 11</vt:lpstr>
      <vt:lpstr>Slide 12</vt:lpstr>
      <vt:lpstr>MIREOT</vt:lpstr>
      <vt:lpstr>Slide 14</vt:lpstr>
      <vt:lpstr>Deprecation</vt:lpstr>
      <vt:lpstr>Design patterns</vt:lpstr>
      <vt:lpstr>Material Types</vt:lpstr>
      <vt:lpstr>Material Types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25</cp:revision>
  <dcterms:created xsi:type="dcterms:W3CDTF">2006-08-16T00:00:00Z</dcterms:created>
  <dcterms:modified xsi:type="dcterms:W3CDTF">2010-03-22T03:27:05Z</dcterms:modified>
</cp:coreProperties>
</file>