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2" r:id="rId5"/>
    <p:sldId id="259" r:id="rId6"/>
    <p:sldId id="260" r:id="rId7"/>
    <p:sldId id="263" r:id="rId8"/>
    <p:sldId id="268" r:id="rId9"/>
    <p:sldId id="265" r:id="rId10"/>
    <p:sldId id="264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848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Quick Term Template: Class addition by design </a:t>
            </a:r>
            <a:r>
              <a:rPr lang="en-GB" dirty="0" smtClean="0"/>
              <a:t>patterns</a:t>
            </a:r>
            <a:br>
              <a:rPr lang="en-GB" dirty="0" smtClean="0"/>
            </a:br>
            <a:r>
              <a:rPr lang="en-GB" sz="3100" i="1" u="sng" dirty="0"/>
              <a:t>Full tutorial available at</a:t>
            </a:r>
            <a:r>
              <a:rPr lang="en-GB" sz="3100" u="sng" dirty="0"/>
              <a:t>:</a:t>
            </a:r>
            <a:br>
              <a:rPr lang="en-GB" sz="3100" u="sng" dirty="0"/>
            </a:br>
            <a:r>
              <a:rPr lang="en-GB" sz="3100" dirty="0">
                <a:solidFill>
                  <a:srgbClr val="FF0000"/>
                </a:solidFill>
              </a:rPr>
              <a:t>http://obi-</a:t>
            </a:r>
            <a:r>
              <a:rPr lang="en-GB" sz="3100" dirty="0" err="1">
                <a:solidFill>
                  <a:srgbClr val="FF0000"/>
                </a:solidFill>
              </a:rPr>
              <a:t>ontology.org</a:t>
            </a:r>
            <a:r>
              <a:rPr lang="en-GB" sz="3100" dirty="0">
                <a:solidFill>
                  <a:srgbClr val="FF0000"/>
                </a:solidFill>
              </a:rPr>
              <a:t>/page/</a:t>
            </a:r>
            <a:r>
              <a:rPr lang="en-GB" sz="3100" dirty="0" err="1">
                <a:solidFill>
                  <a:srgbClr val="FF0000"/>
                </a:solidFill>
              </a:rPr>
              <a:t>Quick_Term_Templates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49040"/>
            <a:ext cx="6400800" cy="981745"/>
          </a:xfrm>
        </p:spPr>
        <p:txBody>
          <a:bodyPr/>
          <a:lstStyle/>
          <a:p>
            <a:r>
              <a:rPr lang="en-GB" dirty="0" smtClean="0"/>
              <a:t>OBI consortium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22"/>
            <a:ext cx="11176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03" y="0"/>
            <a:ext cx="781397" cy="7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4964" y="4537416"/>
            <a:ext cx="28906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Philippe Rocca-Serra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proccaserra</a:t>
            </a:r>
            <a:r>
              <a:rPr lang="en-US" sz="2000" dirty="0" err="1">
                <a:latin typeface="Gill Sans" charset="0"/>
                <a:cs typeface="Gill Sans" charset="0"/>
              </a:rPr>
              <a:t>@gmail.com</a:t>
            </a:r>
            <a:endParaRPr lang="en-US" sz="2000" dirty="0">
              <a:latin typeface="Gill Sans" charset="0"/>
              <a:cs typeface="Gill Sans" charset="0"/>
            </a:endParaRPr>
          </a:p>
          <a:p>
            <a:r>
              <a:rPr lang="en-US" sz="2000" u="sng" dirty="0">
                <a:latin typeface="Gill Sans" charset="0"/>
                <a:cs typeface="Gill Sans" charset="0"/>
              </a:rPr>
              <a:t>http://</a:t>
            </a:r>
            <a:r>
              <a:rPr lang="en-US" sz="2000" u="sng" dirty="0" err="1">
                <a:latin typeface="Gill Sans" charset="0"/>
                <a:cs typeface="Gill Sans" charset="0"/>
              </a:rPr>
              <a:t>www.isa-tools.org</a:t>
            </a:r>
            <a:endParaRPr lang="en-US" sz="2000" dirty="0">
              <a:latin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8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Automatic </a:t>
            </a:r>
            <a:r>
              <a:rPr lang="en-GB" dirty="0" smtClean="0"/>
              <a:t>Import </a:t>
            </a:r>
            <a:r>
              <a:rPr lang="en-GB" dirty="0" smtClean="0"/>
              <a:t>via </a:t>
            </a:r>
            <a:r>
              <a:rPr lang="en-GB" dirty="0" err="1" smtClean="0"/>
              <a:t>mireot</a:t>
            </a:r>
            <a:r>
              <a:rPr lang="en-GB" dirty="0" smtClean="0"/>
              <a:t> mechanism of external and </a:t>
            </a:r>
            <a:r>
              <a:rPr lang="en-GB" dirty="0" err="1" smtClean="0"/>
              <a:t>externalDerived.owl</a:t>
            </a:r>
            <a:r>
              <a:rPr lang="en-GB" dirty="0" smtClean="0"/>
              <a:t> files (or equivalent structure) in target </a:t>
            </a:r>
            <a:r>
              <a:rPr lang="en-GB" dirty="0" smtClean="0"/>
              <a:t>ontology during QTT processing </a:t>
            </a:r>
            <a:endParaRPr lang="en-GB" dirty="0" smtClean="0"/>
          </a:p>
          <a:p>
            <a:r>
              <a:rPr lang="en-GB" dirty="0" smtClean="0"/>
              <a:t>Creation of a library of QTT available from OBI</a:t>
            </a:r>
          </a:p>
          <a:p>
            <a:pPr lvl="1"/>
            <a:r>
              <a:rPr lang="en-GB" dirty="0" err="1" smtClean="0"/>
              <a:t>Analyte</a:t>
            </a:r>
            <a:r>
              <a:rPr lang="en-GB" dirty="0" smtClean="0"/>
              <a:t> template</a:t>
            </a:r>
          </a:p>
          <a:p>
            <a:pPr lvl="1"/>
            <a:r>
              <a:rPr lang="en-GB" dirty="0" smtClean="0"/>
              <a:t>Service template</a:t>
            </a:r>
          </a:p>
          <a:p>
            <a:pPr lvl="1"/>
            <a:r>
              <a:rPr lang="en-GB" dirty="0" smtClean="0"/>
              <a:t>Instrument template</a:t>
            </a:r>
          </a:p>
          <a:p>
            <a:pPr lvl="1"/>
            <a:r>
              <a:rPr lang="en-GB" dirty="0" smtClean="0"/>
              <a:t>Single nucleotide mapping structure </a:t>
            </a:r>
            <a:r>
              <a:rPr lang="en-GB" dirty="0" smtClean="0"/>
              <a:t>assay</a:t>
            </a:r>
          </a:p>
          <a:p>
            <a:pPr marL="457200" lvl="1" indent="0">
              <a:buNone/>
            </a:pPr>
            <a:r>
              <a:rPr lang="en-GB" dirty="0" smtClean="0"/>
              <a:t>More if people willing to share!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52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/  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Overcoming the Ontology Enrichment Bottleneck with Quick Term Templates</a:t>
            </a:r>
          </a:p>
          <a:p>
            <a:r>
              <a:rPr lang="en-GB" i="1" dirty="0" smtClean="0">
                <a:solidFill>
                  <a:srgbClr val="48FFFC"/>
                </a:solidFill>
              </a:rPr>
              <a:t>P. Rocca-Serra, A. </a:t>
            </a:r>
            <a:r>
              <a:rPr lang="en-GB" i="1" dirty="0" err="1" smtClean="0">
                <a:solidFill>
                  <a:srgbClr val="48FFFC"/>
                </a:solidFill>
              </a:rPr>
              <a:t>Ruttenberg</a:t>
            </a:r>
            <a:r>
              <a:rPr lang="en-GB" i="1" dirty="0" smtClean="0">
                <a:solidFill>
                  <a:srgbClr val="48FFFC"/>
                </a:solidFill>
              </a:rPr>
              <a:t>, M. J. O'Connor, T. </a:t>
            </a:r>
            <a:r>
              <a:rPr lang="en-GB" i="1" dirty="0" err="1" smtClean="0">
                <a:solidFill>
                  <a:srgbClr val="48FFFC"/>
                </a:solidFill>
              </a:rPr>
              <a:t>Whetzel</a:t>
            </a:r>
            <a:r>
              <a:rPr lang="en-GB" i="1" dirty="0" smtClean="0">
                <a:solidFill>
                  <a:srgbClr val="48FFFC"/>
                </a:solidFill>
              </a:rPr>
              <a:t>, D. </a:t>
            </a:r>
            <a:r>
              <a:rPr lang="en-GB" i="1" dirty="0" err="1" smtClean="0">
                <a:solidFill>
                  <a:srgbClr val="48FFFC"/>
                </a:solidFill>
              </a:rPr>
              <a:t>Schober</a:t>
            </a:r>
            <a:r>
              <a:rPr lang="en-GB" i="1" dirty="0" smtClean="0">
                <a:solidFill>
                  <a:srgbClr val="48FFFC"/>
                </a:solidFill>
              </a:rPr>
              <a:t>, J. </a:t>
            </a:r>
            <a:r>
              <a:rPr lang="en-GB" i="1" dirty="0" err="1" smtClean="0">
                <a:solidFill>
                  <a:srgbClr val="48FFFC"/>
                </a:solidFill>
              </a:rPr>
              <a:t>Greenbaum</a:t>
            </a:r>
            <a:r>
              <a:rPr lang="en-GB" i="1" dirty="0" smtClean="0">
                <a:solidFill>
                  <a:srgbClr val="48FFFC"/>
                </a:solidFill>
              </a:rPr>
              <a:t>, M. </a:t>
            </a:r>
            <a:r>
              <a:rPr lang="en-GB" i="1" dirty="0" err="1" smtClean="0">
                <a:solidFill>
                  <a:srgbClr val="48FFFC"/>
                </a:solidFill>
              </a:rPr>
              <a:t>Courtot</a:t>
            </a:r>
            <a:r>
              <a:rPr lang="en-GB" i="1" dirty="0" smtClean="0">
                <a:solidFill>
                  <a:srgbClr val="48FFFC"/>
                </a:solidFill>
              </a:rPr>
              <a:t>, S. A. </a:t>
            </a:r>
            <a:r>
              <a:rPr lang="en-GB" i="1" dirty="0" err="1" smtClean="0">
                <a:solidFill>
                  <a:srgbClr val="48FFFC"/>
                </a:solidFill>
              </a:rPr>
              <a:t>Sansone</a:t>
            </a:r>
            <a:r>
              <a:rPr lang="en-GB" i="1" dirty="0" smtClean="0">
                <a:solidFill>
                  <a:srgbClr val="48FFFC"/>
                </a:solidFill>
              </a:rPr>
              <a:t>, R. </a:t>
            </a:r>
            <a:r>
              <a:rPr lang="en-GB" i="1" dirty="0" err="1" smtClean="0">
                <a:solidFill>
                  <a:srgbClr val="48FFFC"/>
                </a:solidFill>
              </a:rPr>
              <a:t>Scheurmann</a:t>
            </a:r>
            <a:r>
              <a:rPr lang="en-GB" i="1" dirty="0" smtClean="0">
                <a:solidFill>
                  <a:srgbClr val="48FFFC"/>
                </a:solidFill>
              </a:rPr>
              <a:t>, B. Peters </a:t>
            </a:r>
            <a:r>
              <a:rPr lang="en-GB" i="1" dirty="0" smtClean="0"/>
              <a:t>( &amp; OBI consortium)</a:t>
            </a:r>
          </a:p>
          <a:p>
            <a:r>
              <a:rPr lang="en-GB" dirty="0" smtClean="0"/>
              <a:t>Journal </a:t>
            </a:r>
            <a:r>
              <a:rPr lang="en-GB" dirty="0"/>
              <a:t>of Applied Ontology, 6, 13-22. Published in </a:t>
            </a:r>
            <a:r>
              <a:rPr lang="en-GB" dirty="0" smtClean="0"/>
              <a:t>2011</a:t>
            </a:r>
          </a:p>
          <a:p>
            <a:r>
              <a:rPr lang="en-GB" u="sng" dirty="0">
                <a:solidFill>
                  <a:srgbClr val="FF0000"/>
                </a:solidFill>
              </a:rPr>
              <a:t>TUTORIAL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http</a:t>
            </a:r>
            <a:r>
              <a:rPr lang="en-GB" dirty="0">
                <a:solidFill>
                  <a:srgbClr val="FF0000"/>
                </a:solidFill>
              </a:rPr>
              <a:t>://obi-</a:t>
            </a:r>
            <a:r>
              <a:rPr lang="en-GB" dirty="0" err="1">
                <a:solidFill>
                  <a:srgbClr val="FF0000"/>
                </a:solidFill>
              </a:rPr>
              <a:t>ontology.org</a:t>
            </a:r>
            <a:r>
              <a:rPr lang="en-GB" dirty="0">
                <a:solidFill>
                  <a:srgbClr val="FF0000"/>
                </a:solidFill>
              </a:rPr>
              <a:t>/w/images/d/</a:t>
            </a:r>
            <a:r>
              <a:rPr lang="en-GB" dirty="0" err="1">
                <a:solidFill>
                  <a:srgbClr val="FF0000"/>
                </a:solidFill>
              </a:rPr>
              <a:t>dd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Howto</a:t>
            </a:r>
            <a:r>
              <a:rPr lang="en-GB" dirty="0">
                <a:solidFill>
                  <a:srgbClr val="FF0000"/>
                </a:solidFill>
              </a:rPr>
              <a:t>-QTT-Template-Import-</a:t>
            </a:r>
            <a:r>
              <a:rPr lang="en-GB" dirty="0" err="1">
                <a:solidFill>
                  <a:srgbClr val="FF0000"/>
                </a:solidFill>
              </a:rPr>
              <a:t>MappingMaster.doc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3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</a:t>
            </a:r>
            <a:r>
              <a:rPr lang="en-GB" dirty="0" smtClean="0"/>
              <a:t>to enable knowledge experts to add large number of classes with as little hassle as </a:t>
            </a:r>
            <a:r>
              <a:rPr lang="en-GB" dirty="0" smtClean="0"/>
              <a:t>possible?</a:t>
            </a:r>
            <a:endParaRPr lang="en-GB" dirty="0" smtClean="0"/>
          </a:p>
          <a:p>
            <a:pPr lvl="1"/>
            <a:r>
              <a:rPr lang="en-GB" dirty="0" smtClean="0"/>
              <a:t>Batch processing capability</a:t>
            </a:r>
          </a:p>
          <a:p>
            <a:pPr lvl="1"/>
            <a:r>
              <a:rPr lang="en-GB" dirty="0" smtClean="0"/>
              <a:t>Automatic class </a:t>
            </a:r>
            <a:r>
              <a:rPr lang="en-GB" dirty="0" err="1" smtClean="0"/>
              <a:t>axiomization</a:t>
            </a:r>
            <a:endParaRPr lang="en-GB" dirty="0" smtClean="0"/>
          </a:p>
          <a:p>
            <a:pPr lvl="1"/>
            <a:r>
              <a:rPr lang="en-GB" dirty="0" smtClean="0"/>
              <a:t>Identification of recurring patterns in knowledge representation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39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&amp;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686799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Protégé 3.4.4</a:t>
            </a:r>
          </a:p>
          <a:p>
            <a:r>
              <a:rPr lang="en-GB" dirty="0" smtClean="0"/>
              <a:t>Mapping Master Plugin (O’Connor et al, 2010</a:t>
            </a:r>
            <a:r>
              <a:rPr lang="en-GB" dirty="0" smtClean="0"/>
              <a:t>)</a:t>
            </a:r>
          </a:p>
          <a:p>
            <a:pPr marL="400050" lvl="1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[http</a:t>
            </a:r>
            <a:r>
              <a:rPr lang="en-GB" sz="2000" dirty="0">
                <a:solidFill>
                  <a:srgbClr val="FF0000"/>
                </a:solidFill>
              </a:rPr>
              <a:t>://protege.cim3.net/</a:t>
            </a:r>
            <a:r>
              <a:rPr lang="en-GB" sz="2000" dirty="0" err="1">
                <a:solidFill>
                  <a:srgbClr val="FF0000"/>
                </a:solidFill>
              </a:rPr>
              <a:t>cgi</a:t>
            </a:r>
            <a:r>
              <a:rPr lang="en-GB" sz="2000" dirty="0">
                <a:solidFill>
                  <a:srgbClr val="FF0000"/>
                </a:solidFill>
              </a:rPr>
              <a:t>-bin/</a:t>
            </a:r>
            <a:r>
              <a:rPr lang="en-GB" sz="2000" dirty="0" err="1">
                <a:solidFill>
                  <a:srgbClr val="FF0000"/>
                </a:solidFill>
              </a:rPr>
              <a:t>wiki.pl?</a:t>
            </a:r>
            <a:r>
              <a:rPr lang="en-GB" sz="2000" dirty="0" err="1" smtClean="0">
                <a:solidFill>
                  <a:srgbClr val="FF0000"/>
                </a:solidFill>
              </a:rPr>
              <a:t>MappingMaster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dirty="0" smtClean="0"/>
              <a:t>An </a:t>
            </a:r>
            <a:r>
              <a:rPr lang="en-GB" dirty="0" smtClean="0"/>
              <a:t>OWL Ontology</a:t>
            </a:r>
          </a:p>
          <a:p>
            <a:r>
              <a:rPr lang="en-GB" dirty="0" smtClean="0"/>
              <a:t>Knowledge of OWL Manchester Syntax</a:t>
            </a:r>
          </a:p>
          <a:p>
            <a:r>
              <a:rPr lang="en-GB" dirty="0" smtClean="0"/>
              <a:t>A use </a:t>
            </a:r>
            <a:r>
              <a:rPr lang="en-GB" dirty="0" smtClean="0"/>
              <a:t>case, a pattern/formal representation!</a:t>
            </a:r>
          </a:p>
        </p:txBody>
      </p:sp>
    </p:spTree>
    <p:extLst>
      <p:ext uri="{BB962C8B-B14F-4D97-AF65-F5344CB8AC3E}">
        <p14:creationId xmlns:p14="http://schemas.microsoft.com/office/powerpoint/2010/main" val="182372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QTT approach overview</a:t>
            </a:r>
            <a:endParaRPr lang="en-GB" dirty="0"/>
          </a:p>
        </p:txBody>
      </p:sp>
      <p:pic>
        <p:nvPicPr>
          <p:cNvPr id="6" name="Picture 5" descr="Screen shot 2011-07-20 at 15.49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3" b="1897"/>
          <a:stretch/>
        </p:blipFill>
        <p:spPr>
          <a:xfrm>
            <a:off x="601524" y="1088784"/>
            <a:ext cx="7903356" cy="57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1. Finding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Measuring concentration of glucose in urine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calcium in plasma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CO2 in air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PSA in plasma</a:t>
            </a:r>
          </a:p>
          <a:p>
            <a:r>
              <a:rPr lang="en-GB" dirty="0" smtClean="0"/>
              <a:t>…….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0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2.modeling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Measuring </a:t>
            </a:r>
            <a:r>
              <a:rPr lang="en-GB" dirty="0" smtClean="0">
                <a:solidFill>
                  <a:srgbClr val="48FFFC"/>
                </a:solidFill>
              </a:rPr>
              <a:t>concentration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rgbClr val="FF6600"/>
                </a:solidFill>
              </a:rPr>
              <a:t>glucose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urine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calcium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CO2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air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PSA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&lt;data&gt; &lt;</a:t>
            </a:r>
            <a:r>
              <a:rPr lang="en-GB" dirty="0" smtClean="0">
                <a:solidFill>
                  <a:srgbClr val="FF0000"/>
                </a:solidFill>
              </a:rPr>
              <a:t>quality</a:t>
            </a:r>
            <a:r>
              <a:rPr lang="en-GB" dirty="0" smtClean="0">
                <a:solidFill>
                  <a:srgbClr val="FF0000"/>
                </a:solidFill>
              </a:rPr>
              <a:t>&gt; &lt;</a:t>
            </a:r>
            <a:r>
              <a:rPr lang="en-GB" dirty="0" err="1" smtClean="0">
                <a:solidFill>
                  <a:srgbClr val="FF0000"/>
                </a:solidFill>
              </a:rPr>
              <a:t>analyte</a:t>
            </a:r>
            <a:r>
              <a:rPr lang="en-GB" dirty="0" smtClean="0">
                <a:solidFill>
                  <a:srgbClr val="FF0000"/>
                </a:solidFill>
              </a:rPr>
              <a:t>&gt; &lt;</a:t>
            </a:r>
            <a:r>
              <a:rPr lang="en-GB" dirty="0" err="1" smtClean="0">
                <a:solidFill>
                  <a:srgbClr val="FF0000"/>
                </a:solidFill>
              </a:rPr>
              <a:t>evaluant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87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3. Class </a:t>
            </a:r>
            <a:r>
              <a:rPr lang="en-GB" dirty="0" smtClean="0"/>
              <a:t>Definition and formalization</a:t>
            </a:r>
            <a:endParaRPr lang="en-GB" dirty="0"/>
          </a:p>
        </p:txBody>
      </p:sp>
      <p:pic>
        <p:nvPicPr>
          <p:cNvPr id="4" name="Picture 3" descr="Screen shot 2011-07-20 at 15.5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" y="1747767"/>
            <a:ext cx="9022860" cy="36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4.Process with Mapping Master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" y="1573449"/>
            <a:ext cx="5558066" cy="3607129"/>
          </a:xfrm>
          <a:prstGeom prst="rect">
            <a:avLst/>
          </a:prstGeom>
        </p:spPr>
      </p:pic>
      <p:pic>
        <p:nvPicPr>
          <p:cNvPr id="1025" name="Picture 1" descr="Screen shot 2009-12-14 at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983953"/>
            <a:ext cx="7508239" cy="468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6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QTT example</a:t>
            </a:r>
            <a:endParaRPr lang="en-GB" dirty="0"/>
          </a:p>
        </p:txBody>
      </p:sp>
      <p:pic>
        <p:nvPicPr>
          <p:cNvPr id="4" name="Picture 3" descr="Screen shot 2011-07-20 at 16.05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 b="-2534"/>
          <a:stretch/>
        </p:blipFill>
        <p:spPr>
          <a:xfrm>
            <a:off x="0" y="1715448"/>
            <a:ext cx="9144000" cy="2861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090" y="4576836"/>
            <a:ext cx="8822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Target Ontology: </a:t>
            </a:r>
            <a:r>
              <a:rPr lang="en-GB" sz="2400" dirty="0" err="1" smtClean="0"/>
              <a:t>OBI.owl</a:t>
            </a:r>
            <a:endParaRPr lang="en-GB" sz="2400" dirty="0" smtClean="0"/>
          </a:p>
          <a:p>
            <a:r>
              <a:rPr lang="en-GB" sz="2400" u="sng" dirty="0" smtClean="0"/>
              <a:t>Constraints</a:t>
            </a:r>
            <a:r>
              <a:rPr lang="en-GB" sz="2400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Map terms (or submit if not available) to compatible ontologies (i.e. sharing the same top level ontology, here BFO 1.1)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Import those terms </a:t>
            </a:r>
            <a:r>
              <a:rPr lang="en-GB" sz="2400" dirty="0" err="1" smtClean="0"/>
              <a:t>External.owl</a:t>
            </a:r>
            <a:r>
              <a:rPr lang="en-GB" sz="2400" dirty="0" smtClean="0"/>
              <a:t> + </a:t>
            </a:r>
            <a:r>
              <a:rPr lang="en-GB" sz="2400" dirty="0" err="1" smtClean="0"/>
              <a:t>ExternalDerived.owl</a:t>
            </a:r>
            <a:r>
              <a:rPr lang="en-GB" sz="2400" dirty="0" smtClean="0"/>
              <a:t> files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008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82</TotalTime>
  <Words>398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Quick Term Template: Class addition by design patterns Full tutorial available at: http://obi-ontology.org/page/Quick_Term_Templates </vt:lpstr>
      <vt:lpstr>Background</vt:lpstr>
      <vt:lpstr>Tools &amp; Prerequisites</vt:lpstr>
      <vt:lpstr>QTT approach overview</vt:lpstr>
      <vt:lpstr>Principle: 1. Finding a pattern</vt:lpstr>
      <vt:lpstr>Principle: 2.modeling step</vt:lpstr>
      <vt:lpstr>Principle: 3. Class Definition and formalization</vt:lpstr>
      <vt:lpstr>Principle: 4.Process with Mapping Master</vt:lpstr>
      <vt:lpstr>QTT example</vt:lpstr>
      <vt:lpstr>Future Work</vt:lpstr>
      <vt:lpstr>Reference /  Acknowledgements</vt:lpstr>
    </vt:vector>
  </TitlesOfParts>
  <Company>Oxford e-Research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Term Template: Class addition by design patterns</dc:title>
  <dc:creator>Philippe Rocca-Serra</dc:creator>
  <cp:lastModifiedBy>Philippe Rocca-Serra</cp:lastModifiedBy>
  <cp:revision>19</cp:revision>
  <dcterms:created xsi:type="dcterms:W3CDTF">2011-07-20T14:30:20Z</dcterms:created>
  <dcterms:modified xsi:type="dcterms:W3CDTF">2011-07-22T08:53:03Z</dcterms:modified>
</cp:coreProperties>
</file>