
<file path=[Content_Types].xml><?xml version="1.0" encoding="utf-8"?>
<Types xmlns="http://schemas.openxmlformats.org/package/2006/content-types">
  <Override PartName="/ppt/slides/slide18.xml" ContentType="application/vnd.openxmlformats-officedocument.presentationml.slide+xml"/>
  <Default Extension="pict" ContentType="image/pict"/>
  <Override PartName="/ppt/notesSlides/notesSlide4.xml" ContentType="application/vnd.openxmlformats-officedocument.presentationml.notes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Override PartName="/ppt/notesSlides/notesSlide9.xml" ContentType="application/vnd.openxmlformats-officedocument.presentationml.notes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notesSlides/notesSlide12.xml" ContentType="application/vnd.openxmlformats-officedocument.presentationml.notesSlide+xml"/>
  <Default Extension="jpeg" ContentType="image/jpeg"/>
  <Override PartName="/docProps/app.xml" ContentType="application/vnd.openxmlformats-officedocument.extended-properties+xml"/>
  <Override PartName="/ppt/theme/theme2.xml" ContentType="application/vnd.openxmlformats-officedocument.theme+xml"/>
  <Override PartName="/ppt/slideLayouts/slideLayout1.xml" ContentType="application/vnd.openxmlformats-officedocument.presentationml.slideLayout+xml"/>
  <Default Extension="xml" ContentType="application/xml"/>
  <Override PartName="/ppt/slides/slide19.xml" ContentType="application/vnd.openxmlformats-officedocument.presentationml.slide+xml"/>
  <Override PartName="/ppt/notesSlides/notesSlide5.xml" ContentType="application/vnd.openxmlformats-officedocument.presentationml.notesSlide+xml"/>
  <Override PartName="/ppt/tableStyles.xml" ContentType="application/vnd.openxmlformats-officedocument.presentationml.tableStyles+xml"/>
  <Override PartName="/ppt/slides/slide15.xml" ContentType="application/vnd.openxmlformats-officedocument.presentationml.slide+xml"/>
  <Override PartName="/ppt/notesSlides/notesSlide1.xml" ContentType="application/vnd.openxmlformats-officedocument.presentationml.notesSlide+xml"/>
  <Override PartName="/ppt/charts/chart1.xml" ContentType="application/vnd.openxmlformats-officedocument.drawingml.chart+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notesSlides/notesSlide13.xml" ContentType="application/vnd.openxmlformats-officedocument.presentationml.notes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notesSlides/notesSlide6.xml" ContentType="application/vnd.openxmlformats-officedocument.presentationml.notesSlide+xml"/>
  <Override PartName="/ppt/slides/slide16.xml" ContentType="application/vnd.openxmlformats-officedocument.presentationml.slide+xml"/>
  <Override PartName="/ppt/notesSlides/notesSlide2.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Default Extension="vml" ContentType="application/vnd.openxmlformats-officedocument.vmlDrawing"/>
  <Override PartName="/ppt/slides/slide3.xml" ContentType="application/vnd.openxmlformats-officedocument.presentationml.slide+xml"/>
  <Override PartName="/ppt/notesSlides/notesSlide14.xml" ContentType="application/vnd.openxmlformats-officedocument.presentationml.notesSlide+xml"/>
  <Override PartName="/ppt/slideLayouts/slideLayout3.xml" ContentType="application/vnd.openxmlformats-officedocument.presentationml.slideLayout+xml"/>
  <Override PartName="/ppt/slides/slide20.xml" ContentType="application/vnd.openxmlformats-officedocument.presentationml.slide+xml"/>
  <Override PartName="/ppt/notesSlides/notesSlide7.xml" ContentType="application/vnd.openxmlformats-officedocument.presentationml.notesSlide+xml"/>
  <Override PartName="/ppt/slides/slide17.xml" ContentType="application/vnd.openxmlformats-officedocument.presentationml.slide+xml"/>
  <Override PartName="/ppt/notesSlides/notesSlide3.xml" ContentType="application/vnd.openxmlformats-officedocument.presentationml.notesSlide+xml"/>
  <Override PartName="/ppt/notesSlides/notesSlide10.xml" ContentType="application/vnd.openxmlformats-officedocument.presentationml.notes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notesSlides/notesSlide8.xml" ContentType="application/vnd.openxmlformats-officedocument.presentationml.notesSlide+xml"/>
  <Override PartName="/ppt/notesSlides/notesSlide15.xml" ContentType="application/vnd.openxmlformats-officedocument.presentationml.notesSlide+xml"/>
  <Override PartName="/ppt/notesSlides/notesSlide11.xml" ContentType="application/vnd.openxmlformats-officedocument.presentationml.notesSlide+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23"/>
  </p:notesMasterIdLst>
  <p:sldIdLst>
    <p:sldId id="256" r:id="rId2"/>
    <p:sldId id="266" r:id="rId3"/>
    <p:sldId id="267" r:id="rId4"/>
    <p:sldId id="268" r:id="rId5"/>
    <p:sldId id="285" r:id="rId6"/>
    <p:sldId id="269" r:id="rId7"/>
    <p:sldId id="271" r:id="rId8"/>
    <p:sldId id="270" r:id="rId9"/>
    <p:sldId id="272" r:id="rId10"/>
    <p:sldId id="274" r:id="rId11"/>
    <p:sldId id="275" r:id="rId12"/>
    <p:sldId id="286" r:id="rId13"/>
    <p:sldId id="276" r:id="rId14"/>
    <p:sldId id="277" r:id="rId15"/>
    <p:sldId id="278" r:id="rId16"/>
    <p:sldId id="279" r:id="rId17"/>
    <p:sldId id="281" r:id="rId18"/>
    <p:sldId id="283" r:id="rId19"/>
    <p:sldId id="284" r:id="rId20"/>
    <p:sldId id="265" r:id="rId21"/>
    <p:sldId id="282"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Grid="0" snapToObjects="1">
      <p:cViewPr varScale="1">
        <p:scale>
          <a:sx n="137" d="100"/>
          <a:sy n="137" d="100"/>
        </p:scale>
        <p:origin x="-1528" y="-11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torniai:Dropbox:ICBO:excel_mireo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style val="18"/>
  <c:chart>
    <c:view3D>
      <c:rotX val="30"/>
      <c:perspective val="30"/>
    </c:view3D>
    <c:plotArea>
      <c:layout/>
      <c:pie3DChart>
        <c:varyColors val="1"/>
        <c:ser>
          <c:idx val="0"/>
          <c:order val="0"/>
          <c:explosion val="25"/>
          <c:cat>
            <c:strRef>
              <c:f>Sheet1!$A$1:$A$6</c:f>
              <c:strCache>
                <c:ptCount val="6"/>
                <c:pt idx="0">
                  <c:v> OBI 507</c:v>
                </c:pt>
                <c:pt idx="1">
                  <c:v>SWO 53</c:v>
                </c:pt>
                <c:pt idx="2">
                  <c:v>NCBI Taxon 182</c:v>
                </c:pt>
                <c:pt idx="3">
                  <c:v>OCRe 19</c:v>
                </c:pt>
                <c:pt idx="4">
                  <c:v>VIVO 20</c:v>
                </c:pt>
                <c:pt idx="5">
                  <c:v>BRO 13</c:v>
                </c:pt>
              </c:strCache>
            </c:strRef>
          </c:cat>
          <c:val>
            <c:numRef>
              <c:f>Sheet1!$B$1:$B$6</c:f>
              <c:numCache>
                <c:formatCode>General</c:formatCode>
                <c:ptCount val="6"/>
                <c:pt idx="0">
                  <c:v>507.0</c:v>
                </c:pt>
                <c:pt idx="1">
                  <c:v>53.0</c:v>
                </c:pt>
                <c:pt idx="2">
                  <c:v>182.0</c:v>
                </c:pt>
                <c:pt idx="3">
                  <c:v>19.0</c:v>
                </c:pt>
                <c:pt idx="4">
                  <c:v>20.0</c:v>
                </c:pt>
                <c:pt idx="5">
                  <c:v>13.0</c:v>
                </c:pt>
              </c:numCache>
            </c:numRef>
          </c:val>
        </c:ser>
      </c:pie3DChart>
    </c:plotArea>
    <c:legend>
      <c:legendPos val="r"/>
      <c:layout>
        <c:manualLayout>
          <c:xMode val="edge"/>
          <c:yMode val="edge"/>
          <c:x val="0.722265310586177"/>
          <c:y val="0.0821817585301837"/>
          <c:w val="0.261068022747157"/>
          <c:h val="0.668969816272966"/>
        </c:manualLayout>
      </c:layout>
      <c:txPr>
        <a:bodyPr/>
        <a:lstStyle/>
        <a:p>
          <a:pPr>
            <a:defRPr sz="1200"/>
          </a:pPr>
          <a:endParaRPr lang="en-US"/>
        </a:p>
      </c:txPr>
    </c:legend>
    <c:plotVisOnly val="1"/>
  </c:chart>
  <c:externalData r:id="rId1"/>
</c:chartSpace>
</file>

<file path=ppt/drawings/_rels/vmlDrawing1.vml.rels><?xml version="1.0" encoding="UTF-8" standalone="yes"?>
<Relationships xmlns="http://schemas.openxmlformats.org/package/2006/relationships"><Relationship Id="rId1" Type="http://schemas.openxmlformats.org/officeDocument/2006/relationships/image" Target="../media/image4.pict"/></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ict"/></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pict"/></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pict"/></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B3A191-87E3-594C-8716-71102D88414C}" type="datetimeFigureOut">
              <a:rPr lang="en-US" smtClean="0"/>
              <a:pPr/>
              <a:t>7/18/11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DCAFAB-C1B6-8F43-AF9F-90086CE1BAC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dirty="0" smtClean="0"/>
              <a:t>Notes - What is eagle-</a:t>
            </a:r>
            <a:r>
              <a:rPr lang="en-US" dirty="0" err="1" smtClean="0"/>
              <a:t>i</a:t>
            </a:r>
            <a:endParaRPr lang="en-US" dirty="0" smtClean="0"/>
          </a:p>
          <a:p>
            <a:pPr>
              <a:buNone/>
            </a:pPr>
            <a:r>
              <a:rPr lang="en-US" dirty="0" smtClean="0"/>
              <a:t>- Application ontology</a:t>
            </a:r>
          </a:p>
          <a:p>
            <a:pPr>
              <a:buNone/>
            </a:pPr>
            <a:r>
              <a:rPr lang="en-US" dirty="0" smtClean="0"/>
              <a:t>	- why we used OBI</a:t>
            </a:r>
          </a:p>
          <a:p>
            <a:pPr>
              <a:buNone/>
            </a:pPr>
            <a:endParaRPr lang="en-US" dirty="0" smtClean="0"/>
          </a:p>
          <a:p>
            <a:pPr>
              <a:buNone/>
            </a:pPr>
            <a:r>
              <a:rPr lang="en-US" dirty="0" smtClean="0"/>
              <a:t>- Usage of instrument</a:t>
            </a:r>
          </a:p>
          <a:p>
            <a:pPr>
              <a:buNone/>
            </a:pPr>
            <a:r>
              <a:rPr lang="en-US" dirty="0" smtClean="0"/>
              <a:t>	- collaborative effort on Excel</a:t>
            </a:r>
          </a:p>
          <a:p>
            <a:pPr>
              <a:buNone/>
            </a:pPr>
            <a:r>
              <a:rPr lang="en-US" dirty="0" smtClean="0"/>
              <a:t>	- aligning instrument representation across NIF and eagle-</a:t>
            </a:r>
            <a:r>
              <a:rPr lang="en-US" dirty="0" err="1" smtClean="0"/>
              <a:t>i</a:t>
            </a:r>
            <a:r>
              <a:rPr lang="en-US" dirty="0" smtClean="0"/>
              <a:t> for data consistency and interoperability</a:t>
            </a:r>
          </a:p>
          <a:p>
            <a:pPr>
              <a:buNone/>
            </a:pPr>
            <a:r>
              <a:rPr lang="en-US" dirty="0" smtClean="0"/>
              <a:t>	- Mention QTT</a:t>
            </a:r>
          </a:p>
          <a:p>
            <a:pPr>
              <a:buNone/>
            </a:pPr>
            <a:r>
              <a:rPr lang="en-US" dirty="0" smtClean="0"/>
              <a:t>	</a:t>
            </a:r>
          </a:p>
          <a:p>
            <a:pPr>
              <a:buNone/>
            </a:pPr>
            <a:r>
              <a:rPr lang="en-US" dirty="0" smtClean="0"/>
              <a:t>- Service representation</a:t>
            </a:r>
          </a:p>
          <a:p>
            <a:pPr>
              <a:buNone/>
            </a:pPr>
            <a:r>
              <a:rPr lang="en-US" dirty="0" smtClean="0"/>
              <a:t>	- OBI: design pattern</a:t>
            </a:r>
          </a:p>
          <a:p>
            <a:pPr>
              <a:buNone/>
            </a:pPr>
            <a:r>
              <a:rPr lang="en-US" dirty="0" smtClean="0"/>
              <a:t>		- how we have mapped this in</a:t>
            </a:r>
          </a:p>
          <a:p>
            <a:pPr>
              <a:buNone/>
            </a:pPr>
            <a:endParaRPr lang="en-US" dirty="0" smtClean="0"/>
          </a:p>
          <a:p>
            <a:pPr>
              <a:buNone/>
            </a:pPr>
            <a:endParaRPr lang="en-US" dirty="0" smtClean="0"/>
          </a:p>
          <a:p>
            <a:pPr>
              <a:buNone/>
            </a:pPr>
            <a:r>
              <a:rPr lang="en-US" dirty="0" smtClean="0"/>
              <a:t>Focus on if you need to start form scratch OBI is a good place </a:t>
            </a:r>
          </a:p>
          <a:p>
            <a:pPr>
              <a:buNone/>
            </a:pPr>
            <a:r>
              <a:rPr lang="en-US" dirty="0" smtClean="0"/>
              <a:t>	- it can "easily" be extended according to your needs</a:t>
            </a:r>
          </a:p>
          <a:p>
            <a:pPr>
              <a:buNone/>
            </a:pPr>
            <a:r>
              <a:rPr lang="en-US" dirty="0" smtClean="0"/>
              <a:t>	- ensure compliance with standards</a:t>
            </a:r>
          </a:p>
          <a:p>
            <a:pPr>
              <a:buNone/>
            </a:pPr>
            <a:r>
              <a:rPr lang="en-US" dirty="0" smtClean="0"/>
              <a:t>	</a:t>
            </a:r>
          </a:p>
          <a:p>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Maybe I will have just the slides with the figures</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15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Services are typically offered by core laboratories, which perform some planned process (for example, an assay or a material production) for a customer. Like planned processes, services are also linked to entities such as protocols, instruments, specimens, reagents, and objectives. However, key features that distinguish services from the planned processes they perform are the additional processes entailed in a service (order placement, billing, etc.). In addition, services necessarily have service providers and service consumers as participants. To capture these distinctions and allow query using these search facets, a design pattern was used in which a service </a:t>
            </a:r>
            <a:r>
              <a:rPr lang="en-US" sz="1200" i="1" kern="1200" dirty="0" err="1" smtClean="0">
                <a:solidFill>
                  <a:schemeClr val="tx1"/>
                </a:solidFill>
                <a:latin typeface="+mn-lt"/>
                <a:ea typeface="+mn-ea"/>
                <a:cs typeface="+mn-cs"/>
              </a:rPr>
              <a:t>has_part</a:t>
            </a:r>
            <a:r>
              <a:rPr lang="en-US" sz="1200" kern="1200" dirty="0" smtClean="0">
                <a:solidFill>
                  <a:schemeClr val="tx1"/>
                </a:solidFill>
                <a:latin typeface="+mn-lt"/>
                <a:ea typeface="+mn-ea"/>
                <a:cs typeface="+mn-cs"/>
              </a:rPr>
              <a:t> some planned process and </a:t>
            </a:r>
            <a:r>
              <a:rPr lang="en-US" sz="1200" i="1" kern="1200" dirty="0" smtClean="0">
                <a:solidFill>
                  <a:schemeClr val="tx1"/>
                </a:solidFill>
                <a:latin typeface="+mn-lt"/>
                <a:ea typeface="+mn-ea"/>
                <a:cs typeface="+mn-cs"/>
              </a:rPr>
              <a:t>realizes</a:t>
            </a:r>
            <a:r>
              <a:rPr lang="en-US" sz="1200" kern="1200" dirty="0" smtClean="0">
                <a:solidFill>
                  <a:schemeClr val="tx1"/>
                </a:solidFill>
                <a:latin typeface="+mn-lt"/>
                <a:ea typeface="+mn-ea"/>
                <a:cs typeface="+mn-cs"/>
              </a:rPr>
              <a:t> some ‘service consumer role’ and ‘service provider role’ which </a:t>
            </a:r>
            <a:r>
              <a:rPr lang="en-US" sz="1200" i="1" kern="1200" dirty="0" err="1" smtClean="0">
                <a:solidFill>
                  <a:schemeClr val="tx1"/>
                </a:solidFill>
                <a:latin typeface="+mn-lt"/>
                <a:ea typeface="+mn-ea"/>
                <a:cs typeface="+mn-cs"/>
              </a:rPr>
              <a:t>inheres_in</a:t>
            </a:r>
            <a:r>
              <a:rPr lang="en-US" sz="1200" kern="1200" dirty="0" smtClean="0">
                <a:solidFill>
                  <a:schemeClr val="tx1"/>
                </a:solidFill>
                <a:latin typeface="+mn-lt"/>
                <a:ea typeface="+mn-ea"/>
                <a:cs typeface="+mn-cs"/>
              </a:rPr>
              <a:t> a person or organization.</a:t>
            </a:r>
          </a:p>
          <a:p>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16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17</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because sometimes you want complexity and sometime</a:t>
            </a:r>
            <a:r>
              <a:rPr lang="en-US" baseline="0" dirty="0" smtClean="0"/>
              <a:t> </a:t>
            </a:r>
            <a:r>
              <a:rPr lang="en-US" dirty="0" smtClean="0"/>
              <a:t>you don’t but you want to go things right</a:t>
            </a:r>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18</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because sometimes you want complexity and sometime</a:t>
            </a:r>
            <a:r>
              <a:rPr lang="en-US" baseline="0" dirty="0" smtClean="0"/>
              <a:t> </a:t>
            </a:r>
            <a:r>
              <a:rPr lang="en-US" dirty="0" smtClean="0"/>
              <a:t>you don’t but you want to go things right</a:t>
            </a:r>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19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Shall we say that we will have a possible different asserted hierarchy in eagle-?Maybe just mention that.</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buNone/>
            </a:pPr>
            <a:endParaRPr lang="en-US" dirty="0" smtClean="0"/>
          </a:p>
          <a:p>
            <a:pPr lvl="1">
              <a:buNone/>
            </a:pPr>
            <a:endParaRPr lang="en-US" dirty="0" smtClean="0"/>
          </a:p>
        </p:txBody>
      </p:sp>
      <p:sp>
        <p:nvSpPr>
          <p:cNvPr id="4" name="Slide Number Placeholder 3"/>
          <p:cNvSpPr>
            <a:spLocks noGrp="1"/>
          </p:cNvSpPr>
          <p:nvPr>
            <p:ph type="sldNum" sz="quarter" idx="10"/>
          </p:nvPr>
        </p:nvSpPr>
        <p:spPr/>
        <p:txBody>
          <a:bodyPr/>
          <a:lstStyle/>
          <a:p>
            <a:fld id="{05DCAFAB-C1B6-8F43-AF9F-90086CE1BACC}"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buNone/>
            </a:pPr>
            <a:endParaRPr lang="en-US" dirty="0" smtClean="0"/>
          </a:p>
          <a:p>
            <a:pPr lvl="1">
              <a:buNone/>
            </a:pPr>
            <a:endParaRPr lang="en-US" dirty="0" smtClean="0"/>
          </a:p>
        </p:txBody>
      </p:sp>
      <p:sp>
        <p:nvSpPr>
          <p:cNvPr id="4" name="Slide Number Placeholder 3"/>
          <p:cNvSpPr>
            <a:spLocks noGrp="1"/>
          </p:cNvSpPr>
          <p:nvPr>
            <p:ph type="sldNum" sz="quarter" idx="10"/>
          </p:nvPr>
        </p:nvSpPr>
        <p:spPr/>
        <p:txBody>
          <a:bodyPr/>
          <a:lstStyle/>
          <a:p>
            <a:fld id="{05DCAFAB-C1B6-8F43-AF9F-90086CE1BACC}"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Maybe I will have just the slides with the figures</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a:t>
            </a:r>
            <a:r>
              <a:rPr lang="en-US" baseline="0" dirty="0" smtClean="0"/>
              <a:t> say that we actually created our own instrument </a:t>
            </a:r>
            <a:r>
              <a:rPr lang="en-US" baseline="0" dirty="0" err="1" smtClean="0"/>
              <a:t>calss</a:t>
            </a:r>
            <a:r>
              <a:rPr lang="en-US" baseline="0" dirty="0" smtClean="0"/>
              <a:t> because </a:t>
            </a:r>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10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a:t>
            </a:r>
            <a:r>
              <a:rPr lang="en-US" baseline="0" dirty="0" smtClean="0"/>
              <a:t> I may want </a:t>
            </a:r>
            <a:r>
              <a:rPr lang="en-US" baseline="0" smtClean="0"/>
              <a:t>to need </a:t>
            </a:r>
            <a:endParaRPr lang="en-US"/>
          </a:p>
        </p:txBody>
      </p:sp>
      <p:sp>
        <p:nvSpPr>
          <p:cNvPr id="4" name="Slide Number Placeholder 3"/>
          <p:cNvSpPr>
            <a:spLocks noGrp="1"/>
          </p:cNvSpPr>
          <p:nvPr>
            <p:ph type="sldNum" sz="quarter" idx="10"/>
          </p:nvPr>
        </p:nvSpPr>
        <p:spPr/>
        <p:txBody>
          <a:bodyPr/>
          <a:lstStyle/>
          <a:p>
            <a:fld id="{05DCAFAB-C1B6-8F43-AF9F-90086CE1BACC}" type="slidenum">
              <a:rPr lang="en-US" smtClean="0"/>
              <a:pPr/>
              <a:t>11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Maybe I will have just the slides with the figures</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12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Maybe I will have just the slides with the figures</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13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Maybe I will have just the slides with the figures</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C311AC2-2DB2-834A-9167-5CF8DE8EA1AF}" type="datetimeFigureOut">
              <a:rPr lang="en-US" smtClean="0"/>
              <a:pPr/>
              <a:t>7/18/11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6C6A11-7085-EF4E-A553-5079AA3F6DB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311AC2-2DB2-834A-9167-5CF8DE8EA1AF}" type="datetimeFigureOut">
              <a:rPr lang="en-US" smtClean="0"/>
              <a:pPr/>
              <a:t>7/18/11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6C6A11-7085-EF4E-A553-5079AA3F6DB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311AC2-2DB2-834A-9167-5CF8DE8EA1AF}" type="datetimeFigureOut">
              <a:rPr lang="en-US" smtClean="0"/>
              <a:pPr/>
              <a:t>7/18/11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6C6A11-7085-EF4E-A553-5079AA3F6DB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311AC2-2DB2-834A-9167-5CF8DE8EA1AF}" type="datetimeFigureOut">
              <a:rPr lang="en-US" smtClean="0"/>
              <a:pPr/>
              <a:t>7/18/11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6C6A11-7085-EF4E-A553-5079AA3F6D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311AC2-2DB2-834A-9167-5CF8DE8EA1AF}" type="datetimeFigureOut">
              <a:rPr lang="en-US" smtClean="0"/>
              <a:pPr/>
              <a:t>7/18/11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6C6A11-7085-EF4E-A553-5079AA3F6DB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311AC2-2DB2-834A-9167-5CF8DE8EA1AF}" type="datetimeFigureOut">
              <a:rPr lang="en-US" smtClean="0"/>
              <a:pPr/>
              <a:t>7/18/11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6C6A11-7085-EF4E-A553-5079AA3F6D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311AC2-2DB2-834A-9167-5CF8DE8EA1AF}" type="datetimeFigureOut">
              <a:rPr lang="en-US" smtClean="0"/>
              <a:pPr/>
              <a:t>7/18/11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6C6A11-7085-EF4E-A553-5079AA3F6DB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311AC2-2DB2-834A-9167-5CF8DE8EA1AF}" type="datetimeFigureOut">
              <a:rPr lang="en-US" smtClean="0"/>
              <a:pPr/>
              <a:t>7/18/11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6C6A11-7085-EF4E-A553-5079AA3F6D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311AC2-2DB2-834A-9167-5CF8DE8EA1AF}" type="datetimeFigureOut">
              <a:rPr lang="en-US" smtClean="0"/>
              <a:pPr/>
              <a:t>7/18/11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6C6A11-7085-EF4E-A553-5079AA3F6D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311AC2-2DB2-834A-9167-5CF8DE8EA1AF}" type="datetimeFigureOut">
              <a:rPr lang="en-US" smtClean="0"/>
              <a:pPr/>
              <a:t>7/18/11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6C6A11-7085-EF4E-A553-5079AA3F6D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311AC2-2DB2-834A-9167-5CF8DE8EA1AF}" type="datetimeFigureOut">
              <a:rPr lang="en-US" smtClean="0"/>
              <a:pPr/>
              <a:t>7/18/11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6C6A11-7085-EF4E-A553-5079AA3F6DB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311AC2-2DB2-834A-9167-5CF8DE8EA1AF}" type="datetimeFigureOut">
              <a:rPr lang="en-US" smtClean="0"/>
              <a:pPr/>
              <a:t>7/18/11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6C6A11-7085-EF4E-A553-5079AA3F6DB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oleObject" Target="!OLE_LINK3" TargetMode="External"/><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oleObject" Target="!OLE_LINK2" TargetMode="External"/><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oleObject" Target="Macintosh%20HD:Users:torniai:Dropbox:curation%20team%20publications:ICBO%20Paper:Reviews%20and%20resubmission:FInal%20submission:ICBO_torniai.doc!OLE_LINK1" TargetMode="External"/><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chart" Target="../charts/chart1.xml"/><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oleObject" Target="???" TargetMode="External"/><Relationship Id="rId5" Type="http://schemas.openxmlformats.org/officeDocument/2006/relationships/image" Target="../media/image1.png"/><Relationship Id="rId6" Type="http://schemas.openxmlformats.org/officeDocument/2006/relationships/image" Target="../media/image2.png"/><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800000"/>
                </a:solidFill>
                <a:ea typeface="ＭＳ Ｐゴシック" pitchFamily="34" charset="-128"/>
                <a:cs typeface="Arial Bold" pitchFamily="-106" charset="0"/>
              </a:rPr>
              <a:t>eagle-</a:t>
            </a:r>
            <a:r>
              <a:rPr lang="en-US" b="1" dirty="0" err="1" smtClean="0">
                <a:solidFill>
                  <a:srgbClr val="800000"/>
                </a:solidFill>
                <a:ea typeface="ＭＳ Ｐゴシック" pitchFamily="34" charset="-128"/>
                <a:cs typeface="Arial Bold" pitchFamily="-106" charset="0"/>
              </a:rPr>
              <a:t>i</a:t>
            </a:r>
            <a:endParaRPr lang="en-US" dirty="0"/>
          </a:p>
        </p:txBody>
      </p:sp>
      <p:sp>
        <p:nvSpPr>
          <p:cNvPr id="3" name="Subtitle 2"/>
          <p:cNvSpPr>
            <a:spLocks noGrp="1"/>
          </p:cNvSpPr>
          <p:nvPr>
            <p:ph type="subTitle" idx="1"/>
          </p:nvPr>
        </p:nvSpPr>
        <p:spPr/>
        <p:txBody>
          <a:bodyPr/>
          <a:lstStyle/>
          <a:p>
            <a:r>
              <a:rPr lang="en-US" dirty="0" smtClean="0"/>
              <a:t>OBI Tutorial ICBO 2011</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4"/>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9" name="Content Placeholder 2"/>
          <p:cNvSpPr>
            <a:spLocks noGrp="1"/>
          </p:cNvSpPr>
          <p:nvPr>
            <p:ph idx="1"/>
          </p:nvPr>
        </p:nvSpPr>
        <p:spPr>
          <a:xfrm>
            <a:off x="457200" y="1058406"/>
            <a:ext cx="8229600" cy="1160829"/>
          </a:xfrm>
        </p:spPr>
        <p:txBody>
          <a:bodyPr>
            <a:normAutofit/>
          </a:bodyPr>
          <a:lstStyle/>
          <a:p>
            <a:pPr marL="514350" indent="-514350">
              <a:buAutoNum type="arabicParenR"/>
            </a:pPr>
            <a:r>
              <a:rPr lang="en-US" dirty="0" smtClean="0"/>
              <a:t>Align eagle-i instruments with OBI devices and NIF instruments</a:t>
            </a:r>
          </a:p>
          <a:p>
            <a:pPr marL="514350" indent="-514350">
              <a:buAutoNum type="arabicParenR"/>
            </a:pPr>
            <a:endParaRPr lang="en-US" dirty="0" smtClean="0"/>
          </a:p>
          <a:p>
            <a:pPr marL="514350" indent="-514350">
              <a:buAutoNum type="arabicParenR"/>
            </a:pPr>
            <a:endParaRPr lang="en-US" dirty="0" smtClean="0"/>
          </a:p>
          <a:p>
            <a:pPr marL="514350" indent="-514350">
              <a:buAutoNum type="arabicParenR"/>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AutoNum type="arabicParenR"/>
            </a:pPr>
            <a:endParaRPr lang="en-US" dirty="0" smtClean="0"/>
          </a:p>
          <a:p>
            <a:pPr marL="514350" indent="-514350">
              <a:buAutoNum type="arabicParenR"/>
            </a:pPr>
            <a:endParaRPr lang="en-US" dirty="0" smtClean="0"/>
          </a:p>
          <a:p>
            <a:pPr marL="514350" indent="-514350">
              <a:buAutoNum type="arabicParenR"/>
            </a:pPr>
            <a:endParaRPr lang="en-US" dirty="0" smtClean="0"/>
          </a:p>
          <a:p>
            <a:pPr marL="514350" indent="-514350">
              <a:buAutoNum type="arabicParenR"/>
            </a:pPr>
            <a:endParaRPr lang="en-US" dirty="0" smtClean="0"/>
          </a:p>
          <a:p>
            <a:pPr marL="514350" indent="-514350">
              <a:buAutoNum type="arabicParenR"/>
            </a:pPr>
            <a:endParaRPr lang="en-US" dirty="0" smtClean="0"/>
          </a:p>
          <a:p>
            <a:pPr marL="514350" indent="-514350">
              <a:buAutoNum type="arabicParenR"/>
            </a:pPr>
            <a:endParaRPr lang="en-US" b="1" dirty="0" smtClean="0"/>
          </a:p>
          <a:p>
            <a:pPr lvl="3">
              <a:buNone/>
            </a:pPr>
            <a:endParaRPr lang="en-US" dirty="0" smtClean="0"/>
          </a:p>
          <a:p>
            <a:pPr lvl="1">
              <a:buNone/>
            </a:pPr>
            <a:endParaRPr lang="en-US" dirty="0" smtClean="0"/>
          </a:p>
          <a:p>
            <a:pPr lvl="1">
              <a:buNone/>
            </a:pPr>
            <a:endParaRPr lang="en-US" dirty="0" smtClean="0"/>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Instrument implementation</a:t>
            </a:r>
            <a:endParaRPr lang="en-US" sz="4400" b="1" dirty="0" smtClean="0">
              <a:solidFill>
                <a:srgbClr val="800000"/>
              </a:solidFill>
              <a:ea typeface="ＭＳ Ｐゴシック" pitchFamily="34" charset="-128"/>
              <a:cs typeface="Arial Bold" pitchFamily="-106" charset="0"/>
            </a:endParaRPr>
          </a:p>
        </p:txBody>
      </p:sp>
      <p:pic>
        <p:nvPicPr>
          <p:cNvPr id="11" name="Picture 10"/>
          <p:cNvPicPr>
            <a:picLocks noChangeAspect="1"/>
          </p:cNvPicPr>
          <p:nvPr/>
        </p:nvPicPr>
        <p:blipFill>
          <a:blip r:embed="rId5"/>
          <a:stretch>
            <a:fillRect/>
          </a:stretch>
        </p:blipFill>
        <p:spPr>
          <a:xfrm>
            <a:off x="1358708" y="2174562"/>
            <a:ext cx="6036592" cy="3114704"/>
          </a:xfrm>
          <a:prstGeom prst="rect">
            <a:avLst/>
          </a:prstGeom>
        </p:spPr>
      </p:pic>
      <p:sp>
        <p:nvSpPr>
          <p:cNvPr id="12" name="Content Placeholder 2"/>
          <p:cNvSpPr txBox="1">
            <a:spLocks/>
          </p:cNvSpPr>
          <p:nvPr/>
        </p:nvSpPr>
        <p:spPr>
          <a:xfrm>
            <a:off x="609600" y="5255854"/>
            <a:ext cx="8229600" cy="1260231"/>
          </a:xfrm>
          <a:prstGeom prst="rect">
            <a:avLst/>
          </a:prstGeom>
        </p:spPr>
        <p:txBody>
          <a:bodyPr vert="horz" lIns="91440" tIns="45720" rIns="91440" bIns="45720" rtlCol="0">
            <a:normAutofit/>
          </a:bodyPr>
          <a:lstStyle/>
          <a:p>
            <a:pPr marL="514350" lvl="0" indent="-514350">
              <a:spcBef>
                <a:spcPct val="20000"/>
              </a:spcBef>
            </a:pPr>
            <a:r>
              <a:rPr lang="en-US" sz="3200" dirty="0" smtClean="0"/>
              <a:t>2) MIREOT the device classes already present OBI (</a:t>
            </a:r>
            <a:r>
              <a:rPr lang="en-US" sz="3200" dirty="0" err="1" smtClean="0"/>
              <a:t>eg</a:t>
            </a:r>
            <a:r>
              <a:rPr lang="en-US" sz="3200" dirty="0" smtClean="0"/>
              <a:t>. DNA sequencer, centrifuge)</a:t>
            </a:r>
          </a:p>
          <a:p>
            <a:pPr marL="514350" marR="0" lvl="0" indent="-514350" algn="l" defTabSz="4572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AutoNum type="arabicParen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AutoNum type="arabicParen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AutoNum type="arabicParen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AutoNum type="arabicParen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AutoNum type="arabicParen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AutoNum type="arabicParen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AutoNum type="arabicParen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AutoNum type="arabicParenR"/>
              <a:tabLst/>
              <a:defRPr/>
            </a:pPr>
            <a:endParaRPr kumimoji="0" lang="en-US" sz="3200" b="1" i="0" u="none" strike="noStrike" kern="1200" cap="none" spc="0" normalizeH="0" baseline="0" noProof="0" dirty="0" smtClean="0">
              <a:ln>
                <a:noFill/>
              </a:ln>
              <a:solidFill>
                <a:schemeClr val="tx1"/>
              </a:solidFill>
              <a:effectLst/>
              <a:uLnTx/>
              <a:uFillTx/>
              <a:latin typeface="+mn-lt"/>
              <a:ea typeface="+mn-ea"/>
              <a:cs typeface="+mn-cs"/>
            </a:endParaRPr>
          </a:p>
          <a:p>
            <a:pPr marL="1600200" marR="0" lvl="3" indent="-228600" algn="l" defTabSz="457200" rtl="0" eaLnBrk="1" fontAlgn="auto" latinLnBrk="0" hangingPunct="1">
              <a:lnSpc>
                <a:spcPct val="100000"/>
              </a:lnSpc>
              <a:spcBef>
                <a:spcPct val="20000"/>
              </a:spcBef>
              <a:spcAft>
                <a:spcPts val="0"/>
              </a:spcAft>
              <a:buClrTx/>
              <a:buSzTx/>
              <a:buFont typeface="Arial"/>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457200" rtl="0" eaLnBrk="1" fontAlgn="auto" latinLnBrk="0" hangingPunct="1">
              <a:lnSpc>
                <a:spcPct val="100000"/>
              </a:lnSpc>
              <a:spcBef>
                <a:spcPct val="20000"/>
              </a:spcBef>
              <a:spcAft>
                <a:spcPts val="0"/>
              </a:spcAft>
              <a:buClrTx/>
              <a:buSzTx/>
              <a:buFont typeface="Arial"/>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457200" rtl="0" eaLnBrk="1" fontAlgn="auto" latinLnBrk="0" hangingPunct="1">
              <a:lnSpc>
                <a:spcPct val="100000"/>
              </a:lnSpc>
              <a:spcBef>
                <a:spcPct val="20000"/>
              </a:spcBef>
              <a:spcAft>
                <a:spcPts val="0"/>
              </a:spcAft>
              <a:buClrTx/>
              <a:buSzTx/>
              <a:buFont typeface="Arial"/>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4"/>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9" name="Content Placeholder 2"/>
          <p:cNvSpPr>
            <a:spLocks noGrp="1"/>
          </p:cNvSpPr>
          <p:nvPr>
            <p:ph idx="1"/>
          </p:nvPr>
        </p:nvSpPr>
        <p:spPr>
          <a:xfrm>
            <a:off x="457200" y="1029540"/>
            <a:ext cx="8229600" cy="1160829"/>
          </a:xfrm>
        </p:spPr>
        <p:txBody>
          <a:bodyPr>
            <a:normAutofit/>
          </a:bodyPr>
          <a:lstStyle/>
          <a:p>
            <a:pPr marL="514350" indent="-514350">
              <a:buAutoNum type="arabicParenR"/>
            </a:pPr>
            <a:r>
              <a:rPr lang="en-US" dirty="0" smtClean="0"/>
              <a:t>Generate new terms to be implemented in OBI by	 using Quick Term Template (QTT)</a:t>
            </a:r>
          </a:p>
          <a:p>
            <a:pPr marL="514350" indent="-514350">
              <a:buAutoNum type="arabicParenR"/>
            </a:pPr>
            <a:endParaRPr lang="en-US" dirty="0" smtClean="0"/>
          </a:p>
          <a:p>
            <a:pPr marL="514350" indent="-514350">
              <a:buAutoNum type="arabicParenR"/>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AutoNum type="arabicParenR"/>
            </a:pPr>
            <a:endParaRPr lang="en-US" dirty="0" smtClean="0"/>
          </a:p>
          <a:p>
            <a:pPr marL="514350" indent="-514350">
              <a:buAutoNum type="arabicParenR"/>
            </a:pPr>
            <a:endParaRPr lang="en-US" dirty="0" smtClean="0"/>
          </a:p>
          <a:p>
            <a:pPr marL="514350" indent="-514350">
              <a:buAutoNum type="arabicParenR"/>
            </a:pPr>
            <a:endParaRPr lang="en-US" dirty="0" smtClean="0"/>
          </a:p>
          <a:p>
            <a:pPr marL="514350" indent="-514350">
              <a:buAutoNum type="arabicParenR"/>
            </a:pPr>
            <a:endParaRPr lang="en-US" dirty="0" smtClean="0"/>
          </a:p>
          <a:p>
            <a:pPr marL="514350" indent="-514350">
              <a:buAutoNum type="arabicParenR"/>
            </a:pPr>
            <a:endParaRPr lang="en-US" dirty="0" smtClean="0"/>
          </a:p>
          <a:p>
            <a:pPr marL="514350" indent="-514350">
              <a:buAutoNum type="arabicParenR"/>
            </a:pPr>
            <a:endParaRPr lang="en-US" b="1" dirty="0" smtClean="0"/>
          </a:p>
          <a:p>
            <a:pPr lvl="3">
              <a:buNone/>
            </a:pPr>
            <a:endParaRPr lang="en-US" dirty="0" smtClean="0"/>
          </a:p>
          <a:p>
            <a:pPr lvl="1">
              <a:buNone/>
            </a:pPr>
            <a:endParaRPr lang="en-US" dirty="0" smtClean="0"/>
          </a:p>
          <a:p>
            <a:pPr lvl="1">
              <a:buNone/>
            </a:pPr>
            <a:endParaRPr lang="en-US" dirty="0" smtClean="0"/>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Instrument implementation: QTT</a:t>
            </a:r>
            <a:endParaRPr lang="en-US" sz="4400" b="1" dirty="0" smtClean="0">
              <a:solidFill>
                <a:srgbClr val="800000"/>
              </a:solidFill>
              <a:ea typeface="ＭＳ Ｐゴシック" pitchFamily="34" charset="-128"/>
              <a:cs typeface="Arial Bold" pitchFamily="-106" charset="0"/>
            </a:endParaRPr>
          </a:p>
        </p:txBody>
      </p:sp>
      <p:pic>
        <p:nvPicPr>
          <p:cNvPr id="13" name="Picture 12"/>
          <p:cNvPicPr>
            <a:picLocks noChangeAspect="1"/>
          </p:cNvPicPr>
          <p:nvPr/>
        </p:nvPicPr>
        <p:blipFill>
          <a:blip r:embed="rId5"/>
          <a:stretch>
            <a:fillRect/>
          </a:stretch>
        </p:blipFill>
        <p:spPr>
          <a:xfrm>
            <a:off x="635903" y="2275104"/>
            <a:ext cx="7931150" cy="383706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4"/>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9" name="Content Placeholder 2"/>
          <p:cNvSpPr>
            <a:spLocks noGrp="1"/>
          </p:cNvSpPr>
          <p:nvPr>
            <p:ph idx="1"/>
          </p:nvPr>
        </p:nvSpPr>
        <p:spPr>
          <a:xfrm>
            <a:off x="457200" y="1164248"/>
            <a:ext cx="8229600" cy="4961915"/>
          </a:xfrm>
        </p:spPr>
        <p:txBody>
          <a:bodyPr>
            <a:normAutofit/>
          </a:bodyPr>
          <a:lstStyle/>
          <a:p>
            <a:pPr>
              <a:buNone/>
            </a:pPr>
            <a:r>
              <a:rPr lang="en-US" dirty="0" smtClean="0"/>
              <a:t>Screenshot of Protégé or the glossary with the inferred hierarchy of </a:t>
            </a:r>
            <a:r>
              <a:rPr lang="en-US" smtClean="0"/>
              <a:t>measurement instrument</a:t>
            </a:r>
            <a:endParaRPr lang="en-US" smtClean="0"/>
          </a:p>
          <a:p>
            <a:pPr lvl="1">
              <a:buNone/>
            </a:pPr>
            <a:endParaRPr lang="en-US" dirty="0" smtClean="0"/>
          </a:p>
          <a:p>
            <a:pPr lvl="1">
              <a:buNone/>
            </a:pPr>
            <a:endParaRPr lang="en-US" dirty="0" smtClean="0"/>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Instrument implementation</a:t>
            </a:r>
            <a:endParaRPr lang="en-US" sz="4400" b="1" dirty="0" smtClean="0">
              <a:solidFill>
                <a:srgbClr val="800000"/>
              </a:solidFill>
              <a:ea typeface="ＭＳ Ｐゴシック" pitchFamily="34" charset="-128"/>
              <a:cs typeface="Arial Bold" pitchFamily="-106"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4"/>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9" name="Content Placeholder 2"/>
          <p:cNvSpPr>
            <a:spLocks noGrp="1"/>
          </p:cNvSpPr>
          <p:nvPr>
            <p:ph idx="1"/>
          </p:nvPr>
        </p:nvSpPr>
        <p:spPr>
          <a:xfrm>
            <a:off x="457200" y="1164248"/>
            <a:ext cx="8229600" cy="4961915"/>
          </a:xfrm>
        </p:spPr>
        <p:txBody>
          <a:bodyPr>
            <a:normAutofit fontScale="92500"/>
          </a:bodyPr>
          <a:lstStyle/>
          <a:p>
            <a:pPr>
              <a:buFontTx/>
              <a:buChar char="-"/>
            </a:pPr>
            <a:r>
              <a:rPr lang="en-US" dirty="0" smtClean="0"/>
              <a:t>Advantages in using already defined devices in OBI</a:t>
            </a:r>
          </a:p>
          <a:p>
            <a:pPr lvl="1">
              <a:buFontTx/>
              <a:buChar char="-"/>
            </a:pPr>
            <a:r>
              <a:rPr lang="en-US" dirty="0" smtClean="0"/>
              <a:t>Definitions and metadata already available and vetted by the community</a:t>
            </a:r>
          </a:p>
          <a:p>
            <a:pPr>
              <a:buFontTx/>
              <a:buChar char="-"/>
            </a:pPr>
            <a:r>
              <a:rPr lang="en-US" dirty="0" smtClean="0"/>
              <a:t>Advantages to align representations (EI/NIF/OBI)</a:t>
            </a:r>
          </a:p>
          <a:p>
            <a:pPr lvl="1">
              <a:buFontTx/>
              <a:buChar char="-"/>
            </a:pPr>
            <a:r>
              <a:rPr lang="en-US" dirty="0" smtClean="0"/>
              <a:t>Same URI facilitate data integration and interoperability</a:t>
            </a:r>
          </a:p>
          <a:p>
            <a:pPr>
              <a:buFontTx/>
              <a:buChar char="-"/>
            </a:pPr>
            <a:r>
              <a:rPr lang="en-US" dirty="0" smtClean="0"/>
              <a:t>Advantage of reusing an effective design pattern</a:t>
            </a:r>
          </a:p>
          <a:p>
            <a:pPr lvl="1">
              <a:buFontTx/>
              <a:buChar char="-"/>
            </a:pPr>
            <a:r>
              <a:rPr lang="en-US" dirty="0" smtClean="0"/>
              <a:t>Functional hierarchy for eagle-I instrument</a:t>
            </a:r>
          </a:p>
          <a:p>
            <a:pPr>
              <a:buFontTx/>
              <a:buChar char="-"/>
            </a:pPr>
            <a:r>
              <a:rPr lang="en-US" dirty="0" smtClean="0"/>
              <a:t>Contribution to OBI development</a:t>
            </a:r>
          </a:p>
          <a:p>
            <a:pPr lvl="1">
              <a:buFontTx/>
              <a:buChar char="-"/>
            </a:pPr>
            <a:endParaRPr lang="en-US" dirty="0" smtClean="0"/>
          </a:p>
          <a:p>
            <a:pPr lvl="3">
              <a:buNone/>
            </a:pPr>
            <a:endParaRPr lang="en-US" dirty="0" smtClean="0"/>
          </a:p>
          <a:p>
            <a:pPr lvl="1">
              <a:buNone/>
            </a:pPr>
            <a:endParaRPr lang="en-US" dirty="0" smtClean="0"/>
          </a:p>
          <a:p>
            <a:pPr lvl="1">
              <a:buNone/>
            </a:pPr>
            <a:endParaRPr lang="en-US" dirty="0" smtClean="0"/>
          </a:p>
        </p:txBody>
      </p:sp>
      <p:sp>
        <p:nvSpPr>
          <p:cNvPr id="10" name="Title 1"/>
          <p:cNvSpPr>
            <a:spLocks noGrp="1"/>
          </p:cNvSpPr>
          <p:nvPr>
            <p:ph type="title" idx="4294967295"/>
          </p:nvPr>
        </p:nvSpPr>
        <p:spPr>
          <a:xfrm>
            <a:off x="0" y="-147506"/>
            <a:ext cx="9144000" cy="1143000"/>
          </a:xfrm>
        </p:spPr>
        <p:txBody>
          <a:bodyPr>
            <a:normAutofit fontScale="90000"/>
          </a:bodyPr>
          <a:lstStyle/>
          <a:p>
            <a:pPr fontAlgn="auto">
              <a:spcAft>
                <a:spcPts val="0"/>
              </a:spcAft>
              <a:defRPr/>
            </a:pPr>
            <a:r>
              <a:rPr lang="en-US" b="1" dirty="0" smtClean="0">
                <a:solidFill>
                  <a:srgbClr val="800000"/>
                </a:solidFill>
                <a:ea typeface="ＭＳ Ｐゴシック" pitchFamily="34" charset="-128"/>
                <a:cs typeface="Arial Bold" pitchFamily="-106" charset="0"/>
              </a:rPr>
              <a:t>Instrument implementation: Advantages</a:t>
            </a:r>
            <a:endParaRPr lang="en-US" sz="4400" b="1" dirty="0" smtClean="0">
              <a:solidFill>
                <a:srgbClr val="800000"/>
              </a:solidFill>
              <a:ea typeface="ＭＳ Ｐゴシック" pitchFamily="34" charset="-128"/>
              <a:cs typeface="Arial Bold" pitchFamily="-106"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4"/>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9" name="Content Placeholder 2"/>
          <p:cNvSpPr>
            <a:spLocks noGrp="1"/>
          </p:cNvSpPr>
          <p:nvPr>
            <p:ph idx="1"/>
          </p:nvPr>
        </p:nvSpPr>
        <p:spPr>
          <a:xfrm>
            <a:off x="457200" y="1164248"/>
            <a:ext cx="8229600" cy="4961915"/>
          </a:xfrm>
        </p:spPr>
        <p:txBody>
          <a:bodyPr>
            <a:normAutofit/>
          </a:bodyPr>
          <a:lstStyle/>
          <a:p>
            <a:pPr>
              <a:buFontTx/>
              <a:buChar char="-"/>
            </a:pPr>
            <a:r>
              <a:rPr lang="en-US" dirty="0" smtClean="0"/>
              <a:t>Goals:</a:t>
            </a:r>
          </a:p>
          <a:p>
            <a:pPr lvl="1">
              <a:buFontTx/>
              <a:buChar char="-"/>
            </a:pPr>
            <a:r>
              <a:rPr lang="en-US" dirty="0" smtClean="0"/>
              <a:t>Come up with a shared and agreed with representation of services</a:t>
            </a:r>
          </a:p>
          <a:p>
            <a:pPr lvl="1">
              <a:buFontTx/>
              <a:buChar char="-"/>
            </a:pPr>
            <a:r>
              <a:rPr lang="en-US" dirty="0" smtClean="0"/>
              <a:t>Align with NIF representation of services</a:t>
            </a:r>
          </a:p>
          <a:p>
            <a:pPr lvl="2">
              <a:buFontTx/>
              <a:buChar char="-"/>
            </a:pPr>
            <a:endParaRPr lang="en-US" dirty="0" smtClean="0"/>
          </a:p>
          <a:p>
            <a:pPr>
              <a:buFontTx/>
              <a:buChar char="-"/>
            </a:pPr>
            <a:endParaRPr lang="en-US" dirty="0" smtClean="0"/>
          </a:p>
          <a:p>
            <a:pPr lvl="1">
              <a:buFontTx/>
              <a:buChar char="-"/>
            </a:pPr>
            <a:endParaRPr lang="en-US" dirty="0" smtClean="0"/>
          </a:p>
          <a:p>
            <a:pPr lvl="3">
              <a:buNone/>
            </a:pPr>
            <a:endParaRPr lang="en-US" dirty="0" smtClean="0"/>
          </a:p>
          <a:p>
            <a:pPr lvl="1">
              <a:buNone/>
            </a:pPr>
            <a:endParaRPr lang="en-US" dirty="0" smtClean="0"/>
          </a:p>
          <a:p>
            <a:pPr lvl="1">
              <a:buNone/>
            </a:pPr>
            <a:endParaRPr lang="en-US" dirty="0" smtClean="0"/>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Use case: Service</a:t>
            </a:r>
            <a:endParaRPr lang="en-US" sz="4400" b="1" dirty="0" smtClean="0">
              <a:solidFill>
                <a:srgbClr val="800000"/>
              </a:solidFill>
              <a:ea typeface="ＭＳ Ｐゴシック" pitchFamily="34" charset="-128"/>
              <a:cs typeface="Arial Bold" pitchFamily="-106"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4"/>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9" name="Content Placeholder 2"/>
          <p:cNvSpPr>
            <a:spLocks noGrp="1"/>
          </p:cNvSpPr>
          <p:nvPr>
            <p:ph idx="1"/>
          </p:nvPr>
        </p:nvSpPr>
        <p:spPr>
          <a:xfrm>
            <a:off x="457200" y="1164248"/>
            <a:ext cx="8229600" cy="4961915"/>
          </a:xfrm>
        </p:spPr>
        <p:txBody>
          <a:bodyPr>
            <a:normAutofit/>
          </a:bodyPr>
          <a:lstStyle/>
          <a:p>
            <a:pPr>
              <a:buNone/>
            </a:pPr>
            <a:r>
              <a:rPr lang="en-US" dirty="0" smtClean="0"/>
              <a:t>1) NIF and eagle-</a:t>
            </a:r>
            <a:r>
              <a:rPr lang="en-US" dirty="0" err="1" smtClean="0"/>
              <a:t>i</a:t>
            </a:r>
            <a:r>
              <a:rPr lang="en-US" dirty="0" smtClean="0"/>
              <a:t> requirements:</a:t>
            </a:r>
          </a:p>
          <a:p>
            <a:pPr lvl="2">
              <a:buFontTx/>
              <a:buChar char="-"/>
            </a:pPr>
            <a:r>
              <a:rPr lang="en-US" dirty="0" smtClean="0"/>
              <a:t>Collect service information (metadata about services)</a:t>
            </a:r>
          </a:p>
          <a:p>
            <a:pPr lvl="3">
              <a:buFontTx/>
              <a:buChar char="-"/>
            </a:pPr>
            <a:r>
              <a:rPr lang="en-US" dirty="0" smtClean="0"/>
              <a:t>Services are typically offered by core laboratories, which perform some planned for a customer. </a:t>
            </a:r>
          </a:p>
          <a:p>
            <a:pPr lvl="2">
              <a:buFontTx/>
              <a:buChar char="-"/>
            </a:pPr>
            <a:r>
              <a:rPr lang="en-US" dirty="0" smtClean="0"/>
              <a:t>Have a common representation of the high level services categories</a:t>
            </a:r>
          </a:p>
          <a:p>
            <a:pPr lvl="2">
              <a:buFontTx/>
              <a:buChar char="-"/>
            </a:pPr>
            <a:r>
              <a:rPr lang="en-US" dirty="0" smtClean="0"/>
              <a:t>Have service hierarchy that make sense for the eagle-</a:t>
            </a:r>
            <a:r>
              <a:rPr lang="en-US" dirty="0" err="1" smtClean="0"/>
              <a:t>i</a:t>
            </a:r>
            <a:r>
              <a:rPr lang="en-US" dirty="0" smtClean="0"/>
              <a:t> app purpose (identify services availability at institutions)</a:t>
            </a:r>
          </a:p>
          <a:p>
            <a:pPr>
              <a:buFontTx/>
              <a:buChar char="-"/>
            </a:pPr>
            <a:endParaRPr lang="en-US" dirty="0" smtClean="0"/>
          </a:p>
          <a:p>
            <a:pPr lvl="1">
              <a:buFontTx/>
              <a:buChar char="-"/>
            </a:pPr>
            <a:endParaRPr lang="en-US" dirty="0" smtClean="0"/>
          </a:p>
          <a:p>
            <a:pPr lvl="3">
              <a:buNone/>
            </a:pPr>
            <a:endParaRPr lang="en-US" dirty="0" smtClean="0"/>
          </a:p>
          <a:p>
            <a:pPr lvl="1">
              <a:buNone/>
            </a:pPr>
            <a:endParaRPr lang="en-US" dirty="0" smtClean="0"/>
          </a:p>
          <a:p>
            <a:pPr lvl="1">
              <a:buNone/>
            </a:pPr>
            <a:endParaRPr lang="en-US" dirty="0" smtClean="0"/>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Service: implementation</a:t>
            </a:r>
            <a:endParaRPr lang="en-US" sz="4400" b="1" dirty="0" smtClean="0">
              <a:solidFill>
                <a:srgbClr val="800000"/>
              </a:solidFill>
              <a:ea typeface="ＭＳ Ｐゴシック" pitchFamily="34" charset="-128"/>
              <a:cs typeface="Arial Bold" pitchFamily="-106"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4"/>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9" name="Content Placeholder 2"/>
          <p:cNvSpPr>
            <a:spLocks noGrp="1"/>
          </p:cNvSpPr>
          <p:nvPr>
            <p:ph idx="1"/>
          </p:nvPr>
        </p:nvSpPr>
        <p:spPr>
          <a:xfrm>
            <a:off x="452746" y="995494"/>
            <a:ext cx="8229600" cy="1055430"/>
          </a:xfrm>
        </p:spPr>
        <p:txBody>
          <a:bodyPr>
            <a:normAutofit lnSpcReduction="10000"/>
          </a:bodyPr>
          <a:lstStyle/>
          <a:p>
            <a:pPr>
              <a:buFontTx/>
              <a:buChar char="-"/>
            </a:pPr>
            <a:r>
              <a:rPr lang="en-US" dirty="0" smtClean="0"/>
              <a:t>Participated in OBI workshop identifying the following</a:t>
            </a:r>
          </a:p>
          <a:p>
            <a:pPr lvl="1">
              <a:buFontTx/>
              <a:buChar char="-"/>
            </a:pPr>
            <a:endParaRPr lang="en-US" dirty="0" smtClean="0"/>
          </a:p>
          <a:p>
            <a:pPr lvl="3">
              <a:buNone/>
            </a:pPr>
            <a:endParaRPr lang="en-US" dirty="0" smtClean="0"/>
          </a:p>
          <a:p>
            <a:pPr lvl="1">
              <a:buNone/>
            </a:pPr>
            <a:endParaRPr lang="en-US" dirty="0" smtClean="0"/>
          </a:p>
          <a:p>
            <a:pPr lvl="1">
              <a:buNone/>
            </a:pPr>
            <a:endParaRPr lang="en-US" dirty="0" smtClean="0"/>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Service: design pattern</a:t>
            </a:r>
            <a:endParaRPr lang="en-US" sz="4400" b="1" dirty="0" smtClean="0">
              <a:solidFill>
                <a:srgbClr val="800000"/>
              </a:solidFill>
              <a:ea typeface="ＭＳ Ｐゴシック" pitchFamily="34" charset="-128"/>
              <a:cs typeface="Arial Bold" pitchFamily="-106" charset="0"/>
            </a:endParaRPr>
          </a:p>
        </p:txBody>
      </p:sp>
      <p:pic>
        <p:nvPicPr>
          <p:cNvPr id="11" name="Picture 10"/>
          <p:cNvPicPr/>
          <p:nvPr/>
        </p:nvPicPr>
        <p:blipFill>
          <a:blip r:embed="rId5" cstate="print"/>
          <a:srcRect/>
          <a:stretch>
            <a:fillRect/>
          </a:stretch>
        </p:blipFill>
        <p:spPr bwMode="auto">
          <a:xfrm>
            <a:off x="1863062" y="2047749"/>
            <a:ext cx="5590070" cy="4075239"/>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4"/>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5"/>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9" name="Content Placeholder 2"/>
          <p:cNvSpPr>
            <a:spLocks noGrp="1"/>
          </p:cNvSpPr>
          <p:nvPr>
            <p:ph idx="1"/>
          </p:nvPr>
        </p:nvSpPr>
        <p:spPr>
          <a:xfrm>
            <a:off x="457200" y="995494"/>
            <a:ext cx="8229600" cy="5130669"/>
          </a:xfrm>
        </p:spPr>
        <p:txBody>
          <a:bodyPr>
            <a:normAutofit/>
          </a:bodyPr>
          <a:lstStyle/>
          <a:p>
            <a:pPr>
              <a:buNone/>
            </a:pPr>
            <a:r>
              <a:rPr lang="en-US" dirty="0" smtClean="0"/>
              <a:t>Service hierarchy defined according to process input and output</a:t>
            </a:r>
          </a:p>
          <a:p>
            <a:pPr>
              <a:buNone/>
            </a:pPr>
            <a:endParaRPr lang="en-US" dirty="0" smtClean="0"/>
          </a:p>
          <a:p>
            <a:pPr>
              <a:buNone/>
            </a:pPr>
            <a:endParaRPr lang="en-US" dirty="0" smtClean="0"/>
          </a:p>
          <a:p>
            <a:pPr lvl="1">
              <a:buNone/>
            </a:pPr>
            <a:endParaRPr lang="en-US" dirty="0" smtClean="0"/>
          </a:p>
          <a:p>
            <a:pPr lvl="3">
              <a:buNone/>
            </a:pPr>
            <a:endParaRPr lang="en-US" dirty="0" smtClean="0"/>
          </a:p>
          <a:p>
            <a:pPr lvl="1">
              <a:buNone/>
            </a:pPr>
            <a:endParaRPr lang="en-US" dirty="0" smtClean="0"/>
          </a:p>
          <a:p>
            <a:pPr lvl="1">
              <a:buNone/>
            </a:pPr>
            <a:endParaRPr lang="en-US" dirty="0" smtClean="0"/>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Service: hierarchy</a:t>
            </a:r>
            <a:endParaRPr lang="en-US" sz="4400" b="1" dirty="0" smtClean="0">
              <a:solidFill>
                <a:srgbClr val="800000"/>
              </a:solidFill>
              <a:ea typeface="ＭＳ Ｐゴシック" pitchFamily="34" charset="-128"/>
              <a:cs typeface="Arial Bold" pitchFamily="-106" charset="0"/>
            </a:endParaRPr>
          </a:p>
        </p:txBody>
      </p:sp>
      <p:graphicFrame>
        <p:nvGraphicFramePr>
          <p:cNvPr id="51203" name="Object 3"/>
          <p:cNvGraphicFramePr>
            <a:graphicFrameLocks noChangeAspect="1"/>
          </p:cNvGraphicFramePr>
          <p:nvPr/>
        </p:nvGraphicFramePr>
        <p:xfrm>
          <a:off x="1863062" y="2309253"/>
          <a:ext cx="5486400" cy="3378200"/>
        </p:xfrm>
        <a:graphic>
          <a:graphicData uri="http://schemas.openxmlformats.org/presentationml/2006/ole">
            <p:oleObj spid="_x0000_s51203" name="Document" r:id="rId6" imgW="5486400" imgH="3378200" progId="Word.Document.12">
              <p:link updateAutomatic="1"/>
            </p:oleObj>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4"/>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Service: advantages</a:t>
            </a:r>
            <a:endParaRPr lang="en-US" sz="4400" b="1" dirty="0" smtClean="0">
              <a:solidFill>
                <a:srgbClr val="800000"/>
              </a:solidFill>
              <a:ea typeface="ＭＳ Ｐゴシック" pitchFamily="34" charset="-128"/>
              <a:cs typeface="Arial Bold" pitchFamily="-106" charset="0"/>
            </a:endParaRPr>
          </a:p>
        </p:txBody>
      </p:sp>
      <p:sp>
        <p:nvSpPr>
          <p:cNvPr id="13" name="Content Placeholder 2"/>
          <p:cNvSpPr>
            <a:spLocks noGrp="1"/>
          </p:cNvSpPr>
          <p:nvPr>
            <p:ph idx="1"/>
          </p:nvPr>
        </p:nvSpPr>
        <p:spPr>
          <a:xfrm>
            <a:off x="457200" y="1164248"/>
            <a:ext cx="8229600" cy="5422250"/>
          </a:xfrm>
        </p:spPr>
        <p:txBody>
          <a:bodyPr>
            <a:normAutofit fontScale="92500" lnSpcReduction="20000"/>
          </a:bodyPr>
          <a:lstStyle/>
          <a:p>
            <a:pPr>
              <a:buNone/>
            </a:pPr>
            <a:r>
              <a:rPr lang="en-US" dirty="0" smtClean="0"/>
              <a:t>1) Advantages to align representations (EI/NIF/OBI)</a:t>
            </a:r>
          </a:p>
          <a:p>
            <a:pPr lvl="1">
              <a:buFontTx/>
              <a:buChar char="-"/>
            </a:pPr>
            <a:r>
              <a:rPr lang="en-US" dirty="0" smtClean="0"/>
              <a:t>Same URI facilitate data integration and interoperability</a:t>
            </a:r>
          </a:p>
          <a:p>
            <a:pPr>
              <a:buNone/>
            </a:pPr>
            <a:r>
              <a:rPr lang="en-US" dirty="0" smtClean="0"/>
              <a:t>2) Identified a design pattern for service that the community can reuse</a:t>
            </a:r>
          </a:p>
          <a:p>
            <a:pPr>
              <a:buNone/>
            </a:pPr>
            <a:r>
              <a:rPr lang="en-US" dirty="0" smtClean="0"/>
              <a:t>3) Identified additional requirement for OBI (and reference ontology in general)</a:t>
            </a:r>
          </a:p>
          <a:p>
            <a:pPr>
              <a:buNone/>
            </a:pPr>
            <a:r>
              <a:rPr lang="en-US" dirty="0" smtClean="0"/>
              <a:t>			- shortcut relations</a:t>
            </a:r>
          </a:p>
          <a:p>
            <a:pPr>
              <a:buNone/>
            </a:pPr>
            <a:r>
              <a:rPr lang="en-US" dirty="0" smtClean="0"/>
              <a:t>			- community views</a:t>
            </a:r>
          </a:p>
          <a:p>
            <a:pPr>
              <a:buNone/>
            </a:pPr>
            <a:endParaRPr lang="en-US" dirty="0" smtClean="0"/>
          </a:p>
          <a:p>
            <a:pPr>
              <a:buNone/>
            </a:pPr>
            <a:r>
              <a:rPr lang="en-US" sz="2162" dirty="0" smtClean="0"/>
              <a:t>Note: eagle-I users requirements may want to have a hierarchy based on process type. Still we can </a:t>
            </a:r>
            <a:r>
              <a:rPr lang="en-US" sz="2162" dirty="0" err="1" smtClean="0"/>
              <a:t>resuse</a:t>
            </a:r>
            <a:r>
              <a:rPr lang="en-US" sz="2162" dirty="0" smtClean="0"/>
              <a:t> URI and have a different asserted hierarchy</a:t>
            </a:r>
          </a:p>
          <a:p>
            <a:pPr>
              <a:buFontTx/>
              <a:buChar char="-"/>
            </a:pPr>
            <a:endParaRPr lang="en-US" dirty="0" smtClean="0"/>
          </a:p>
          <a:p>
            <a:pPr lvl="1">
              <a:buFontTx/>
              <a:buChar char="-"/>
            </a:pPr>
            <a:endParaRPr lang="en-US" dirty="0" smtClean="0"/>
          </a:p>
          <a:p>
            <a:pPr lvl="3">
              <a:buNone/>
            </a:pPr>
            <a:endParaRPr lang="en-US" dirty="0" smtClean="0"/>
          </a:p>
          <a:p>
            <a:pPr lvl="1">
              <a:buNone/>
            </a:pPr>
            <a:endParaRPr lang="en-US" dirty="0" smtClean="0"/>
          </a:p>
          <a:p>
            <a:pPr lvl="1">
              <a:buNone/>
            </a:pPr>
            <a:endParaRPr lang="en-US"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4"/>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Summary</a:t>
            </a:r>
            <a:endParaRPr lang="en-US" sz="4400" b="1" dirty="0" smtClean="0">
              <a:solidFill>
                <a:srgbClr val="800000"/>
              </a:solidFill>
              <a:ea typeface="ＭＳ Ｐゴシック" pitchFamily="34" charset="-128"/>
              <a:cs typeface="Arial Bold" pitchFamily="-106" charset="0"/>
            </a:endParaRPr>
          </a:p>
        </p:txBody>
      </p:sp>
      <p:sp>
        <p:nvSpPr>
          <p:cNvPr id="13" name="Content Placeholder 2"/>
          <p:cNvSpPr>
            <a:spLocks noGrp="1"/>
          </p:cNvSpPr>
          <p:nvPr>
            <p:ph idx="1"/>
          </p:nvPr>
        </p:nvSpPr>
        <p:spPr>
          <a:xfrm>
            <a:off x="457200" y="1164248"/>
            <a:ext cx="8229600" cy="5422250"/>
          </a:xfrm>
        </p:spPr>
        <p:txBody>
          <a:bodyPr>
            <a:normAutofit lnSpcReduction="10000"/>
          </a:bodyPr>
          <a:lstStyle/>
          <a:p>
            <a:pPr>
              <a:buNone/>
            </a:pPr>
            <a:r>
              <a:rPr lang="en-US" dirty="0" smtClean="0"/>
              <a:t>We had to build  application ontology</a:t>
            </a:r>
          </a:p>
          <a:p>
            <a:pPr>
              <a:buNone/>
            </a:pPr>
            <a:r>
              <a:rPr lang="en-US" sz="2800" dirty="0" smtClean="0"/>
              <a:t>	-  we didn’t want to start form scratch</a:t>
            </a:r>
          </a:p>
          <a:p>
            <a:pPr>
              <a:buNone/>
            </a:pPr>
            <a:r>
              <a:rPr lang="en-US" sz="2800" dirty="0" smtClean="0"/>
              <a:t>	-  we wanted to be interoperable with other efforts and follow standard practices for ontology development</a:t>
            </a:r>
          </a:p>
          <a:p>
            <a:pPr>
              <a:buNone/>
            </a:pPr>
            <a:r>
              <a:rPr lang="en-US" dirty="0" smtClean="0"/>
              <a:t>OBI was the perfect place for:</a:t>
            </a:r>
          </a:p>
          <a:p>
            <a:pPr lvl="1">
              <a:buFontTx/>
              <a:buChar char="-"/>
            </a:pPr>
            <a:r>
              <a:rPr lang="en-US" dirty="0" smtClean="0"/>
              <a:t>MIREOT terms</a:t>
            </a:r>
          </a:p>
          <a:p>
            <a:pPr lvl="1">
              <a:buFontTx/>
              <a:buChar char="-"/>
            </a:pPr>
            <a:r>
              <a:rPr lang="en-US" dirty="0" smtClean="0"/>
              <a:t>Achieve alignment with other community efforts (NIF, VIVO) aiming at describing research resources</a:t>
            </a:r>
          </a:p>
          <a:p>
            <a:pPr lvl="1">
              <a:buFontTx/>
              <a:buChar char="-"/>
            </a:pPr>
            <a:r>
              <a:rPr lang="en-US" dirty="0" smtClean="0"/>
              <a:t>Reuse and propose new design patterns </a:t>
            </a:r>
          </a:p>
          <a:p>
            <a:pPr marL="914400" lvl="1" indent="-514350">
              <a:buNone/>
            </a:pPr>
            <a:endParaRPr lang="en-US" dirty="0" smtClean="0"/>
          </a:p>
          <a:p>
            <a:pPr marL="914400" lvl="1" indent="-514350">
              <a:buFontTx/>
              <a:buChar char="-"/>
            </a:pPr>
            <a:endParaRPr lang="en-US" dirty="0" smtClean="0"/>
          </a:p>
          <a:p>
            <a:pPr lvl="3">
              <a:buNone/>
            </a:pPr>
            <a:endParaRPr lang="en-US" dirty="0" smtClean="0"/>
          </a:p>
          <a:p>
            <a:pPr lvl="1">
              <a:buNone/>
            </a:pPr>
            <a:endParaRPr lang="en-US" dirty="0" smtClean="0"/>
          </a:p>
          <a:p>
            <a:pPr lvl="1">
              <a:buNone/>
            </a:pPr>
            <a:endParaRPr 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eagle-</a:t>
            </a:r>
            <a:r>
              <a:rPr lang="en-US" b="1" dirty="0" err="1" smtClean="0">
                <a:solidFill>
                  <a:srgbClr val="800000"/>
                </a:solidFill>
                <a:ea typeface="ＭＳ Ｐゴシック" pitchFamily="34" charset="-128"/>
                <a:cs typeface="Arial Bold" pitchFamily="-106" charset="0"/>
              </a:rPr>
              <a:t>i</a:t>
            </a:r>
            <a:endParaRPr lang="en-US" sz="4400" b="1" dirty="0" smtClean="0">
              <a:solidFill>
                <a:srgbClr val="800000"/>
              </a:solidFill>
              <a:ea typeface="ＭＳ Ｐゴシック" pitchFamily="34" charset="-128"/>
              <a:cs typeface="Arial Bold" pitchFamily="-106" charset="0"/>
            </a:endParaRPr>
          </a:p>
        </p:txBody>
      </p:sp>
      <p:pic>
        <p:nvPicPr>
          <p:cNvPr id="5" name="Picture 2" descr="H:\Eagle-i\Office\OHSU Library Logo.transparent.tif"/>
          <p:cNvPicPr>
            <a:picLocks noChangeAspect="1" noChangeArrowheads="1"/>
          </p:cNvPicPr>
          <p:nvPr/>
        </p:nvPicPr>
        <p:blipFill>
          <a:blip r:embed="rId2"/>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3"/>
            <a:srcRect/>
            <a:stretch>
              <a:fillRect/>
            </a:stretch>
          </p:blipFill>
          <p:spPr bwMode="auto">
            <a:xfrm>
              <a:off x="696913" y="6069621"/>
              <a:ext cx="1747395" cy="605925"/>
            </a:xfrm>
            <a:prstGeom prst="rect">
              <a:avLst/>
            </a:prstGeom>
            <a:noFill/>
            <a:ln w="9525">
              <a:noFill/>
              <a:miter lim="800000"/>
              <a:headEnd/>
              <a:tailEnd/>
            </a:ln>
          </p:spPr>
        </p:pic>
      </p:grpSp>
      <p:sp>
        <p:nvSpPr>
          <p:cNvPr id="9" name="TextBox 8"/>
          <p:cNvSpPr txBox="1"/>
          <p:nvPr/>
        </p:nvSpPr>
        <p:spPr>
          <a:xfrm>
            <a:off x="343697" y="821855"/>
            <a:ext cx="8547100" cy="1107996"/>
          </a:xfrm>
          <a:prstGeom prst="rect">
            <a:avLst/>
          </a:prstGeom>
          <a:noFill/>
        </p:spPr>
        <p:txBody>
          <a:bodyPr>
            <a:spAutoFit/>
          </a:bodyPr>
          <a:lstStyle/>
          <a:p>
            <a:pPr fontAlgn="auto">
              <a:spcBef>
                <a:spcPts val="0"/>
              </a:spcBef>
              <a:spcAft>
                <a:spcPts val="0"/>
              </a:spcAft>
              <a:buSzPct val="125000"/>
              <a:defRPr/>
            </a:pPr>
            <a:r>
              <a:rPr lang="en-US" sz="2200" b="1" dirty="0" smtClean="0">
                <a:solidFill>
                  <a:srgbClr val="000000"/>
                </a:solidFill>
                <a:latin typeface="Trebuchet MS" pitchFamily="34" charset="0"/>
                <a:cs typeface="Arial" charset="0"/>
              </a:rPr>
              <a:t>NIH </a:t>
            </a:r>
            <a:r>
              <a:rPr lang="en-US" sz="2200" b="1" dirty="0">
                <a:solidFill>
                  <a:srgbClr val="000000"/>
                </a:solidFill>
                <a:latin typeface="Trebuchet MS" pitchFamily="34" charset="0"/>
                <a:cs typeface="Arial" charset="0"/>
              </a:rPr>
              <a:t>funded 2-year pilot project working to make scientific research resources more visible via a federated network of nine institutional repositories</a:t>
            </a:r>
            <a:endParaRPr lang="en-US" sz="2200" b="1" dirty="0">
              <a:solidFill>
                <a:srgbClr val="000000"/>
              </a:solidFill>
              <a:latin typeface="Trebuchet MS" pitchFamily="34" charset="0"/>
              <a:ea typeface="+mn-ea"/>
              <a:cs typeface="Arial" charset="0"/>
            </a:endParaRPr>
          </a:p>
        </p:txBody>
      </p:sp>
      <p:pic>
        <p:nvPicPr>
          <p:cNvPr id="10" name="Picture 9" descr="U24_USAmap"/>
          <p:cNvPicPr>
            <a:picLocks noChangeAspect="1" noChangeArrowheads="1"/>
          </p:cNvPicPr>
          <p:nvPr/>
        </p:nvPicPr>
        <p:blipFill>
          <a:blip r:embed="rId4"/>
          <a:srcRect/>
          <a:stretch>
            <a:fillRect/>
          </a:stretch>
        </p:blipFill>
        <p:spPr bwMode="auto">
          <a:xfrm>
            <a:off x="4763916" y="2415823"/>
            <a:ext cx="4267193" cy="2825994"/>
          </a:xfrm>
          <a:prstGeom prst="rect">
            <a:avLst/>
          </a:prstGeom>
          <a:noFill/>
          <a:ln w="9525">
            <a:noFill/>
            <a:miter lim="800000"/>
            <a:headEnd/>
            <a:tailEnd/>
          </a:ln>
        </p:spPr>
      </p:pic>
      <p:sp>
        <p:nvSpPr>
          <p:cNvPr id="11" name="TextBox 10"/>
          <p:cNvSpPr txBox="1"/>
          <p:nvPr/>
        </p:nvSpPr>
        <p:spPr>
          <a:xfrm>
            <a:off x="582552" y="1605390"/>
            <a:ext cx="4630095" cy="5601533"/>
          </a:xfrm>
          <a:prstGeom prst="rect">
            <a:avLst/>
          </a:prstGeom>
          <a:noFill/>
        </p:spPr>
        <p:txBody>
          <a:bodyPr wrap="square" rtlCol="0">
            <a:spAutoFit/>
          </a:bodyPr>
          <a:lstStyle/>
          <a:p>
            <a:pPr marL="120650" indent="-120650" fontAlgn="auto">
              <a:spcBef>
                <a:spcPts val="0"/>
              </a:spcBef>
              <a:spcAft>
                <a:spcPts val="0"/>
              </a:spcAft>
              <a:buSzPct val="125000"/>
              <a:defRPr/>
            </a:pPr>
            <a:endParaRPr lang="en-US" sz="2000" b="1" dirty="0">
              <a:solidFill>
                <a:schemeClr val="tx1">
                  <a:lumMod val="75000"/>
                  <a:lumOff val="25000"/>
                </a:schemeClr>
              </a:solidFill>
              <a:latin typeface="Trebuchet MS" pitchFamily="34" charset="0"/>
              <a:ea typeface="ＭＳ Ｐゴシック" pitchFamily="34" charset="-128"/>
              <a:cs typeface="Arial" charset="0"/>
            </a:endParaRPr>
          </a:p>
          <a:p>
            <a:pPr marL="120650" indent="-120650" fontAlgn="auto">
              <a:spcBef>
                <a:spcPts val="0"/>
              </a:spcBef>
              <a:spcAft>
                <a:spcPts val="0"/>
              </a:spcAft>
              <a:buSzPct val="125000"/>
              <a:buFont typeface="Wingdings" charset="2"/>
              <a:buChar char="§"/>
              <a:defRPr/>
            </a:pPr>
            <a:r>
              <a:rPr lang="en-US" sz="2000" b="1" dirty="0">
                <a:solidFill>
                  <a:schemeClr val="tx1">
                    <a:lumMod val="75000"/>
                    <a:lumOff val="25000"/>
                  </a:schemeClr>
                </a:solidFill>
                <a:latin typeface="Trebuchet MS" pitchFamily="34" charset="0"/>
                <a:ea typeface="ＭＳ Ｐゴシック" pitchFamily="34" charset="-128"/>
                <a:cs typeface="Arial" charset="0"/>
              </a:rPr>
              <a:t> </a:t>
            </a:r>
            <a:r>
              <a:rPr lang="en-US" sz="1900" b="1" dirty="0">
                <a:solidFill>
                  <a:srgbClr val="000000"/>
                </a:solidFill>
                <a:latin typeface="Trebuchet MS" pitchFamily="34" charset="0"/>
                <a:ea typeface="ＭＳ Ｐゴシック" pitchFamily="34" charset="-128"/>
                <a:cs typeface="Arial" charset="0"/>
              </a:rPr>
              <a:t>Helping researchers find</a:t>
            </a:r>
            <a:r>
              <a:rPr lang="en-US" sz="1900" b="1" dirty="0" smtClean="0">
                <a:solidFill>
                  <a:srgbClr val="000000"/>
                </a:solidFill>
                <a:latin typeface="Trebuchet MS" pitchFamily="34" charset="0"/>
                <a:ea typeface="ＭＳ Ｐゴシック" pitchFamily="34" charset="-128"/>
                <a:cs typeface="Arial" charset="0"/>
              </a:rPr>
              <a:t> invisible     </a:t>
            </a:r>
          </a:p>
          <a:p>
            <a:pPr marL="120650" indent="-120650" fontAlgn="auto">
              <a:spcBef>
                <a:spcPts val="0"/>
              </a:spcBef>
              <a:spcAft>
                <a:spcPts val="0"/>
              </a:spcAft>
              <a:buSzPct val="125000"/>
              <a:defRPr/>
            </a:pPr>
            <a:r>
              <a:rPr lang="en-US" sz="1900" b="1" dirty="0" smtClean="0">
                <a:solidFill>
                  <a:srgbClr val="000000"/>
                </a:solidFill>
                <a:latin typeface="Trebuchet MS" pitchFamily="34" charset="0"/>
                <a:ea typeface="ＭＳ Ｐゴシック" pitchFamily="34" charset="-128"/>
                <a:cs typeface="Arial" charset="0"/>
              </a:rPr>
              <a:t>   resources</a:t>
            </a:r>
          </a:p>
          <a:p>
            <a:pPr marL="633413" lvl="1" indent="-120650">
              <a:buSzPct val="125000"/>
              <a:buFont typeface="Arial" pitchFamily="34" charset="0"/>
              <a:buChar char="•"/>
              <a:defRPr/>
            </a:pPr>
            <a:r>
              <a:rPr lang="en-US" sz="1600" i="1" dirty="0" smtClean="0">
                <a:latin typeface="Trebuchet MS"/>
                <a:ea typeface="ＭＳ Ｐゴシック" pitchFamily="34" charset="-128"/>
                <a:cs typeface="Trebuchet MS"/>
              </a:rPr>
              <a:t>reagents, protocols, techniques, instruments, expertise, organisms, software, training, human studies, biological specimens, etc.</a:t>
            </a:r>
          </a:p>
          <a:p>
            <a:pPr marL="339725" lvl="1" indent="-120650">
              <a:buSzPct val="125000"/>
              <a:defRPr/>
            </a:pPr>
            <a:r>
              <a:rPr lang="en-US" sz="500" i="1" dirty="0" smtClean="0">
                <a:latin typeface="Trebuchet MS"/>
                <a:ea typeface="ＭＳ Ｐゴシック" pitchFamily="34" charset="-128"/>
                <a:cs typeface="Trebuchet MS"/>
              </a:rPr>
              <a:t> </a:t>
            </a:r>
          </a:p>
          <a:p>
            <a:pPr marL="120650" indent="-120650" fontAlgn="auto">
              <a:spcBef>
                <a:spcPts val="0"/>
              </a:spcBef>
              <a:spcAft>
                <a:spcPts val="0"/>
              </a:spcAft>
              <a:buSzPct val="125000"/>
              <a:defRPr/>
            </a:pPr>
            <a:endParaRPr lang="en-US" sz="900" b="1" dirty="0" smtClean="0">
              <a:solidFill>
                <a:schemeClr val="tx1">
                  <a:lumMod val="75000"/>
                  <a:lumOff val="25000"/>
                </a:schemeClr>
              </a:solidFill>
              <a:latin typeface="Trebuchet MS" pitchFamily="34" charset="0"/>
              <a:ea typeface="ＭＳ Ｐゴシック" pitchFamily="34" charset="-128"/>
              <a:cs typeface="Arial" charset="0"/>
            </a:endParaRPr>
          </a:p>
          <a:p>
            <a:pPr marL="120650" indent="-120650" fontAlgn="auto">
              <a:spcBef>
                <a:spcPts val="0"/>
              </a:spcBef>
              <a:spcAft>
                <a:spcPts val="0"/>
              </a:spcAft>
              <a:buSzPct val="125000"/>
              <a:buFont typeface="Wingdings" charset="2"/>
              <a:buChar char="§"/>
              <a:defRPr/>
            </a:pPr>
            <a:r>
              <a:rPr lang="en-US" sz="2000" b="1" dirty="0">
                <a:solidFill>
                  <a:schemeClr val="tx1">
                    <a:lumMod val="75000"/>
                    <a:lumOff val="25000"/>
                  </a:schemeClr>
                </a:solidFill>
                <a:latin typeface="Trebuchet MS" pitchFamily="34" charset="0"/>
                <a:ea typeface="ＭＳ Ｐゴシック" pitchFamily="34" charset="-128"/>
                <a:cs typeface="Arial" charset="0"/>
              </a:rPr>
              <a:t> </a:t>
            </a:r>
            <a:r>
              <a:rPr lang="en-US" sz="1900" b="1" dirty="0" smtClean="0">
                <a:solidFill>
                  <a:srgbClr val="000000"/>
                </a:solidFill>
                <a:latin typeface="Trebuchet MS" pitchFamily="34" charset="0"/>
                <a:ea typeface="ＭＳ Ｐゴシック" pitchFamily="34" charset="-128"/>
                <a:cs typeface="Arial" charset="0"/>
              </a:rPr>
              <a:t>Adding meaningful </a:t>
            </a:r>
            <a:r>
              <a:rPr lang="en-US" sz="1900" b="1" dirty="0">
                <a:solidFill>
                  <a:srgbClr val="000000"/>
                </a:solidFill>
                <a:latin typeface="Trebuchet MS" pitchFamily="34" charset="0"/>
                <a:ea typeface="ＭＳ Ｐゴシック" pitchFamily="34" charset="-128"/>
                <a:cs typeface="Arial" charset="0"/>
              </a:rPr>
              <a:t>semantic relationships between</a:t>
            </a:r>
            <a:r>
              <a:rPr lang="en-US" sz="1900" b="1" dirty="0" smtClean="0">
                <a:solidFill>
                  <a:srgbClr val="000000"/>
                </a:solidFill>
                <a:latin typeface="Trebuchet MS" pitchFamily="34" charset="0"/>
                <a:ea typeface="ＭＳ Ｐゴシック" pitchFamily="34" charset="-128"/>
                <a:cs typeface="Arial" charset="0"/>
              </a:rPr>
              <a:t> resources</a:t>
            </a:r>
          </a:p>
          <a:p>
            <a:pPr marL="120650" indent="-120650" fontAlgn="auto">
              <a:spcBef>
                <a:spcPts val="0"/>
              </a:spcBef>
              <a:spcAft>
                <a:spcPts val="0"/>
              </a:spcAft>
              <a:buSzPct val="125000"/>
              <a:buFont typeface="Wingdings" charset="2"/>
              <a:buChar char="§"/>
              <a:defRPr/>
            </a:pPr>
            <a:endParaRPr lang="en-US" sz="900" b="1" dirty="0">
              <a:solidFill>
                <a:schemeClr val="tx1">
                  <a:lumMod val="75000"/>
                  <a:lumOff val="25000"/>
                </a:schemeClr>
              </a:solidFill>
              <a:latin typeface="Trebuchet MS" pitchFamily="34" charset="0"/>
              <a:ea typeface="ＭＳ Ｐゴシック" pitchFamily="34" charset="-128"/>
              <a:cs typeface="Arial" charset="0"/>
            </a:endParaRPr>
          </a:p>
          <a:p>
            <a:pPr marL="120650" indent="-120650" fontAlgn="auto">
              <a:spcBef>
                <a:spcPts val="0"/>
              </a:spcBef>
              <a:spcAft>
                <a:spcPts val="0"/>
              </a:spcAft>
              <a:buSzPct val="125000"/>
              <a:buFont typeface="Wingdings" charset="2"/>
              <a:buChar char="§"/>
              <a:defRPr/>
            </a:pPr>
            <a:r>
              <a:rPr lang="en-US" sz="1900" b="1" dirty="0">
                <a:solidFill>
                  <a:schemeClr val="tx1">
                    <a:lumMod val="75000"/>
                    <a:lumOff val="25000"/>
                  </a:schemeClr>
                </a:solidFill>
                <a:latin typeface="Trebuchet MS" pitchFamily="34" charset="0"/>
                <a:ea typeface="ＭＳ Ｐゴシック" pitchFamily="34" charset="-128"/>
                <a:cs typeface="Arial" charset="0"/>
              </a:rPr>
              <a:t> </a:t>
            </a:r>
            <a:r>
              <a:rPr lang="en-US" sz="1900" b="1" dirty="0" smtClean="0">
                <a:solidFill>
                  <a:srgbClr val="000000"/>
                </a:solidFill>
                <a:latin typeface="Trebuchet MS" pitchFamily="34" charset="0"/>
                <a:ea typeface="ＭＳ Ｐゴシック" pitchFamily="34" charset="-128"/>
                <a:cs typeface="Arial" charset="0"/>
              </a:rPr>
              <a:t>Making </a:t>
            </a:r>
            <a:r>
              <a:rPr lang="en-US" sz="1900" b="1" dirty="0">
                <a:solidFill>
                  <a:srgbClr val="000000"/>
                </a:solidFill>
                <a:latin typeface="Trebuchet MS" pitchFamily="34" charset="0"/>
                <a:ea typeface="ＭＳ Ｐゴシック" pitchFamily="34" charset="-128"/>
                <a:cs typeface="Arial" charset="0"/>
              </a:rPr>
              <a:t>this data available</a:t>
            </a:r>
            <a:r>
              <a:rPr lang="en-US" sz="1900" b="1" dirty="0" smtClean="0">
                <a:solidFill>
                  <a:srgbClr val="000000"/>
                </a:solidFill>
                <a:latin typeface="Trebuchet MS" pitchFamily="34" charset="0"/>
                <a:ea typeface="ＭＳ Ｐゴシック" pitchFamily="34" charset="-128"/>
                <a:cs typeface="Arial" charset="0"/>
              </a:rPr>
              <a:t> using </a:t>
            </a:r>
            <a:r>
              <a:rPr lang="en-US" sz="1900" b="1" dirty="0">
                <a:solidFill>
                  <a:srgbClr val="000000"/>
                </a:solidFill>
                <a:latin typeface="Trebuchet MS" pitchFamily="34" charset="0"/>
                <a:ea typeface="ＭＳ Ｐゴシック" pitchFamily="34" charset="-128"/>
                <a:cs typeface="Arial" charset="0"/>
              </a:rPr>
              <a:t>ontology-driven approach </a:t>
            </a:r>
            <a:r>
              <a:rPr lang="en-US" sz="1900" b="1" dirty="0" smtClean="0">
                <a:solidFill>
                  <a:srgbClr val="000000"/>
                </a:solidFill>
                <a:latin typeface="Trebuchet MS" pitchFamily="34" charset="0"/>
                <a:ea typeface="ＭＳ Ｐゴシック" pitchFamily="34" charset="-128"/>
                <a:cs typeface="Arial" charset="0"/>
              </a:rPr>
              <a:t>to research resource </a:t>
            </a:r>
            <a:r>
              <a:rPr lang="en-US" sz="1900" b="1" dirty="0">
                <a:solidFill>
                  <a:srgbClr val="000000"/>
                </a:solidFill>
                <a:latin typeface="Trebuchet MS" pitchFamily="34" charset="0"/>
                <a:ea typeface="ＭＳ Ｐゴシック" pitchFamily="34" charset="-128"/>
                <a:cs typeface="Arial" charset="0"/>
              </a:rPr>
              <a:t>annotation and </a:t>
            </a:r>
            <a:r>
              <a:rPr lang="en-US" sz="1900" b="1" dirty="0" smtClean="0">
                <a:solidFill>
                  <a:srgbClr val="000000"/>
                </a:solidFill>
                <a:latin typeface="Trebuchet MS" pitchFamily="34" charset="0"/>
                <a:ea typeface="ＭＳ Ｐゴシック" pitchFamily="34" charset="-128"/>
                <a:cs typeface="Arial" charset="0"/>
              </a:rPr>
              <a:t>discovery</a:t>
            </a:r>
          </a:p>
          <a:p>
            <a:pPr marL="120650" indent="-120650" fontAlgn="auto">
              <a:spcBef>
                <a:spcPts val="0"/>
              </a:spcBef>
              <a:spcAft>
                <a:spcPts val="0"/>
              </a:spcAft>
              <a:buSzPct val="125000"/>
              <a:buFont typeface="Wingdings" charset="2"/>
              <a:buChar char="§"/>
              <a:defRPr/>
            </a:pPr>
            <a:endParaRPr lang="en-US" sz="1900" b="1" dirty="0" smtClean="0">
              <a:solidFill>
                <a:srgbClr val="000000"/>
              </a:solidFill>
              <a:latin typeface="Trebuchet MS" pitchFamily="34" charset="0"/>
              <a:ea typeface="ＭＳ Ｐゴシック" pitchFamily="34" charset="-128"/>
              <a:cs typeface="Arial" charset="0"/>
            </a:endParaRPr>
          </a:p>
          <a:p>
            <a:pPr marL="120650" indent="-120650">
              <a:buSzPct val="125000"/>
              <a:buFont typeface="Wingdings" charset="2"/>
              <a:buChar char="§"/>
              <a:defRPr/>
            </a:pPr>
            <a:r>
              <a:rPr lang="en-US" sz="1900" b="1" dirty="0" smtClean="0">
                <a:solidFill>
                  <a:schemeClr val="tx1">
                    <a:lumMod val="75000"/>
                    <a:lumOff val="25000"/>
                  </a:schemeClr>
                </a:solidFill>
                <a:latin typeface="Trebuchet MS" pitchFamily="34" charset="0"/>
                <a:ea typeface="ＭＳ Ｐゴシック" pitchFamily="34" charset="-128"/>
                <a:cs typeface="Arial" charset="0"/>
              </a:rPr>
              <a:t> </a:t>
            </a:r>
            <a:r>
              <a:rPr lang="en-US" sz="1900" b="1" dirty="0" smtClean="0">
                <a:solidFill>
                  <a:srgbClr val="000000"/>
                </a:solidFill>
                <a:latin typeface="Trebuchet MS" pitchFamily="34" charset="0"/>
                <a:ea typeface="ＭＳ Ｐゴシック" pitchFamily="34" charset="-128"/>
                <a:cs typeface="Arial" charset="0"/>
              </a:rPr>
              <a:t>Reducing time-consuming and expensive duplication of resources</a:t>
            </a:r>
          </a:p>
          <a:p>
            <a:pPr marL="120650" indent="-120650" fontAlgn="auto">
              <a:spcBef>
                <a:spcPts val="0"/>
              </a:spcBef>
              <a:spcAft>
                <a:spcPts val="0"/>
              </a:spcAft>
              <a:buSzPct val="125000"/>
              <a:buFont typeface="Wingdings" charset="2"/>
              <a:buChar char="§"/>
              <a:defRPr/>
            </a:pPr>
            <a:endParaRPr lang="en-US" sz="1900" b="1" dirty="0" smtClean="0">
              <a:solidFill>
                <a:srgbClr val="000000"/>
              </a:solidFill>
              <a:latin typeface="Trebuchet MS" pitchFamily="34" charset="0"/>
              <a:ea typeface="ＭＳ Ｐゴシック" pitchFamily="34" charset="-128"/>
              <a:cs typeface="Arial" charset="0"/>
            </a:endParaRPr>
          </a:p>
          <a:p>
            <a:pPr marL="120650" indent="-120650" fontAlgn="auto">
              <a:spcBef>
                <a:spcPts val="0"/>
              </a:spcBef>
              <a:spcAft>
                <a:spcPts val="0"/>
              </a:spcAft>
              <a:buSzPct val="125000"/>
              <a:buFont typeface="Wingdings" charset="2"/>
              <a:buChar char="§"/>
              <a:defRPr/>
            </a:pPr>
            <a:endParaRPr lang="en-US" sz="2000" b="1" dirty="0" smtClean="0">
              <a:solidFill>
                <a:schemeClr val="tx1">
                  <a:lumMod val="75000"/>
                  <a:lumOff val="25000"/>
                </a:schemeClr>
              </a:solidFill>
              <a:latin typeface="Trebuchet MS" pitchFamily="34" charset="0"/>
              <a:ea typeface="ＭＳ Ｐゴシック" pitchFamily="34" charset="-128"/>
              <a:cs typeface="Arial" charset="0"/>
            </a:endParaRPr>
          </a:p>
          <a:p>
            <a:endParaRPr lang="en-US" sz="2000" b="1" dirty="0"/>
          </a:p>
        </p:txBody>
      </p:sp>
      <p:sp>
        <p:nvSpPr>
          <p:cNvPr id="12" name="TextBox 11"/>
          <p:cNvSpPr txBox="1"/>
          <p:nvPr/>
        </p:nvSpPr>
        <p:spPr>
          <a:xfrm>
            <a:off x="5911189" y="6183313"/>
            <a:ext cx="2181657" cy="400110"/>
          </a:xfrm>
          <a:prstGeom prst="rect">
            <a:avLst/>
          </a:prstGeom>
          <a:noFill/>
        </p:spPr>
        <p:txBody>
          <a:bodyPr wrap="none" rtlCol="0">
            <a:spAutoFit/>
          </a:bodyPr>
          <a:lstStyle/>
          <a:p>
            <a:r>
              <a:rPr lang="en-US" sz="2000" u="sng" dirty="0" err="1" smtClean="0"/>
              <a:t>www.eagle-i/home</a:t>
            </a:r>
            <a:endParaRPr lang="en-US" sz="2000" u="sng" dirty="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a:t>
            </a:r>
            <a:endParaRPr lang="en-US" dirty="0"/>
          </a:p>
        </p:txBody>
      </p:sp>
      <p:sp>
        <p:nvSpPr>
          <p:cNvPr id="3" name="Content Placeholder 2"/>
          <p:cNvSpPr>
            <a:spLocks noGrp="1"/>
          </p:cNvSpPr>
          <p:nvPr>
            <p:ph idx="1"/>
          </p:nvPr>
        </p:nvSpPr>
        <p:spPr/>
        <p:txBody>
          <a:bodyPr>
            <a:normAutofit/>
          </a:bodyPr>
          <a:lstStyle/>
          <a:p>
            <a:pPr>
              <a:buNone/>
            </a:pPr>
            <a:r>
              <a:rPr lang="en-US" dirty="0" smtClean="0"/>
              <a:t>	</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4"/>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5"/>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Service Hierarchy in eagle-</a:t>
            </a:r>
            <a:r>
              <a:rPr lang="en-US" b="1" dirty="0" err="1" smtClean="0">
                <a:solidFill>
                  <a:srgbClr val="800000"/>
                </a:solidFill>
                <a:ea typeface="ＭＳ Ｐゴシック" pitchFamily="34" charset="-128"/>
                <a:cs typeface="Arial Bold" pitchFamily="-106" charset="0"/>
              </a:rPr>
              <a:t>i</a:t>
            </a:r>
            <a:endParaRPr lang="en-US" sz="4400" b="1" dirty="0" smtClean="0">
              <a:solidFill>
                <a:srgbClr val="800000"/>
              </a:solidFill>
              <a:ea typeface="ＭＳ Ｐゴシック" pitchFamily="34" charset="-128"/>
              <a:cs typeface="Arial Bold" pitchFamily="-106" charset="0"/>
            </a:endParaRPr>
          </a:p>
        </p:txBody>
      </p:sp>
      <p:sp>
        <p:nvSpPr>
          <p:cNvPr id="11" name="Content Placeholder 10"/>
          <p:cNvSpPr>
            <a:spLocks noGrp="1"/>
          </p:cNvSpPr>
          <p:nvPr>
            <p:ph idx="1"/>
          </p:nvPr>
        </p:nvSpPr>
        <p:spPr>
          <a:xfrm>
            <a:off x="457200" y="995494"/>
            <a:ext cx="8229600" cy="5130669"/>
          </a:xfrm>
        </p:spPr>
        <p:txBody>
          <a:bodyPr/>
          <a:lstStyle/>
          <a:p>
            <a:r>
              <a:rPr lang="en-US" dirty="0" smtClean="0"/>
              <a:t>Hierarchy based on Process (we will still use the same classes)</a:t>
            </a:r>
            <a:endParaRPr lang="en-US" dirty="0"/>
          </a:p>
        </p:txBody>
      </p:sp>
      <p:graphicFrame>
        <p:nvGraphicFramePr>
          <p:cNvPr id="53250" name="Object 2"/>
          <p:cNvGraphicFramePr>
            <a:graphicFrameLocks noChangeAspect="1"/>
          </p:cNvGraphicFramePr>
          <p:nvPr/>
        </p:nvGraphicFramePr>
        <p:xfrm>
          <a:off x="2310058" y="2164925"/>
          <a:ext cx="5486400" cy="3810000"/>
        </p:xfrm>
        <a:graphic>
          <a:graphicData uri="http://schemas.openxmlformats.org/presentationml/2006/ole">
            <p:oleObj spid="_x0000_s53250" name="Document" r:id="rId6" imgW="5486400" imgH="3810000" progId="Word.Document.12">
              <p:link updateAutomatic="1"/>
            </p:oleObj>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2"/>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3"/>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9" name="Content Placeholder 2"/>
          <p:cNvSpPr>
            <a:spLocks noGrp="1"/>
          </p:cNvSpPr>
          <p:nvPr>
            <p:ph idx="1"/>
          </p:nvPr>
        </p:nvSpPr>
        <p:spPr>
          <a:xfrm>
            <a:off x="457200" y="995494"/>
            <a:ext cx="8229600" cy="5130669"/>
          </a:xfrm>
        </p:spPr>
        <p:txBody>
          <a:bodyPr>
            <a:normAutofit/>
          </a:bodyPr>
          <a:lstStyle/>
          <a:p>
            <a:r>
              <a:rPr lang="en-US" dirty="0" smtClean="0"/>
              <a:t>Build an application ontology</a:t>
            </a:r>
          </a:p>
          <a:p>
            <a:pPr lvl="1"/>
            <a:r>
              <a:rPr lang="en-US" dirty="0" smtClean="0"/>
              <a:t>to annotate real data about a large set of resources</a:t>
            </a:r>
          </a:p>
          <a:p>
            <a:pPr lvl="1"/>
            <a:r>
              <a:rPr lang="en-US" dirty="0" smtClean="0"/>
              <a:t>to drive UI  and logic of </a:t>
            </a:r>
            <a:r>
              <a:rPr lang="en-US" dirty="0" err="1" smtClean="0"/>
              <a:t>curation</a:t>
            </a:r>
            <a:r>
              <a:rPr lang="en-US" dirty="0" smtClean="0"/>
              <a:t> and search applications</a:t>
            </a:r>
            <a:endParaRPr lang="en-US" sz="3200" dirty="0" smtClean="0"/>
          </a:p>
          <a:p>
            <a:pPr marL="342900" lvl="1" indent="-342900">
              <a:buFont typeface="Arial"/>
              <a:buChar char="•"/>
            </a:pPr>
            <a:r>
              <a:rPr lang="en-US" sz="3200" dirty="0" smtClean="0"/>
              <a:t>Following best practices for ontology development</a:t>
            </a:r>
          </a:p>
          <a:p>
            <a:pPr marL="800100" lvl="3" indent="-342900"/>
            <a:r>
              <a:rPr lang="en-US" sz="2800" dirty="0" smtClean="0"/>
              <a:t>Comply to OBO foundry principles</a:t>
            </a:r>
          </a:p>
          <a:p>
            <a:pPr marL="800100" lvl="3" indent="-342900"/>
            <a:r>
              <a:rPr lang="en-US" sz="2800" dirty="0" smtClean="0"/>
              <a:t>Reuse existing </a:t>
            </a:r>
            <a:r>
              <a:rPr lang="en-US" sz="2800" dirty="0" err="1" smtClean="0"/>
              <a:t>ontologies</a:t>
            </a:r>
            <a:endParaRPr lang="en-US" sz="2800" dirty="0" smtClean="0"/>
          </a:p>
          <a:p>
            <a:pPr marL="800100" lvl="3" indent="-342900"/>
            <a:r>
              <a:rPr lang="en-US" sz="2800" dirty="0" smtClean="0"/>
              <a:t>Be aligned with similar efforts (OBI, NIF, VIVO,..)</a:t>
            </a:r>
          </a:p>
          <a:p>
            <a:pPr lvl="1">
              <a:buNone/>
            </a:pPr>
            <a:endParaRPr lang="en-US" dirty="0" smtClean="0"/>
          </a:p>
          <a:p>
            <a:pPr lvl="1">
              <a:buNone/>
            </a:pPr>
            <a:endParaRPr lang="en-US" dirty="0" smtClean="0"/>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eagle-</a:t>
            </a:r>
            <a:r>
              <a:rPr lang="en-US" b="1" dirty="0" err="1" smtClean="0">
                <a:solidFill>
                  <a:srgbClr val="800000"/>
                </a:solidFill>
                <a:ea typeface="ＭＳ Ｐゴシック" pitchFamily="34" charset="-128"/>
                <a:cs typeface="Arial Bold" pitchFamily="-106" charset="0"/>
              </a:rPr>
              <a:t>i</a:t>
            </a:r>
            <a:r>
              <a:rPr lang="en-US" b="1" dirty="0" smtClean="0">
                <a:solidFill>
                  <a:srgbClr val="800000"/>
                </a:solidFill>
                <a:ea typeface="ＭＳ Ｐゴシック" pitchFamily="34" charset="-128"/>
                <a:cs typeface="Arial Bold" pitchFamily="-106" charset="0"/>
              </a:rPr>
              <a:t> ontology challenges</a:t>
            </a:r>
            <a:endParaRPr lang="en-US" sz="4400" b="1" dirty="0" smtClean="0">
              <a:solidFill>
                <a:srgbClr val="800000"/>
              </a:solidFill>
              <a:ea typeface="ＭＳ Ｐゴシック" pitchFamily="34" charset="-128"/>
              <a:cs typeface="Arial Bold" pitchFamily="-106"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25602" name="Object 2"/>
          <p:cNvGraphicFramePr>
            <a:graphicFrameLocks noChangeAspect="1"/>
          </p:cNvGraphicFramePr>
          <p:nvPr/>
        </p:nvGraphicFramePr>
        <p:xfrm>
          <a:off x="115888" y="1298955"/>
          <a:ext cx="8804025" cy="1760805"/>
        </p:xfrm>
        <a:graphic>
          <a:graphicData uri="http://schemas.openxmlformats.org/presentationml/2006/ole">
            <p:oleObj spid="_x0000_s25602" name="Document" r:id="rId4" imgW="4508500" imgH="901700" progId="Word.Document.12">
              <p:link updateAutomatic="1"/>
            </p:oleObj>
          </a:graphicData>
        </a:graphic>
      </p:graphicFrame>
      <p:pic>
        <p:nvPicPr>
          <p:cNvPr id="5" name="Picture 2" descr="H:\Eagle-i\Office\OHSU Library Logo.transparent.tif"/>
          <p:cNvPicPr>
            <a:picLocks noChangeAspect="1" noChangeArrowheads="1"/>
          </p:cNvPicPr>
          <p:nvPr/>
        </p:nvPicPr>
        <p:blipFill>
          <a:blip r:embed="rId5"/>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6"/>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9" name="Content Placeholder 2"/>
          <p:cNvSpPr>
            <a:spLocks noGrp="1"/>
          </p:cNvSpPr>
          <p:nvPr>
            <p:ph idx="1"/>
          </p:nvPr>
        </p:nvSpPr>
        <p:spPr>
          <a:xfrm>
            <a:off x="457200" y="1600200"/>
            <a:ext cx="8229600" cy="4525963"/>
          </a:xfrm>
        </p:spPr>
        <p:txBody>
          <a:bodyPr>
            <a:normAutofit/>
          </a:bodyPr>
          <a:lstStyle/>
          <a:p>
            <a:pPr lvl="1">
              <a:buNone/>
            </a:pPr>
            <a:endParaRPr lang="en-US" dirty="0" smtClean="0"/>
          </a:p>
          <a:p>
            <a:pPr lvl="1">
              <a:buNone/>
            </a:pPr>
            <a:endParaRPr lang="en-US" dirty="0" smtClean="0"/>
          </a:p>
          <a:p>
            <a:pPr lvl="1">
              <a:buNone/>
            </a:pPr>
            <a:endParaRPr lang="en-US" dirty="0" smtClean="0"/>
          </a:p>
          <a:p>
            <a:pPr>
              <a:buFontTx/>
              <a:buChar char="-"/>
            </a:pPr>
            <a:r>
              <a:rPr lang="en-US" dirty="0" smtClean="0"/>
              <a:t>Modular structure to address the challenges</a:t>
            </a:r>
          </a:p>
          <a:p>
            <a:pPr>
              <a:buFontTx/>
              <a:buChar char="-"/>
            </a:pPr>
            <a:r>
              <a:rPr lang="en-US" dirty="0" smtClean="0"/>
              <a:t>Direct imports </a:t>
            </a:r>
            <a:r>
              <a:rPr lang="en-US" dirty="0" err="1" smtClean="0"/>
              <a:t>vs</a:t>
            </a:r>
            <a:r>
              <a:rPr lang="en-US" dirty="0" smtClean="0"/>
              <a:t> MIREOT</a:t>
            </a:r>
          </a:p>
          <a:p>
            <a:pPr>
              <a:buFontTx/>
              <a:buChar char="-"/>
            </a:pPr>
            <a:r>
              <a:rPr lang="en-US" dirty="0" smtClean="0"/>
              <a:t>Currently XXXX classes</a:t>
            </a:r>
          </a:p>
          <a:p>
            <a:pPr>
              <a:buNone/>
            </a:pPr>
            <a:r>
              <a:rPr lang="en-US" dirty="0" smtClean="0"/>
              <a:t>    in the core module </a:t>
            </a:r>
          </a:p>
        </p:txBody>
      </p:sp>
      <p:sp>
        <p:nvSpPr>
          <p:cNvPr id="11"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eagle-</a:t>
            </a:r>
            <a:r>
              <a:rPr lang="en-US" b="1" dirty="0" err="1" smtClean="0">
                <a:solidFill>
                  <a:srgbClr val="800000"/>
                </a:solidFill>
                <a:ea typeface="ＭＳ Ｐゴシック" pitchFamily="34" charset="-128"/>
                <a:cs typeface="Arial Bold" pitchFamily="-106" charset="0"/>
              </a:rPr>
              <a:t>i</a:t>
            </a:r>
            <a:r>
              <a:rPr lang="en-US" b="1" dirty="0" smtClean="0">
                <a:solidFill>
                  <a:srgbClr val="800000"/>
                </a:solidFill>
                <a:ea typeface="ＭＳ Ｐゴシック" pitchFamily="34" charset="-128"/>
                <a:cs typeface="Arial Bold" pitchFamily="-106" charset="0"/>
              </a:rPr>
              <a:t> ontology </a:t>
            </a:r>
            <a:endParaRPr lang="en-US" sz="4400" b="1" dirty="0" smtClean="0">
              <a:solidFill>
                <a:srgbClr val="800000"/>
              </a:solidFill>
              <a:ea typeface="ＭＳ Ｐゴシック" pitchFamily="34" charset="-128"/>
              <a:cs typeface="Arial Bold" pitchFamily="-106" charset="0"/>
            </a:endParaRPr>
          </a:p>
        </p:txBody>
      </p:sp>
      <p:graphicFrame>
        <p:nvGraphicFramePr>
          <p:cNvPr id="15" name="Chart 14"/>
          <p:cNvGraphicFramePr/>
          <p:nvPr/>
        </p:nvGraphicFramePr>
        <p:xfrm>
          <a:off x="4572000" y="4089400"/>
          <a:ext cx="4572000" cy="2743200"/>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25602" name="Object 2"/>
          <p:cNvGraphicFramePr>
            <a:graphicFrameLocks noChangeAspect="1"/>
          </p:cNvGraphicFramePr>
          <p:nvPr/>
        </p:nvGraphicFramePr>
        <p:xfrm>
          <a:off x="115888" y="1298955"/>
          <a:ext cx="8804025" cy="1760805"/>
        </p:xfrm>
        <a:graphic>
          <a:graphicData uri="http://schemas.openxmlformats.org/presentationml/2006/ole">
            <p:oleObj spid="_x0000_s83970" name="Document" r:id="rId4" imgW="4508500" imgH="901700" progId="Word.Document.12">
              <p:link updateAutomatic="1"/>
            </p:oleObj>
          </a:graphicData>
        </a:graphic>
      </p:graphicFrame>
      <p:pic>
        <p:nvPicPr>
          <p:cNvPr id="5" name="Picture 2" descr="H:\Eagle-i\Office\OHSU Library Logo.transparent.tif"/>
          <p:cNvPicPr>
            <a:picLocks noChangeAspect="1" noChangeArrowheads="1"/>
          </p:cNvPicPr>
          <p:nvPr/>
        </p:nvPicPr>
        <p:blipFill>
          <a:blip r:embed="rId5"/>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6"/>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9" name="Content Placeholder 2"/>
          <p:cNvSpPr>
            <a:spLocks noGrp="1"/>
          </p:cNvSpPr>
          <p:nvPr>
            <p:ph idx="1"/>
          </p:nvPr>
        </p:nvSpPr>
        <p:spPr>
          <a:xfrm>
            <a:off x="457200" y="1600200"/>
            <a:ext cx="8229600" cy="4525963"/>
          </a:xfrm>
        </p:spPr>
        <p:txBody>
          <a:bodyPr>
            <a:normAutofit/>
          </a:bodyPr>
          <a:lstStyle/>
          <a:p>
            <a:pPr lvl="1">
              <a:buNone/>
            </a:pPr>
            <a:endParaRPr lang="en-US" dirty="0" smtClean="0"/>
          </a:p>
          <a:p>
            <a:pPr lvl="1">
              <a:buNone/>
            </a:pPr>
            <a:endParaRPr lang="en-US" dirty="0" smtClean="0"/>
          </a:p>
          <a:p>
            <a:pPr lvl="1">
              <a:buNone/>
            </a:pPr>
            <a:endParaRPr lang="en-US" dirty="0" smtClean="0"/>
          </a:p>
          <a:p>
            <a:pPr>
              <a:buFontTx/>
              <a:buChar char="-"/>
            </a:pPr>
            <a:r>
              <a:rPr lang="en-US" dirty="0" smtClean="0"/>
              <a:t>Application specific modules</a:t>
            </a:r>
          </a:p>
          <a:p>
            <a:pPr lvl="1">
              <a:buFontTx/>
              <a:buChar char="-"/>
            </a:pPr>
            <a:r>
              <a:rPr lang="en-US" dirty="0" smtClean="0"/>
              <a:t>Used to create application specific annotation</a:t>
            </a:r>
          </a:p>
          <a:p>
            <a:pPr lvl="2">
              <a:buFontTx/>
              <a:buChar char="-"/>
            </a:pPr>
            <a:r>
              <a:rPr lang="en-US" dirty="0" smtClean="0"/>
              <a:t>Preferred labels</a:t>
            </a:r>
          </a:p>
          <a:p>
            <a:pPr lvl="2">
              <a:buFontTx/>
              <a:buChar char="-"/>
            </a:pPr>
            <a:r>
              <a:rPr lang="en-US" dirty="0" smtClean="0"/>
              <a:t> restrictions on domain and range</a:t>
            </a:r>
          </a:p>
          <a:p>
            <a:pPr lvl="2">
              <a:buFontTx/>
              <a:buChar char="-"/>
            </a:pPr>
            <a:r>
              <a:rPr lang="en-US" dirty="0" smtClean="0"/>
              <a:t>Annotation to exclude upper level classes form displaying</a:t>
            </a:r>
            <a:endParaRPr lang="en-US" dirty="0" smtClean="0"/>
          </a:p>
        </p:txBody>
      </p:sp>
      <p:sp>
        <p:nvSpPr>
          <p:cNvPr id="11"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eagle-</a:t>
            </a:r>
            <a:r>
              <a:rPr lang="en-US" b="1" dirty="0" err="1" smtClean="0">
                <a:solidFill>
                  <a:srgbClr val="800000"/>
                </a:solidFill>
                <a:ea typeface="ＭＳ Ｐゴシック" pitchFamily="34" charset="-128"/>
                <a:cs typeface="Arial Bold" pitchFamily="-106" charset="0"/>
              </a:rPr>
              <a:t>i</a:t>
            </a:r>
            <a:r>
              <a:rPr lang="en-US" b="1" dirty="0" smtClean="0">
                <a:solidFill>
                  <a:srgbClr val="800000"/>
                </a:solidFill>
                <a:ea typeface="ＭＳ Ｐゴシック" pitchFamily="34" charset="-128"/>
                <a:cs typeface="Arial Bold" pitchFamily="-106" charset="0"/>
              </a:rPr>
              <a:t> ontology </a:t>
            </a:r>
            <a:endParaRPr lang="en-US" sz="4400" b="1" dirty="0" smtClean="0">
              <a:solidFill>
                <a:srgbClr val="800000"/>
              </a:solidFill>
              <a:ea typeface="ＭＳ Ｐゴシック" pitchFamily="34" charset="-128"/>
              <a:cs typeface="Arial Bold" pitchFamily="-106"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2"/>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3"/>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9" name="Content Placeholder 2"/>
          <p:cNvSpPr>
            <a:spLocks noGrp="1"/>
          </p:cNvSpPr>
          <p:nvPr>
            <p:ph idx="1"/>
          </p:nvPr>
        </p:nvSpPr>
        <p:spPr>
          <a:xfrm>
            <a:off x="457200" y="995494"/>
            <a:ext cx="8229600" cy="5130669"/>
          </a:xfrm>
        </p:spPr>
        <p:txBody>
          <a:bodyPr>
            <a:normAutofit/>
          </a:bodyPr>
          <a:lstStyle/>
          <a:p>
            <a:r>
              <a:rPr lang="en-US" dirty="0" smtClean="0"/>
              <a:t>Ontology that follows OBO Foundry principles (easy to integrate and import stuff , same upper onto, and designing principles)</a:t>
            </a:r>
          </a:p>
          <a:p>
            <a:r>
              <a:rPr lang="en-US" dirty="0" smtClean="0"/>
              <a:t>be interoperable as much as possible with other efforts (reuse an ontology that will be used in other efforts) </a:t>
            </a:r>
          </a:p>
          <a:p>
            <a:r>
              <a:rPr lang="en-US" dirty="0" smtClean="0"/>
              <a:t>Have support form the community of </a:t>
            </a:r>
            <a:r>
              <a:rPr lang="en-US" dirty="0" err="1" smtClean="0"/>
              <a:t>devs</a:t>
            </a:r>
            <a:endParaRPr lang="en-US" dirty="0" smtClean="0"/>
          </a:p>
          <a:p>
            <a:r>
              <a:rPr lang="en-US" dirty="0" smtClean="0"/>
              <a:t>	Don’t’ reinvent the wheel</a:t>
            </a:r>
          </a:p>
          <a:p>
            <a:pPr lvl="1">
              <a:buNone/>
            </a:pPr>
            <a:endParaRPr lang="en-US" dirty="0" smtClean="0"/>
          </a:p>
          <a:p>
            <a:pPr lvl="1">
              <a:buNone/>
            </a:pPr>
            <a:endParaRPr lang="en-US" dirty="0" smtClean="0"/>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Why OBI?</a:t>
            </a:r>
            <a:endParaRPr lang="en-US" sz="4400" b="1" dirty="0" smtClean="0">
              <a:solidFill>
                <a:srgbClr val="800000"/>
              </a:solidFill>
              <a:ea typeface="ＭＳ Ｐゴシック" pitchFamily="34" charset="-128"/>
              <a:cs typeface="Arial Bold" pitchFamily="-106"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2"/>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3"/>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9" name="Content Placeholder 2"/>
          <p:cNvSpPr>
            <a:spLocks noGrp="1"/>
          </p:cNvSpPr>
          <p:nvPr>
            <p:ph idx="1"/>
          </p:nvPr>
        </p:nvSpPr>
        <p:spPr>
          <a:xfrm>
            <a:off x="457200" y="1164248"/>
            <a:ext cx="8229600" cy="4961915"/>
          </a:xfrm>
        </p:spPr>
        <p:txBody>
          <a:bodyPr>
            <a:normAutofit/>
          </a:bodyPr>
          <a:lstStyle/>
          <a:p>
            <a:r>
              <a:rPr lang="en-US" dirty="0" smtClean="0"/>
              <a:t>A set of terms and property imported </a:t>
            </a:r>
          </a:p>
          <a:p>
            <a:pPr lvl="1"/>
            <a:r>
              <a:rPr lang="en-US" dirty="0" smtClean="0"/>
              <a:t>Techniques, </a:t>
            </a:r>
          </a:p>
          <a:p>
            <a:r>
              <a:rPr lang="en-US" dirty="0" smtClean="0"/>
              <a:t>Two use cases:</a:t>
            </a:r>
          </a:p>
          <a:p>
            <a:pPr lvl="1"/>
            <a:r>
              <a:rPr lang="en-US" dirty="0" smtClean="0"/>
              <a:t>Instruments</a:t>
            </a:r>
          </a:p>
          <a:p>
            <a:pPr lvl="1"/>
            <a:r>
              <a:rPr lang="en-US" dirty="0" smtClean="0"/>
              <a:t>Services</a:t>
            </a:r>
          </a:p>
          <a:p>
            <a:pPr lvl="1">
              <a:buNone/>
            </a:pPr>
            <a:endParaRPr lang="en-US" dirty="0" smtClean="0"/>
          </a:p>
          <a:p>
            <a:pPr lvl="1">
              <a:buNone/>
            </a:pPr>
            <a:endParaRPr lang="en-US" dirty="0" smtClean="0"/>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Use cases</a:t>
            </a:r>
            <a:endParaRPr lang="en-US" sz="4400" b="1" dirty="0" smtClean="0">
              <a:solidFill>
                <a:srgbClr val="800000"/>
              </a:solidFill>
              <a:ea typeface="ＭＳ Ｐゴシック" pitchFamily="34" charset="-128"/>
              <a:cs typeface="Arial Bold" pitchFamily="-106"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2"/>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3"/>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9" name="Content Placeholder 2"/>
          <p:cNvSpPr>
            <a:spLocks noGrp="1"/>
          </p:cNvSpPr>
          <p:nvPr>
            <p:ph idx="1"/>
          </p:nvPr>
        </p:nvSpPr>
        <p:spPr>
          <a:xfrm>
            <a:off x="457200" y="981430"/>
            <a:ext cx="8229600" cy="4961915"/>
          </a:xfrm>
        </p:spPr>
        <p:txBody>
          <a:bodyPr>
            <a:normAutofit fontScale="92500" lnSpcReduction="10000"/>
          </a:bodyPr>
          <a:lstStyle/>
          <a:p>
            <a:pPr>
              <a:buNone/>
            </a:pPr>
            <a:r>
              <a:rPr lang="en-US" dirty="0" smtClean="0"/>
              <a:t>Goals</a:t>
            </a:r>
          </a:p>
          <a:p>
            <a:r>
              <a:rPr lang="en-US" dirty="0" smtClean="0"/>
              <a:t>Reuse classes had already been defined in OBI</a:t>
            </a:r>
          </a:p>
          <a:p>
            <a:r>
              <a:rPr lang="en-US" dirty="0" smtClean="0"/>
              <a:t>Use the same OBI design pattern for eagle-</a:t>
            </a:r>
            <a:r>
              <a:rPr lang="en-US" dirty="0" err="1" smtClean="0"/>
              <a:t>i</a:t>
            </a:r>
            <a:r>
              <a:rPr lang="en-US" dirty="0" smtClean="0"/>
              <a:t> instrument classes</a:t>
            </a:r>
          </a:p>
          <a:p>
            <a:pPr lvl="1"/>
            <a:r>
              <a:rPr lang="en-US" dirty="0" smtClean="0"/>
              <a:t>Define equivalent classes based on device functions</a:t>
            </a:r>
          </a:p>
          <a:p>
            <a:pPr lvl="2"/>
            <a:r>
              <a:rPr lang="en-US" dirty="0" err="1" smtClean="0"/>
              <a:t>Eg</a:t>
            </a:r>
            <a:r>
              <a:rPr lang="en-US" dirty="0" smtClean="0"/>
              <a:t>: measurement device </a:t>
            </a:r>
          </a:p>
          <a:p>
            <a:pPr lvl="2">
              <a:buNone/>
            </a:pPr>
            <a:r>
              <a:rPr lang="en-US" dirty="0" smtClean="0"/>
              <a:t>	Equivalent to:</a:t>
            </a:r>
          </a:p>
          <a:p>
            <a:pPr lvl="3">
              <a:buNone/>
            </a:pPr>
            <a:r>
              <a:rPr lang="en-US" dirty="0" smtClean="0"/>
              <a:t>	device</a:t>
            </a:r>
          </a:p>
          <a:p>
            <a:pPr lvl="3">
              <a:buNone/>
            </a:pPr>
            <a:r>
              <a:rPr lang="en-US" dirty="0" smtClean="0"/>
              <a:t>    and (</a:t>
            </a:r>
            <a:r>
              <a:rPr lang="en-US" dirty="0" err="1" smtClean="0"/>
              <a:t>has_function</a:t>
            </a:r>
            <a:r>
              <a:rPr lang="en-US" dirty="0" smtClean="0"/>
              <a:t> some 'measure function')</a:t>
            </a:r>
          </a:p>
          <a:p>
            <a:pPr marL="342900" lvl="1" indent="-342900">
              <a:buFont typeface="Arial"/>
              <a:buChar char="•"/>
            </a:pPr>
            <a:r>
              <a:rPr lang="en-US" sz="3200" dirty="0" smtClean="0"/>
              <a:t>Align instrument representation with NIF</a:t>
            </a:r>
          </a:p>
          <a:p>
            <a:pPr marL="342900" lvl="1" indent="-342900">
              <a:buFont typeface="Arial"/>
              <a:buChar char="•"/>
            </a:pPr>
            <a:r>
              <a:rPr lang="en-US" sz="3200" dirty="0" smtClean="0"/>
              <a:t>Contribute back enriching OBI devices</a:t>
            </a:r>
          </a:p>
          <a:p>
            <a:pPr marL="742950" lvl="2" indent="-342900">
              <a:buNone/>
            </a:pPr>
            <a:endParaRPr lang="en-US" dirty="0" smtClean="0"/>
          </a:p>
          <a:p>
            <a:pPr marL="342900" lvl="1" indent="-342900">
              <a:buFont typeface="Arial"/>
              <a:buChar char="•"/>
            </a:pPr>
            <a:endParaRPr lang="en-US" sz="3200" dirty="0" smtClean="0"/>
          </a:p>
          <a:p>
            <a:pPr lvl="1">
              <a:buNone/>
            </a:pPr>
            <a:endParaRPr lang="en-US" dirty="0" smtClean="0"/>
          </a:p>
          <a:p>
            <a:pPr lvl="1">
              <a:buNone/>
            </a:pPr>
            <a:endParaRPr lang="en-US" dirty="0" smtClean="0"/>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Use case: Instrument</a:t>
            </a:r>
            <a:endParaRPr lang="en-US" sz="4400" b="1" dirty="0" smtClean="0">
              <a:solidFill>
                <a:srgbClr val="800000"/>
              </a:solidFill>
              <a:ea typeface="ＭＳ Ｐゴシック" pitchFamily="34" charset="-128"/>
              <a:cs typeface="Arial Bold" pitchFamily="-106"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4"/>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9" name="Content Placeholder 2"/>
          <p:cNvSpPr>
            <a:spLocks noGrp="1"/>
          </p:cNvSpPr>
          <p:nvPr>
            <p:ph idx="1"/>
          </p:nvPr>
        </p:nvSpPr>
        <p:spPr>
          <a:xfrm>
            <a:off x="457200" y="1164248"/>
            <a:ext cx="8229600" cy="4961915"/>
          </a:xfrm>
        </p:spPr>
        <p:txBody>
          <a:bodyPr>
            <a:normAutofit/>
          </a:bodyPr>
          <a:lstStyle/>
          <a:p>
            <a:pPr>
              <a:buNone/>
            </a:pPr>
            <a:r>
              <a:rPr lang="en-US" dirty="0" smtClean="0"/>
              <a:t>1) Align eagle-I and NIF instrument with OBI devices</a:t>
            </a:r>
          </a:p>
          <a:p>
            <a:pPr>
              <a:buNone/>
            </a:pPr>
            <a:r>
              <a:rPr lang="en-US" dirty="0" smtClean="0"/>
              <a:t>2) MIREOT the device classes already present OBI (</a:t>
            </a:r>
            <a:r>
              <a:rPr lang="en-US" dirty="0" err="1" smtClean="0"/>
              <a:t>eg</a:t>
            </a:r>
            <a:r>
              <a:rPr lang="en-US" dirty="0" smtClean="0"/>
              <a:t>. DNA sequencer, centrifuge)</a:t>
            </a:r>
          </a:p>
          <a:p>
            <a:pPr>
              <a:buNone/>
            </a:pPr>
            <a:r>
              <a:rPr lang="en-US" dirty="0" smtClean="0"/>
              <a:t>3) Generate request for new terms using Quick Term Template (QTT)</a:t>
            </a:r>
          </a:p>
          <a:p>
            <a:pPr>
              <a:buNone/>
            </a:pPr>
            <a:r>
              <a:rPr lang="en-US" dirty="0" smtClean="0"/>
              <a:t>4) MIREOT back from OBI the new instrument classes into eagle-</a:t>
            </a:r>
            <a:r>
              <a:rPr lang="en-US" dirty="0" err="1" smtClean="0"/>
              <a:t>i</a:t>
            </a:r>
            <a:endParaRPr lang="en-US" dirty="0" smtClean="0"/>
          </a:p>
          <a:p>
            <a:pPr lvl="3">
              <a:buNone/>
            </a:pPr>
            <a:endParaRPr lang="en-US" dirty="0" smtClean="0"/>
          </a:p>
          <a:p>
            <a:pPr lvl="1">
              <a:buNone/>
            </a:pPr>
            <a:endParaRPr lang="en-US" dirty="0" smtClean="0"/>
          </a:p>
          <a:p>
            <a:pPr lvl="1">
              <a:buNone/>
            </a:pPr>
            <a:endParaRPr lang="en-US" dirty="0" smtClean="0"/>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Instrument implementation</a:t>
            </a:r>
            <a:endParaRPr lang="en-US" sz="4400" b="1" dirty="0" smtClean="0">
              <a:solidFill>
                <a:srgbClr val="800000"/>
              </a:solidFill>
              <a:ea typeface="ＭＳ Ｐゴシック" pitchFamily="34" charset="-128"/>
              <a:cs typeface="Arial Bold" pitchFamily="-106"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1797</TotalTime>
  <Words>1388</Words>
  <Application>Microsoft Macintosh PowerPoint</Application>
  <PresentationFormat>On-screen Show (4:3)</PresentationFormat>
  <Paragraphs>253</Paragraphs>
  <Slides>21</Slides>
  <Notes>15</Notes>
  <HiddenSlides>0</HiddenSlides>
  <MMClips>0</MMClips>
  <ScaleCrop>false</ScaleCrop>
  <HeadingPairs>
    <vt:vector size="6" baseType="variant">
      <vt:variant>
        <vt:lpstr>Design Template</vt:lpstr>
      </vt:variant>
      <vt:variant>
        <vt:i4>1</vt:i4>
      </vt:variant>
      <vt:variant>
        <vt:lpstr>Links</vt:lpstr>
      </vt:variant>
      <vt:variant>
        <vt:i4>4</vt:i4>
      </vt:variant>
      <vt:variant>
        <vt:lpstr>Slide Titles</vt:lpstr>
      </vt:variant>
      <vt:variant>
        <vt:i4>21</vt:i4>
      </vt:variant>
    </vt:vector>
  </HeadingPairs>
  <TitlesOfParts>
    <vt:vector size="26" baseType="lpstr">
      <vt:lpstr>Office Theme</vt:lpstr>
      <vt:lpstr>Macintosh HD:Users:torniai:Dropbox:curation team publications:ICBO Paper:Reviews and resubmission:FInal submission:ICBO_torniai.doc!OLE_LINK1</vt:lpstr>
      <vt:lpstr>!OLE_LINK3</vt:lpstr>
      <vt:lpstr>!OLE_LINK2</vt:lpstr>
      <vt:lpstr>???</vt:lpstr>
      <vt:lpstr>eagle-i</vt:lpstr>
      <vt:lpstr>eagle-i</vt:lpstr>
      <vt:lpstr>eagle-i ontology challenges</vt:lpstr>
      <vt:lpstr>eagle-i ontology </vt:lpstr>
      <vt:lpstr>eagle-i ontology </vt:lpstr>
      <vt:lpstr>Why OBI?</vt:lpstr>
      <vt:lpstr>Use cases</vt:lpstr>
      <vt:lpstr>Use case: Instrument</vt:lpstr>
      <vt:lpstr>Instrument implementation</vt:lpstr>
      <vt:lpstr>Instrument implementation</vt:lpstr>
      <vt:lpstr>Instrument implementation: QTT</vt:lpstr>
      <vt:lpstr>Instrument implementation</vt:lpstr>
      <vt:lpstr>Instrument implementation: Advantages</vt:lpstr>
      <vt:lpstr>Use case: Service</vt:lpstr>
      <vt:lpstr>Service: implementation</vt:lpstr>
      <vt:lpstr>Service: design pattern</vt:lpstr>
      <vt:lpstr>Service: hierarchy</vt:lpstr>
      <vt:lpstr>Service: advantages</vt:lpstr>
      <vt:lpstr>Summary</vt:lpstr>
      <vt:lpstr>Backup</vt:lpstr>
      <vt:lpstr>Service Hierarchy in eagle-i</vt:lpstr>
    </vt:vector>
  </TitlesOfParts>
  <Company>OHSU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Eagle-I </dc:title>
  <dc:creator>Carlo Torniai</dc:creator>
  <cp:lastModifiedBy>Carlo Torniai</cp:lastModifiedBy>
  <cp:revision>55</cp:revision>
  <dcterms:created xsi:type="dcterms:W3CDTF">2011-07-18T15:42:18Z</dcterms:created>
  <dcterms:modified xsi:type="dcterms:W3CDTF">2011-07-18T16:07:31Z</dcterms:modified>
</cp:coreProperties>
</file>