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3" r:id="rId9"/>
    <p:sldId id="264" r:id="rId10"/>
    <p:sldId id="265" r:id="rId11"/>
    <p:sldId id="268" r:id="rId12"/>
    <p:sldId id="267" r:id="rId13"/>
    <p:sldId id="266" r:id="rId14"/>
    <p:sldId id="269" r:id="rId15"/>
    <p:sldId id="270" r:id="rId16"/>
    <p:sldId id="274" r:id="rId17"/>
    <p:sldId id="271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mc="http://schemas.openxmlformats.org/markup-compatibility/2006" xmlns:mv="urn:schemas-microsoft-com:mac:vml" xmlns:p14="http://schemas.microsoft.com/office/powerpoint/2010/main" xmlns="">
          <a:srgbClr val="FF0000"/>
        </p14:laserClr>
      </p:ext>
      <p:ext uri="{2FDB2607-1784-4EEB-B798-7EB5836EED8A}">
        <p14:showMediaCtrls xmlns:mc="http://schemas.openxmlformats.org/markup-compatibility/2006" xmlns:mv="urn:schemas-microsoft-com:mac:vml" xmlns:p14="http://schemas.microsoft.com/office/powerpoint/2010/main" xmlns="" val="1"/>
      </p:ext>
    </p:extLst>
  </p:showPr>
  <p:clrMru>
    <a:srgbClr val="AECFEA"/>
  </p:clrMru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2787"/>
    <p:restoredTop sz="90929"/>
  </p:normalViewPr>
  <p:slideViewPr>
    <p:cSldViewPr>
      <p:cViewPr>
        <p:scale>
          <a:sx n="110" d="100"/>
          <a:sy n="110" d="100"/>
        </p:scale>
        <p:origin x="-92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B791F8-F468-4454-A981-E544B9E6C3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BA4859-4E37-40B1-9E89-8F5304FA96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3247DE-8B5F-4282-8F78-E2F4BBE466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80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9CFF63-C477-4689-8B16-EE5310971A7A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219200"/>
            <a:ext cx="9144000" cy="1588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8DAB2D-453B-4718-B696-2DB9A3F8422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D73972-DB5C-4CDA-95D5-6FC8215509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BD7920-0025-4E5C-8993-D541CC1D08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2FE846-C712-45AA-8777-1199B0DA15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CE6E72-D950-47FD-914F-FBDB06D934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1213E2-74CC-4157-B808-02DA73DE84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3B3C50-EE4F-48D4-8C32-C78292B321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E2233C2-A4D1-4DFB-86F0-4AA18B6AE20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2" name="Picture 8" descr="Picture 3.png"/>
          <p:cNvPicPr>
            <a:picLocks noChangeAspect="1"/>
          </p:cNvPicPr>
          <p:nvPr userDrawn="1"/>
        </p:nvPicPr>
        <p:blipFill>
          <a:blip r:embed="rId13"/>
          <a:srcRect t="16833" r="1106" b="73853"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obi-ontology.org/page/Tutorial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ontofox.hegroup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81200"/>
            <a:ext cx="7772400" cy="1143000"/>
          </a:xfrm>
        </p:spPr>
        <p:txBody>
          <a:bodyPr/>
          <a:lstStyle/>
          <a:p>
            <a:r>
              <a:rPr lang="en-US" sz="3500" b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MIREOT</a:t>
            </a:r>
            <a:br>
              <a:rPr lang="en-US" sz="3500" b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</a:br>
            <a:r>
              <a:rPr lang="en-US" sz="3500" b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Minimum information to reference external ontology terms</a:t>
            </a:r>
            <a:endParaRPr lang="en-US" sz="4300" b="1">
              <a:solidFill>
                <a:schemeClr val="tx1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57600"/>
            <a:ext cx="6400800" cy="1752600"/>
          </a:xfrm>
        </p:spPr>
        <p:txBody>
          <a:bodyPr/>
          <a:lstStyle/>
          <a:p>
            <a:endParaRPr lang="en-US" dirty="0"/>
          </a:p>
          <a:p>
            <a:r>
              <a:rPr lang="en-US" dirty="0" err="1"/>
              <a:t>Jie</a:t>
            </a:r>
            <a:r>
              <a:rPr lang="en-US" dirty="0"/>
              <a:t> Zheng </a:t>
            </a:r>
            <a:r>
              <a:rPr lang="en-US" dirty="0" smtClean="0"/>
              <a:t>and Yongqun </a:t>
            </a:r>
            <a:r>
              <a:rPr lang="en-US" dirty="0"/>
              <a:t>(Oliver) </a:t>
            </a:r>
            <a:r>
              <a:rPr lang="en-US" dirty="0" smtClean="0"/>
              <a:t>He</a:t>
            </a:r>
          </a:p>
          <a:p>
            <a:r>
              <a:rPr lang="en-US" sz="2800" i="1" dirty="0" smtClean="0"/>
              <a:t>2011 ICBO OBI Tutorial</a:t>
            </a:r>
            <a:endParaRPr lang="en-US" sz="28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00200"/>
            <a:ext cx="4038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Mélanie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Courtot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Frank Gibson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Allyson L. Lister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James Malone </a:t>
            </a: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343400" y="1600200"/>
            <a:ext cx="4572000" cy="2209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Daniel 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Schober</a:t>
            </a:r>
            <a:endParaRPr kumimoji="0" 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Ryan R. Brinkman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Alan 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Ruttenberg</a:t>
            </a:r>
            <a:endParaRPr kumimoji="0" 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US" sz="3000" kern="0" dirty="0" err="1">
                <a:ea typeface="ＭＳ Ｐゴシック" pitchFamily="34" charset="-128"/>
              </a:rPr>
              <a:t>Zuoshuang</a:t>
            </a:r>
            <a:r>
              <a:rPr lang="en-US" sz="3000" kern="0" dirty="0" smtClean="0">
                <a:ea typeface="ＭＳ Ｐゴシック" pitchFamily="34" charset="-128"/>
              </a:rPr>
              <a:t>(</a:t>
            </a:r>
            <a:r>
              <a:rPr lang="en-US" sz="3000" kern="0" dirty="0" smtClean="0">
                <a:latin typeface="+mn-lt"/>
                <a:ea typeface="ＭＳ Ｐゴシック" pitchFamily="34" charset="-128"/>
                <a:cs typeface="+mn-cs"/>
              </a:rPr>
              <a:t>Allen) Xiang</a:t>
            </a:r>
            <a:endParaRPr kumimoji="0" 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2667000" y="4000500"/>
            <a:ext cx="34575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The OBI Consortium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/>
          <a:lstStyle/>
          <a:p>
            <a:r>
              <a:rPr lang="en-US" dirty="0" smtClean="0"/>
              <a:t>Community View of OBI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Jie</a:t>
            </a:r>
            <a:r>
              <a:rPr lang="en-US" dirty="0"/>
              <a:t> Zheng </a:t>
            </a:r>
            <a:r>
              <a:rPr lang="en-US" dirty="0" smtClean="0"/>
              <a:t>and Yongqun (Oliver) He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 20 different communities involved in OBI development</a:t>
            </a:r>
          </a:p>
          <a:p>
            <a:r>
              <a:rPr lang="en-US" dirty="0" smtClean="0"/>
              <a:t>Each community frequently uses a subset of OBI terms</a:t>
            </a:r>
          </a:p>
          <a:p>
            <a:r>
              <a:rPr lang="en-US" dirty="0" smtClean="0"/>
              <a:t>Each community may have its own community preferred labels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Annotation property approach </a:t>
            </a:r>
            <a:endParaRPr lang="en-US" dirty="0"/>
          </a:p>
          <a:p>
            <a:pPr lvl="1"/>
            <a:r>
              <a:rPr lang="en-US" dirty="0"/>
              <a:t>T</a:t>
            </a:r>
            <a:r>
              <a:rPr lang="en-US" dirty="0" smtClean="0"/>
              <a:t>ag the termsforwhich </a:t>
            </a:r>
            <a:r>
              <a:rPr lang="en-US" dirty="0"/>
              <a:t>a specific community </a:t>
            </a:r>
            <a:r>
              <a:rPr lang="en-US" dirty="0" smtClean="0"/>
              <a:t>is interested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rovide community-preferred labels</a:t>
            </a:r>
          </a:p>
          <a:p>
            <a:r>
              <a:rPr lang="en-US" dirty="0" smtClean="0"/>
              <a:t>Example usage of annotation property ‘alternative term’</a:t>
            </a:r>
          </a:p>
          <a:p>
            <a:pPr lvl="1"/>
            <a:r>
              <a:rPr lang="en-US" dirty="0" smtClean="0"/>
              <a:t>FGED alternative term</a:t>
            </a:r>
          </a:p>
          <a:p>
            <a:pPr lvl="1"/>
            <a:r>
              <a:rPr lang="en-US" dirty="0" smtClean="0"/>
              <a:t>IEDB alternative term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610600" cy="4800600"/>
          </a:xfrm>
        </p:spPr>
        <p:txBody>
          <a:bodyPr/>
          <a:lstStyle/>
          <a:p>
            <a:r>
              <a:rPr lang="en-US" dirty="0" smtClean="0"/>
              <a:t>Tag terms using community-specific annotation property</a:t>
            </a:r>
          </a:p>
          <a:p>
            <a:pPr lvl="1"/>
            <a:r>
              <a:rPr lang="en-US" sz="2400" dirty="0" smtClean="0"/>
              <a:t>Option 1: Add annotation property in the terms in obi.owl directly</a:t>
            </a:r>
          </a:p>
          <a:p>
            <a:pPr lvl="1"/>
            <a:r>
              <a:rPr lang="en-US" sz="2400" dirty="0" smtClean="0"/>
              <a:t>Option 2: Mark the terms in a spread sheet</a:t>
            </a:r>
          </a:p>
          <a:p>
            <a:r>
              <a:rPr lang="en-US" dirty="0" smtClean="0"/>
              <a:t>Extract the tagged subset of obi.owl including all related terms and axioms based on community-specific annotation property</a:t>
            </a:r>
          </a:p>
          <a:p>
            <a:r>
              <a:rPr lang="en-US" dirty="0" err="1" smtClean="0"/>
              <a:t>OntoFox</a:t>
            </a:r>
            <a:r>
              <a:rPr lang="en-US" dirty="0" smtClean="0"/>
              <a:t>-View: </a:t>
            </a:r>
            <a:r>
              <a:rPr lang="en-US" dirty="0" err="1" smtClean="0"/>
              <a:t>OntoFox</a:t>
            </a:r>
            <a:r>
              <a:rPr lang="en-US" dirty="0" smtClean="0"/>
              <a:t>-based community view generator (under development)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lowchart: Magnetic Disk 40"/>
          <p:cNvSpPr/>
          <p:nvPr/>
        </p:nvSpPr>
        <p:spPr>
          <a:xfrm>
            <a:off x="4443268" y="1371600"/>
            <a:ext cx="1066800" cy="1219200"/>
          </a:xfrm>
          <a:prstGeom prst="flowChartMagneticDisk">
            <a:avLst/>
          </a:prstGeom>
          <a:solidFill>
            <a:srgbClr val="AECFEA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OntoFox</a:t>
            </a:r>
            <a:r>
              <a:rPr lang="en-US" dirty="0" smtClean="0"/>
              <a:t>-View: Option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23554" y="3212068"/>
            <a:ext cx="2104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OntoFox</a:t>
            </a:r>
            <a:r>
              <a:rPr lang="en-US" b="1" dirty="0" smtClean="0"/>
              <a:t>-View</a:t>
            </a:r>
            <a:endParaRPr lang="en-US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1752600"/>
            <a:ext cx="3590636" cy="3505200"/>
            <a:chOff x="76200" y="2819400"/>
            <a:chExt cx="3590636" cy="3505200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6200" y="2819400"/>
              <a:ext cx="3570413" cy="3505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Rectangle 5"/>
            <p:cNvSpPr/>
            <p:nvPr/>
          </p:nvSpPr>
          <p:spPr>
            <a:xfrm>
              <a:off x="2142836" y="3382820"/>
              <a:ext cx="15240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657600" y="4969133"/>
            <a:ext cx="2931123" cy="1279267"/>
            <a:chOff x="3810000" y="5029200"/>
            <a:chExt cx="2931123" cy="1279267"/>
          </a:xfrm>
        </p:grpSpPr>
        <p:sp>
          <p:nvSpPr>
            <p:cNvPr id="7" name="TextBox 6"/>
            <p:cNvSpPr txBox="1"/>
            <p:nvPr/>
          </p:nvSpPr>
          <p:spPr>
            <a:xfrm>
              <a:off x="3810000" y="5029200"/>
              <a:ext cx="26468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IEDB alternative term</a:t>
              </a:r>
              <a:endParaRPr lang="en-US" sz="20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10000" y="5385137"/>
              <a:ext cx="293112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Extract terms with ‘IEDB </a:t>
              </a:r>
            </a:p>
            <a:p>
              <a:r>
                <a:rPr lang="en-US" sz="1800" dirty="0" smtClean="0"/>
                <a:t>alternative term’ property and</a:t>
              </a:r>
            </a:p>
            <a:p>
              <a:r>
                <a:rPr lang="en-US" sz="1800" dirty="0" smtClean="0"/>
                <a:t>all the axioms related to them</a:t>
              </a:r>
              <a:endParaRPr lang="en-US" sz="1800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773467" y="3084862"/>
            <a:ext cx="21451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OWL(RDF/XML) </a:t>
            </a:r>
          </a:p>
          <a:p>
            <a:r>
              <a:rPr lang="en-US" sz="2000" dirty="0" smtClean="0"/>
              <a:t>output file</a:t>
            </a:r>
            <a:endParaRPr lang="en-US" sz="2000" dirty="0"/>
          </a:p>
        </p:txBody>
      </p:sp>
      <p:cxnSp>
        <p:nvCxnSpPr>
          <p:cNvPr id="37" name="Straight Arrow Connector 36"/>
          <p:cNvCxnSpPr>
            <a:stCxn id="7" idx="0"/>
            <a:endCxn id="4" idx="2"/>
          </p:cNvCxnSpPr>
          <p:nvPr/>
        </p:nvCxnSpPr>
        <p:spPr>
          <a:xfrm rot="16200000" flipV="1">
            <a:off x="4330815" y="4318908"/>
            <a:ext cx="1295400" cy="504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" idx="3"/>
            <a:endCxn id="35" idx="1"/>
          </p:cNvCxnSpPr>
          <p:nvPr/>
        </p:nvCxnSpPr>
        <p:spPr>
          <a:xfrm flipV="1">
            <a:off x="6028426" y="3438805"/>
            <a:ext cx="745041" cy="409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367068" y="1828800"/>
            <a:ext cx="12458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RDF store</a:t>
            </a:r>
          </a:p>
          <a:p>
            <a:pPr algn="ctr"/>
            <a:r>
              <a:rPr lang="en-US" sz="2000" dirty="0" smtClean="0"/>
              <a:t>(obi.owl)</a:t>
            </a:r>
            <a:endParaRPr lang="en-US" sz="2000" dirty="0"/>
          </a:p>
        </p:txBody>
      </p:sp>
      <p:cxnSp>
        <p:nvCxnSpPr>
          <p:cNvPr id="43" name="Elbow Connector 42"/>
          <p:cNvCxnSpPr>
            <a:stCxn id="12290" idx="0"/>
            <a:endCxn id="41" idx="0"/>
          </p:cNvCxnSpPr>
          <p:nvPr/>
        </p:nvCxnSpPr>
        <p:spPr>
          <a:xfrm rot="16200000" flipH="1">
            <a:off x="3368237" y="169570"/>
            <a:ext cx="25400" cy="3191461"/>
          </a:xfrm>
          <a:prstGeom prst="bentConnector3">
            <a:avLst>
              <a:gd name="adj1" fmla="val -175470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124200" y="123086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load</a:t>
            </a:r>
            <a:endParaRPr lang="en-US" sz="1800" dirty="0"/>
          </a:p>
        </p:txBody>
      </p:sp>
      <p:cxnSp>
        <p:nvCxnSpPr>
          <p:cNvPr id="52" name="Straight Arrow Connector 51"/>
          <p:cNvCxnSpPr>
            <a:stCxn id="4" idx="0"/>
            <a:endCxn id="41" idx="3"/>
          </p:cNvCxnSpPr>
          <p:nvPr/>
        </p:nvCxnSpPr>
        <p:spPr>
          <a:xfrm rot="5400000" flipH="1" flipV="1">
            <a:off x="4665695" y="2901095"/>
            <a:ext cx="621268" cy="6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029200" y="2590800"/>
            <a:ext cx="1048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SPARQL</a:t>
            </a:r>
          </a:p>
          <a:p>
            <a:r>
              <a:rPr lang="en-US" sz="1800" dirty="0" smtClean="0"/>
              <a:t>quires</a:t>
            </a:r>
            <a:endParaRPr lang="en-US" sz="1800" dirty="0"/>
          </a:p>
        </p:txBody>
      </p:sp>
      <p:sp>
        <p:nvSpPr>
          <p:cNvPr id="57" name="TextBox 56"/>
          <p:cNvSpPr txBox="1"/>
          <p:nvPr/>
        </p:nvSpPr>
        <p:spPr>
          <a:xfrm>
            <a:off x="1219200" y="5334000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obi.owl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" y="2426970"/>
            <a:ext cx="4629150" cy="925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OntoFox</a:t>
            </a:r>
            <a:r>
              <a:rPr lang="en-US" dirty="0" smtClean="0"/>
              <a:t>-View: Option 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07132" y="3393214"/>
            <a:ext cx="2104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OntoFox</a:t>
            </a:r>
            <a:r>
              <a:rPr lang="en-US" b="1" dirty="0" smtClean="0"/>
              <a:t>-View</a:t>
            </a:r>
            <a:endParaRPr lang="en-US" b="1" dirty="0"/>
          </a:p>
        </p:txBody>
      </p:sp>
      <p:grpSp>
        <p:nvGrpSpPr>
          <p:cNvPr id="5" name="Group 18"/>
          <p:cNvGrpSpPr/>
          <p:nvPr/>
        </p:nvGrpSpPr>
        <p:grpSpPr>
          <a:xfrm>
            <a:off x="1981200" y="4343400"/>
            <a:ext cx="3161956" cy="1833265"/>
            <a:chOff x="3810000" y="5029200"/>
            <a:chExt cx="3161956" cy="1833265"/>
          </a:xfrm>
        </p:grpSpPr>
        <p:sp>
          <p:nvSpPr>
            <p:cNvPr id="7" name="TextBox 6"/>
            <p:cNvSpPr txBox="1"/>
            <p:nvPr/>
          </p:nvSpPr>
          <p:spPr>
            <a:xfrm>
              <a:off x="3810000" y="5029200"/>
              <a:ext cx="27318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FGED alternative term</a:t>
              </a:r>
              <a:endParaRPr lang="en-US" sz="20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10000" y="5385137"/>
              <a:ext cx="3161956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1. Add FGED alternative term</a:t>
              </a:r>
            </a:p>
            <a:p>
              <a:r>
                <a:rPr lang="en-US" sz="1800" dirty="0" smtClean="0"/>
                <a:t>    property to FGED terms</a:t>
              </a:r>
            </a:p>
            <a:p>
              <a:r>
                <a:rPr lang="en-US" sz="1800" dirty="0" smtClean="0"/>
                <a:t>2. Extract terms with ‘FGED </a:t>
              </a:r>
            </a:p>
            <a:p>
              <a:r>
                <a:rPr lang="en-US" sz="1800" dirty="0" smtClean="0"/>
                <a:t>    alternative term’ property and</a:t>
              </a:r>
            </a:p>
            <a:p>
              <a:r>
                <a:rPr lang="en-US" sz="1800" dirty="0" smtClean="0"/>
                <a:t>    all the axioms related to them</a:t>
              </a:r>
              <a:endParaRPr lang="en-US" sz="1800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773467" y="3271766"/>
            <a:ext cx="2081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OWL(RDF/XML)</a:t>
            </a:r>
          </a:p>
          <a:p>
            <a:r>
              <a:rPr lang="en-US" sz="2000" dirty="0" smtClean="0"/>
              <a:t>output file</a:t>
            </a:r>
            <a:endParaRPr lang="en-US" sz="2000" dirty="0"/>
          </a:p>
        </p:txBody>
      </p:sp>
      <p:cxnSp>
        <p:nvCxnSpPr>
          <p:cNvPr id="37" name="Straight Arrow Connector 36"/>
          <p:cNvCxnSpPr>
            <a:stCxn id="7" idx="0"/>
            <a:endCxn id="4" idx="2"/>
          </p:cNvCxnSpPr>
          <p:nvPr/>
        </p:nvCxnSpPr>
        <p:spPr>
          <a:xfrm rot="5400000" flipH="1" flipV="1">
            <a:off x="3859083" y="3342916"/>
            <a:ext cx="488521" cy="1512449"/>
          </a:xfrm>
          <a:prstGeom prst="straightConnector1">
            <a:avLst/>
          </a:prstGeom>
          <a:ln w="190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" idx="3"/>
            <a:endCxn id="1026" idx="1"/>
          </p:cNvCxnSpPr>
          <p:nvPr/>
        </p:nvCxnSpPr>
        <p:spPr>
          <a:xfrm flipV="1">
            <a:off x="5912004" y="3623096"/>
            <a:ext cx="148058" cy="951"/>
          </a:xfrm>
          <a:prstGeom prst="straightConnector1">
            <a:avLst/>
          </a:prstGeom>
          <a:ln w="190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4249172" y="1337096"/>
            <a:ext cx="1245854" cy="1219200"/>
            <a:chOff x="4249172" y="1337096"/>
            <a:chExt cx="1245854" cy="1219200"/>
          </a:xfrm>
        </p:grpSpPr>
        <p:sp>
          <p:nvSpPr>
            <p:cNvPr id="41" name="Flowchart: Magnetic Disk 40"/>
            <p:cNvSpPr/>
            <p:nvPr/>
          </p:nvSpPr>
          <p:spPr>
            <a:xfrm>
              <a:off x="4326148" y="1337096"/>
              <a:ext cx="1066800" cy="1219200"/>
            </a:xfrm>
            <a:prstGeom prst="flowChartMagneticDisk">
              <a:avLst/>
            </a:prstGeom>
            <a:solidFill>
              <a:srgbClr val="AECFEA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249172" y="1820174"/>
              <a:ext cx="124585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RDF store</a:t>
              </a:r>
            </a:p>
            <a:p>
              <a:pPr algn="ctr"/>
              <a:r>
                <a:rPr lang="en-US" sz="2000" dirty="0" smtClean="0"/>
                <a:t>(obi.owl)</a:t>
              </a:r>
              <a:endParaRPr lang="en-US" sz="2000" dirty="0"/>
            </a:p>
          </p:txBody>
        </p:sp>
      </p:grpSp>
      <p:cxnSp>
        <p:nvCxnSpPr>
          <p:cNvPr id="52" name="Straight Arrow Connector 51"/>
          <p:cNvCxnSpPr>
            <a:stCxn id="4" idx="0"/>
            <a:endCxn id="41" idx="3"/>
          </p:cNvCxnSpPr>
          <p:nvPr/>
        </p:nvCxnSpPr>
        <p:spPr>
          <a:xfrm rot="16200000" flipV="1">
            <a:off x="4441099" y="2974745"/>
            <a:ext cx="836918" cy="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922320" y="2678668"/>
            <a:ext cx="1097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SPARQL </a:t>
            </a:r>
            <a:endParaRPr lang="en-US" sz="1800" dirty="0" smtClean="0"/>
          </a:p>
          <a:p>
            <a:r>
              <a:rPr lang="en-US" sz="1800" dirty="0" smtClean="0"/>
              <a:t>quires</a:t>
            </a:r>
            <a:endParaRPr lang="en-US" sz="1800" dirty="0"/>
          </a:p>
        </p:txBody>
      </p:sp>
      <p:cxnSp>
        <p:nvCxnSpPr>
          <p:cNvPr id="22" name="Shape 21"/>
          <p:cNvCxnSpPr>
            <a:stCxn id="20" idx="2"/>
            <a:endCxn id="4" idx="1"/>
          </p:cNvCxnSpPr>
          <p:nvPr/>
        </p:nvCxnSpPr>
        <p:spPr>
          <a:xfrm rot="16200000" flipH="1">
            <a:off x="2934755" y="2751669"/>
            <a:ext cx="271247" cy="1473507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60062" y="2175296"/>
            <a:ext cx="3096451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Rectangle 18"/>
          <p:cNvSpPr/>
          <p:nvPr/>
        </p:nvSpPr>
        <p:spPr>
          <a:xfrm>
            <a:off x="7772400" y="2573548"/>
            <a:ext cx="990600" cy="228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524000"/>
            <a:ext cx="4038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Chris 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Stoeckert</a:t>
            </a:r>
            <a:endParaRPr kumimoji="0" 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US" sz="3000" kern="0" smtClean="0">
                <a:ea typeface="ＭＳ Ｐゴシック" pitchFamily="34" charset="-128"/>
              </a:rPr>
              <a:t>Mélanie</a:t>
            </a:r>
            <a:r>
              <a:rPr lang="en-US" sz="3000" kern="0" dirty="0">
                <a:ea typeface="ＭＳ Ｐゴシック" pitchFamily="34" charset="-128"/>
              </a:rPr>
              <a:t>Courtot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Bjoern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 Peters</a:t>
            </a: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343400" y="1600200"/>
            <a:ext cx="4572000" cy="2209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Alan 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Ruttenberg</a:t>
            </a:r>
            <a:endParaRPr kumimoji="0" 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US" sz="3000" kern="0" dirty="0" err="1">
                <a:ea typeface="ＭＳ Ｐゴシック" pitchFamily="34" charset="-128"/>
              </a:rPr>
              <a:t>Zuoshuang</a:t>
            </a:r>
            <a:r>
              <a:rPr lang="en-US" sz="3000" kern="0" dirty="0" smtClean="0">
                <a:ea typeface="ＭＳ Ｐゴシック" pitchFamily="34" charset="-128"/>
              </a:rPr>
              <a:t>(</a:t>
            </a:r>
            <a:r>
              <a:rPr lang="en-US" sz="3000" kern="0" dirty="0" smtClean="0">
                <a:latin typeface="+mn-lt"/>
                <a:ea typeface="ＭＳ Ｐゴシック" pitchFamily="34" charset="-128"/>
                <a:cs typeface="+mn-cs"/>
              </a:rPr>
              <a:t>Allen) Xiang</a:t>
            </a:r>
            <a:endParaRPr kumimoji="0" 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2667000" y="4000500"/>
            <a:ext cx="34575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The OBI Consortium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MIREOT?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MIREOT stands for </a:t>
            </a:r>
            <a:r>
              <a:rPr lang="en-US" b="1" dirty="0"/>
              <a:t>M</a:t>
            </a:r>
            <a:r>
              <a:rPr lang="en-US" dirty="0"/>
              <a:t>inimum </a:t>
            </a:r>
            <a:r>
              <a:rPr lang="en-US" b="1" dirty="0"/>
              <a:t>I</a:t>
            </a:r>
            <a:r>
              <a:rPr lang="en-US" dirty="0"/>
              <a:t>nformation to </a:t>
            </a:r>
            <a:r>
              <a:rPr lang="en-US" b="1" dirty="0"/>
              <a:t>R</a:t>
            </a:r>
            <a:r>
              <a:rPr lang="en-US" dirty="0"/>
              <a:t>eference </a:t>
            </a:r>
            <a:r>
              <a:rPr lang="en-US" b="1" dirty="0"/>
              <a:t>E</a:t>
            </a:r>
            <a:r>
              <a:rPr lang="en-US" dirty="0"/>
              <a:t>xternal </a:t>
            </a:r>
            <a:r>
              <a:rPr lang="en-US" b="1" dirty="0"/>
              <a:t>O</a:t>
            </a:r>
            <a:r>
              <a:rPr lang="en-US" dirty="0"/>
              <a:t>ntology </a:t>
            </a:r>
            <a:r>
              <a:rPr lang="en-US" b="1" dirty="0"/>
              <a:t>T</a:t>
            </a:r>
            <a:r>
              <a:rPr lang="en-US" dirty="0"/>
              <a:t>erms</a:t>
            </a:r>
          </a:p>
          <a:p>
            <a:endParaRPr lang="en-US" dirty="0"/>
          </a:p>
          <a:p>
            <a:r>
              <a:rPr lang="en-US" dirty="0"/>
              <a:t>A mechanism to import terms of interest from an external resource</a:t>
            </a:r>
            <a:r>
              <a:rPr lang="en-US" dirty="0" smtClean="0"/>
              <a:t> to </a:t>
            </a:r>
            <a:r>
              <a:rPr lang="en-US" dirty="0"/>
              <a:t>a target ontology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MIREOT?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Creating </a:t>
            </a:r>
            <a:r>
              <a:rPr lang="en-US" dirty="0"/>
              <a:t>new </a:t>
            </a:r>
            <a:r>
              <a:rPr lang="en-US" dirty="0" smtClean="0"/>
              <a:t>terms </a:t>
            </a:r>
            <a:r>
              <a:rPr lang="en-US" dirty="0"/>
              <a:t>in the target ontology and </a:t>
            </a:r>
            <a:r>
              <a:rPr lang="en-US" dirty="0" smtClean="0"/>
              <a:t>referring back </a:t>
            </a:r>
            <a:r>
              <a:rPr lang="en-US" dirty="0"/>
              <a:t>to</a:t>
            </a:r>
            <a:r>
              <a:rPr lang="en-US" dirty="0" smtClean="0"/>
              <a:t> an external </a:t>
            </a:r>
            <a:r>
              <a:rPr lang="en-US" dirty="0"/>
              <a:t>resource</a:t>
            </a:r>
            <a:r>
              <a:rPr lang="en-US" dirty="0" smtClean="0"/>
              <a:t> leads to redundant effort and terms.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Extracting and importing modules </a:t>
            </a:r>
            <a:r>
              <a:rPr lang="en-US" dirty="0"/>
              <a:t>(including axioms)</a:t>
            </a:r>
            <a:r>
              <a:rPr lang="en-US" dirty="0" smtClean="0"/>
              <a:t> is difficult.</a:t>
            </a:r>
          </a:p>
          <a:p>
            <a:pPr>
              <a:lnSpc>
                <a:spcPct val="90000"/>
              </a:lnSpc>
            </a:pPr>
            <a:r>
              <a:rPr lang="en-US" dirty="0"/>
              <a:t>Import</a:t>
            </a:r>
            <a:r>
              <a:rPr lang="en-US" dirty="0" smtClean="0"/>
              <a:t> of a whole </a:t>
            </a:r>
            <a:r>
              <a:rPr lang="en-US" dirty="0"/>
              <a:t>ontology</a:t>
            </a:r>
            <a:r>
              <a:rPr lang="en-US" dirty="0" smtClean="0"/>
              <a:t> has a </a:t>
            </a:r>
            <a:r>
              <a:rPr lang="en-US" dirty="0"/>
              <a:t>huge </a:t>
            </a:r>
            <a:r>
              <a:rPr lang="en-US" dirty="0" smtClean="0"/>
              <a:t>overhead and </a:t>
            </a:r>
            <a:r>
              <a:rPr lang="en-US" dirty="0"/>
              <a:t>may cause </a:t>
            </a:r>
            <a:r>
              <a:rPr lang="en-US" dirty="0" smtClean="0"/>
              <a:t>inconsistencies </a:t>
            </a:r>
            <a:r>
              <a:rPr lang="en-US" dirty="0"/>
              <a:t>and unexpected </a:t>
            </a:r>
            <a:r>
              <a:rPr lang="en-US" dirty="0" smtClean="0"/>
              <a:t>inferences.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r>
              <a:rPr lang="en-US" sz="4000" dirty="0"/>
              <a:t>What is</a:t>
            </a:r>
            <a:r>
              <a:rPr lang="en-US" sz="4000" dirty="0" smtClean="0"/>
              <a:t> the minimal </a:t>
            </a:r>
            <a:r>
              <a:rPr lang="en-US" sz="4000" dirty="0"/>
              <a:t>information</a:t>
            </a:r>
            <a:r>
              <a:rPr lang="en-US" sz="4000" dirty="0" smtClean="0"/>
              <a:t> required to refer toa</a:t>
            </a:r>
            <a:r>
              <a:rPr lang="en-US" sz="4000" dirty="0"/>
              <a:t>term in</a:t>
            </a:r>
            <a:r>
              <a:rPr lang="en-US" sz="4000" dirty="0" smtClean="0"/>
              <a:t>an</a:t>
            </a:r>
            <a:r>
              <a:rPr lang="en-US" sz="4000" dirty="0"/>
              <a:t>external resource</a:t>
            </a:r>
            <a:r>
              <a:rPr lang="en-US" sz="4000" dirty="0" smtClean="0"/>
              <a:t>?</a:t>
            </a:r>
            <a:endParaRPr lang="en-US" sz="40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95800"/>
          </a:xfrm>
        </p:spPr>
        <p:txBody>
          <a:bodyPr/>
          <a:lstStyle/>
          <a:p>
            <a:r>
              <a:rPr lang="en-US" dirty="0"/>
              <a:t>URI of the class </a:t>
            </a:r>
          </a:p>
          <a:p>
            <a:r>
              <a:rPr lang="en-US" dirty="0"/>
              <a:t>URI of the source ontology</a:t>
            </a:r>
          </a:p>
          <a:p>
            <a:r>
              <a:rPr lang="en-US" dirty="0"/>
              <a:t>Position in the target ontology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 typeface="Symbol" pitchFamily="18" charset="2"/>
              <a:buChar char="Þ"/>
            </a:pPr>
            <a:r>
              <a:rPr lang="en-US" dirty="0"/>
              <a:t> this </a:t>
            </a:r>
            <a:r>
              <a:rPr lang="en-US" b="1" i="1" dirty="0"/>
              <a:t>minimal set </a:t>
            </a:r>
            <a:r>
              <a:rPr lang="en-US" dirty="0"/>
              <a:t>allows</a:t>
            </a:r>
            <a:r>
              <a:rPr lang="en-US" dirty="0" smtClean="0"/>
              <a:t> unambiguous identification of </a:t>
            </a:r>
            <a:r>
              <a:rPr lang="en-US" dirty="0"/>
              <a:t>a term</a:t>
            </a:r>
          </a:p>
          <a:p>
            <a:pPr>
              <a:buFont typeface="Symbol" pitchFamily="18" charset="2"/>
              <a:buNone/>
            </a:pPr>
            <a:endParaRPr lang="en-US" sz="2400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Additional information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Label</a:t>
            </a:r>
            <a:endParaRPr lang="en-US" dirty="0"/>
          </a:p>
          <a:p>
            <a:r>
              <a:rPr lang="en-US" dirty="0"/>
              <a:t>Definition</a:t>
            </a:r>
          </a:p>
          <a:p>
            <a:r>
              <a:rPr lang="en-US" dirty="0"/>
              <a:t>Synonym</a:t>
            </a:r>
          </a:p>
          <a:p>
            <a:r>
              <a:rPr lang="en-US" dirty="0"/>
              <a:t>Other annotations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MIREOTing</a:t>
            </a:r>
            <a:r>
              <a:rPr lang="en-US" dirty="0"/>
              <a:t>automatically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Perl + Lisp scripts </a:t>
            </a:r>
          </a:p>
          <a:p>
            <a:pPr lvl="1"/>
            <a:r>
              <a:rPr lang="en-US" dirty="0" smtClean="0"/>
              <a:t>used by OBI developers</a:t>
            </a:r>
          </a:p>
          <a:p>
            <a:r>
              <a:rPr lang="en-US" dirty="0" err="1" smtClean="0"/>
              <a:t>OntoFox</a:t>
            </a:r>
            <a:endParaRPr lang="en-US" dirty="0" smtClean="0"/>
          </a:p>
          <a:p>
            <a:pPr lvl="1"/>
            <a:r>
              <a:rPr lang="en-US" dirty="0" smtClean="0"/>
              <a:t>Web-based tool that can be easily used by all developers (compare to OBI implementation)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Scripts used by OBI</a:t>
            </a:r>
            <a:endParaRPr lang="en-US" dirty="0"/>
          </a:p>
        </p:txBody>
      </p:sp>
      <p:pic>
        <p:nvPicPr>
          <p:cNvPr id="1025" name="Picture 1" descr="https://docs.google.com/File?id=dzprnmw_26hqg2m4vp_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066800"/>
            <a:ext cx="6858000" cy="51435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676400" y="5943600"/>
            <a:ext cx="1228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Perl script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15098" y="5943600"/>
            <a:ext cx="1271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Lisp script</a:t>
            </a:r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19200"/>
            <a:ext cx="9144000" cy="1588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295400"/>
            <a:ext cx="4176992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Connector 9"/>
          <p:cNvCxnSpPr/>
          <p:nvPr/>
        </p:nvCxnSpPr>
        <p:spPr>
          <a:xfrm>
            <a:off x="296174" y="2608052"/>
            <a:ext cx="3581400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88982" y="2717322"/>
            <a:ext cx="3886200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070" y="4114800"/>
            <a:ext cx="3429000" cy="109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8" name="Group 27"/>
          <p:cNvGrpSpPr/>
          <p:nvPr/>
        </p:nvGrpSpPr>
        <p:grpSpPr>
          <a:xfrm>
            <a:off x="2021358" y="3505200"/>
            <a:ext cx="2245842" cy="1572399"/>
            <a:chOff x="2021358" y="3505200"/>
            <a:chExt cx="2245842" cy="1572399"/>
          </a:xfrm>
        </p:grpSpPr>
        <p:sp>
          <p:nvSpPr>
            <p:cNvPr id="18" name="TextBox 17"/>
            <p:cNvSpPr txBox="1"/>
            <p:nvPr/>
          </p:nvSpPr>
          <p:spPr>
            <a:xfrm>
              <a:off x="2021358" y="3505200"/>
              <a:ext cx="1560042" cy="27699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URI of external term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67833" y="3844504"/>
              <a:ext cx="1199367" cy="46166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Position in the </a:t>
              </a:r>
            </a:p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target ontology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33600" y="4800600"/>
              <a:ext cx="2002471" cy="27699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URI of the source ontology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286000" y="3810000"/>
            <a:ext cx="1381518" cy="990600"/>
            <a:chOff x="2286000" y="3810000"/>
            <a:chExt cx="1381518" cy="990600"/>
          </a:xfrm>
        </p:grpSpPr>
        <p:cxnSp>
          <p:nvCxnSpPr>
            <p:cNvPr id="22" name="Straight Arrow Connector 21"/>
            <p:cNvCxnSpPr/>
            <p:nvPr/>
          </p:nvCxnSpPr>
          <p:spPr>
            <a:xfrm rot="5400000">
              <a:off x="2133600" y="3962400"/>
              <a:ext cx="457200" cy="15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9" idx="2"/>
            </p:cNvCxnSpPr>
            <p:nvPr/>
          </p:nvCxnSpPr>
          <p:spPr>
            <a:xfrm rot="5400000">
              <a:off x="3491544" y="4243626"/>
              <a:ext cx="113431" cy="2385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0" idx="0"/>
            </p:cNvCxnSpPr>
            <p:nvPr/>
          </p:nvCxnSpPr>
          <p:spPr>
            <a:xfrm rot="16200000" flipV="1">
              <a:off x="2824718" y="4490482"/>
              <a:ext cx="228600" cy="3916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22652" y="4095750"/>
            <a:ext cx="3976159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Oval 32"/>
          <p:cNvSpPr/>
          <p:nvPr/>
        </p:nvSpPr>
        <p:spPr>
          <a:xfrm>
            <a:off x="990600" y="5410200"/>
            <a:ext cx="304800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4876800" y="5410200"/>
            <a:ext cx="304800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4114800" y="1447800"/>
            <a:ext cx="304800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Useful Links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724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Scripts are available under our SVN repository: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accent2"/>
                </a:solidFill>
              </a:rPr>
              <a:t>http://purl.obolibrary.org/obo/obi/repository/trunk/src/tools/</a:t>
            </a:r>
          </a:p>
          <a:p>
            <a:pPr lvl="2">
              <a:lnSpc>
                <a:spcPct val="90000"/>
              </a:lnSpc>
            </a:pPr>
            <a:r>
              <a:rPr lang="en-US" sz="2800" dirty="0"/>
              <a:t>add-to-external.pl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333CC"/>
                </a:solidFill>
              </a:rPr>
              <a:t>http://purl.obolibrary.org/obo/obi/repository/trunk/src/tools/build</a:t>
            </a:r>
          </a:p>
          <a:p>
            <a:pPr lvl="2">
              <a:lnSpc>
                <a:spcPct val="90000"/>
              </a:lnSpc>
            </a:pPr>
            <a:r>
              <a:rPr lang="en-US" sz="2800" dirty="0"/>
              <a:t>create-external-</a:t>
            </a:r>
            <a:r>
              <a:rPr lang="en-US" sz="2800" dirty="0" err="1"/>
              <a:t>derived.lisp</a:t>
            </a:r>
            <a:endParaRPr lang="en-US" sz="2800" dirty="0"/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r>
              <a:rPr lang="en-US" dirty="0"/>
              <a:t>Detailed tutorial of the scripts:</a:t>
            </a:r>
          </a:p>
          <a:p>
            <a:r>
              <a:rPr lang="en-US" sz="2400" dirty="0">
                <a:solidFill>
                  <a:srgbClr val="3333CC"/>
                </a:solidFill>
              </a:rPr>
              <a:t>http://obi-ontology.org/page/Tutorials#MIREOT</a:t>
            </a:r>
            <a:endParaRPr lang="en-US" sz="2400" dirty="0">
              <a:solidFill>
                <a:srgbClr val="3333CC"/>
              </a:solidFill>
              <a:hlinkClick r:id="rId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1143000"/>
          </a:xfrm>
        </p:spPr>
        <p:txBody>
          <a:bodyPr/>
          <a:lstStyle/>
          <a:p>
            <a:r>
              <a:rPr lang="en-US" sz="4000" dirty="0" err="1" smtClean="0"/>
              <a:t>OntoFox</a:t>
            </a:r>
            <a:r>
              <a:rPr lang="en-US" sz="4000" dirty="0" smtClean="0"/>
              <a:t>: a Web Server for </a:t>
            </a:r>
            <a:r>
              <a:rPr lang="en-US" sz="4000" dirty="0" err="1" smtClean="0"/>
              <a:t>MIREOTing</a:t>
            </a:r>
            <a:endParaRPr lang="en-US" sz="4000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4572000" cy="4267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-112" charset="2"/>
              <a:buChar char="ü"/>
            </a:pPr>
            <a:r>
              <a:rPr lang="en-US" sz="2800" dirty="0" smtClean="0">
                <a:latin typeface="Calibri" pitchFamily="34" charset="0"/>
              </a:rPr>
              <a:t>Based on the MIREOT principle</a:t>
            </a:r>
          </a:p>
          <a:p>
            <a:pPr>
              <a:lnSpc>
                <a:spcPct val="90000"/>
              </a:lnSpc>
              <a:buFont typeface="Wingdings" pitchFamily="-112" charset="2"/>
              <a:buChar char="ü"/>
            </a:pPr>
            <a:r>
              <a:rPr lang="en-US" sz="2800" dirty="0" smtClean="0">
                <a:latin typeface="Calibri" pitchFamily="34" charset="0"/>
              </a:rPr>
              <a:t>Web-based data </a:t>
            </a:r>
            <a:r>
              <a:rPr lang="en-US" sz="2800" dirty="0" smtClean="0"/>
              <a:t>input and output</a:t>
            </a:r>
          </a:p>
          <a:p>
            <a:pPr>
              <a:lnSpc>
                <a:spcPct val="90000"/>
              </a:lnSpc>
              <a:buFont typeface="Wingdings" pitchFamily="-112" charset="2"/>
              <a:buChar char="ü"/>
            </a:pPr>
            <a:r>
              <a:rPr lang="en-US" sz="2800" dirty="0" smtClean="0">
                <a:latin typeface="Calibri" pitchFamily="34" charset="0"/>
              </a:rPr>
              <a:t>Output OWL file can be directly imported in your ontology </a:t>
            </a:r>
          </a:p>
          <a:p>
            <a:pPr>
              <a:lnSpc>
                <a:spcPct val="90000"/>
              </a:lnSpc>
              <a:buFont typeface="Wingdings" pitchFamily="-112" charset="2"/>
              <a:buChar char="ü"/>
            </a:pPr>
            <a:r>
              <a:rPr lang="en-US" sz="2800" dirty="0" smtClean="0">
                <a:latin typeface="Calibri" pitchFamily="34" charset="0"/>
              </a:rPr>
              <a:t>Easy to use</a:t>
            </a:r>
          </a:p>
          <a:p>
            <a:pPr>
              <a:lnSpc>
                <a:spcPct val="90000"/>
              </a:lnSpc>
              <a:buFont typeface="Wingdings" pitchFamily="-112" charset="2"/>
              <a:buChar char="ü"/>
            </a:pPr>
            <a:r>
              <a:rPr lang="en-US" sz="2800" dirty="0" smtClean="0">
                <a:latin typeface="Calibri" pitchFamily="34" charset="0"/>
              </a:rPr>
              <a:t>No programming needed for users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5029200" y="5615869"/>
            <a:ext cx="4114800" cy="4873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solidFill>
                  <a:srgbClr val="3333CC"/>
                </a:solidFill>
                <a:hlinkClick r:id="rId2"/>
              </a:rPr>
              <a:t>http://ontofox.hegroup.org</a:t>
            </a:r>
            <a:endParaRPr lang="en-US" sz="2800" dirty="0">
              <a:solidFill>
                <a:srgbClr val="3333CC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="" val="0"/>
              </a:ext>
            </a:extLst>
          </a:blip>
          <a:srcRect t="15339"/>
          <a:stretch/>
        </p:blipFill>
        <p:spPr bwMode="auto">
          <a:xfrm>
            <a:off x="5347794" y="1518078"/>
            <a:ext cx="3477611" cy="41852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="" val="0"/>
              </a:ext>
            </a:extLst>
          </a:blip>
          <a:srcRect r="72746" b="95054"/>
          <a:stretch/>
        </p:blipFill>
        <p:spPr bwMode="auto">
          <a:xfrm>
            <a:off x="6741296" y="1295400"/>
            <a:ext cx="690609" cy="178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1574</TotalTime>
  <Words>506</Words>
  <Application>Microsoft Macintosh PowerPoint</Application>
  <PresentationFormat>On-screen Show (4:3)</PresentationFormat>
  <Paragraphs>119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Default Design</vt:lpstr>
      <vt:lpstr>MIREOT Minimum information to reference external ontology terms</vt:lpstr>
      <vt:lpstr>What is MIREOT?</vt:lpstr>
      <vt:lpstr>Why MIREOT?</vt:lpstr>
      <vt:lpstr>What is the minimal information required to refer toaterm inanexternal resource?</vt:lpstr>
      <vt:lpstr>Additional information</vt:lpstr>
      <vt:lpstr>MIREOTingautomatically</vt:lpstr>
      <vt:lpstr>Scripts used by OBI</vt:lpstr>
      <vt:lpstr>Useful Links</vt:lpstr>
      <vt:lpstr>OntoFox: a Web Server for MIREOTing</vt:lpstr>
      <vt:lpstr>Acknowledgements</vt:lpstr>
      <vt:lpstr>Community View of OBI</vt:lpstr>
      <vt:lpstr>OBI</vt:lpstr>
      <vt:lpstr>Community View</vt:lpstr>
      <vt:lpstr>View Implementation</vt:lpstr>
      <vt:lpstr>OntoFox-View: Option 1</vt:lpstr>
      <vt:lpstr>OntoFox-View: Option 2</vt:lpstr>
      <vt:lpstr>Acknowledgements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MIREOT Minimum information to reference external ontology terms</dc:title>
  <dc:creator>jie</dc:creator>
  <cp:lastModifiedBy>Jie Zheng</cp:lastModifiedBy>
  <cp:revision>93</cp:revision>
  <dcterms:created xsi:type="dcterms:W3CDTF">2011-07-21T15:15:42Z</dcterms:created>
  <dcterms:modified xsi:type="dcterms:W3CDTF">2011-07-22T20:02:19Z</dcterms:modified>
</cp:coreProperties>
</file>