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8" r:id="rId2"/>
    <p:sldId id="331" r:id="rId3"/>
    <p:sldId id="258" r:id="rId4"/>
    <p:sldId id="296" r:id="rId5"/>
    <p:sldId id="256" r:id="rId6"/>
    <p:sldId id="267" r:id="rId7"/>
    <p:sldId id="332" r:id="rId8"/>
    <p:sldId id="261" r:id="rId9"/>
    <p:sldId id="300" r:id="rId10"/>
    <p:sldId id="265" r:id="rId11"/>
    <p:sldId id="302" r:id="rId12"/>
    <p:sldId id="304" r:id="rId13"/>
    <p:sldId id="307" r:id="rId14"/>
    <p:sldId id="327" r:id="rId15"/>
    <p:sldId id="335" r:id="rId16"/>
    <p:sldId id="324" r:id="rId17"/>
    <p:sldId id="328" r:id="rId18"/>
    <p:sldId id="334"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64" autoAdjust="0"/>
  </p:normalViewPr>
  <p:slideViewPr>
    <p:cSldViewPr>
      <p:cViewPr varScale="1">
        <p:scale>
          <a:sx n="54" d="100"/>
          <a:sy n="54" d="100"/>
        </p:scale>
        <p:origin x="-193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DC9A2C8-6817-44AB-A757-0A1D5963FA23}" type="datetimeFigureOut">
              <a:rPr lang="en-US" smtClean="0"/>
              <a:pPr/>
              <a:t>3/12/2012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425EB3D-143E-438B-A213-8F28523C2AAE}" type="slidenum">
              <a:rPr lang="en-US" smtClean="0"/>
              <a:pPr/>
              <a:t>‹#›</a:t>
            </a:fld>
            <a:endParaRPr lang="en-US"/>
          </a:p>
        </p:txBody>
      </p:sp>
    </p:spTree>
    <p:extLst>
      <p:ext uri="{BB962C8B-B14F-4D97-AF65-F5344CB8AC3E}">
        <p14:creationId xmlns="" xmlns:p14="http://schemas.microsoft.com/office/powerpoint/2010/main" val="4231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dirty="0" smtClean="0">
                <a:solidFill>
                  <a:srgbClr val="FF0000"/>
                </a:solidFill>
              </a:rPr>
              <a:t>- </a:t>
            </a:r>
            <a:r>
              <a:rPr lang="en-US" sz="1200" dirty="0" smtClean="0">
                <a:solidFill>
                  <a:srgbClr val="FF0000"/>
                </a:solidFill>
              </a:rPr>
              <a:t>This concept that cells have or have not been experimentally matter to researchers </a:t>
            </a:r>
          </a:p>
          <a:p>
            <a:r>
              <a:rPr lang="en-US" sz="1200" dirty="0" smtClean="0">
                <a:solidFill>
                  <a:srgbClr val="FF0000"/>
                </a:solidFill>
              </a:rPr>
              <a:t>     - related to the expectation that cells should function ‘normally’ (of course, removal from their biological context will affect their behavior, being cut off from external cues, but this cannot be helped) looking for and applying materials for their work, and interpreting experimental results. </a:t>
            </a:r>
          </a:p>
          <a:p>
            <a:pPr>
              <a:buFontTx/>
              <a:buNone/>
            </a:pPr>
            <a:endParaRPr lang="en-US" sz="1200" dirty="0" smtClean="0">
              <a:solidFill>
                <a:srgbClr val="FF0000"/>
              </a:solidFill>
            </a:endParaRPr>
          </a:p>
          <a:p>
            <a:pPr>
              <a:buFontTx/>
              <a:buChar char="-"/>
            </a:pPr>
            <a:r>
              <a:rPr lang="en-US" sz="1200" b="1" dirty="0" smtClean="0">
                <a:solidFill>
                  <a:srgbClr val="FF0000"/>
                </a:solidFill>
              </a:rPr>
              <a:t>Examples of reciprocal</a:t>
            </a:r>
            <a:r>
              <a:rPr lang="en-US" sz="1200" b="1" baseline="0" dirty="0" smtClean="0">
                <a:solidFill>
                  <a:srgbClr val="FF0000"/>
                </a:solidFill>
              </a:rPr>
              <a:t> processes illustrate the notion that it is the objective and identity of the ‘specified’ output that can dictate if a given process represents a contextual or physical processing.</a:t>
            </a:r>
            <a:endParaRPr lang="en-US" sz="1200" b="1" dirty="0" smtClean="0">
              <a:solidFill>
                <a:srgbClr val="FF0000"/>
              </a:solidFill>
            </a:endParaRPr>
          </a:p>
          <a:p>
            <a:pPr>
              <a:buFontTx/>
              <a:buChar char="-"/>
            </a:pPr>
            <a:r>
              <a:rPr lang="en-US" sz="1400" dirty="0" smtClean="0">
                <a:solidFill>
                  <a:srgbClr val="FF0000"/>
                </a:solidFill>
              </a:rPr>
              <a:t> Role of perspective/objectives is key– a given material processing can represent either a contextual  or structural processing (or both), depending on the researchers objective (which is indicated by the identity of the specified output)</a:t>
            </a:r>
          </a:p>
          <a:p>
            <a:pPr lvl="1">
              <a:buFontTx/>
              <a:buChar char="-"/>
            </a:pPr>
            <a:r>
              <a:rPr lang="en-US" sz="1400" dirty="0" smtClean="0">
                <a:solidFill>
                  <a:srgbClr val="FF0000"/>
                </a:solidFill>
              </a:rPr>
              <a:t>- ex: a material separation such as appendix removal can be a structural processing it the  specified output is a human without appendix, or a contextual processing if the specified output is an appendix that is now ex vivo.</a:t>
            </a:r>
          </a:p>
          <a:p>
            <a:pPr lvl="1">
              <a:buFontTx/>
              <a:buChar char="-"/>
            </a:pPr>
            <a:r>
              <a:rPr lang="en-US" sz="1400" dirty="0" smtClean="0">
                <a:solidFill>
                  <a:srgbClr val="FF0000"/>
                </a:solidFill>
              </a:rPr>
              <a:t>- ex: a material combination such as injecting a pathogen into a lab rat can represent a structural processing if the specified output is the infected rat (ie goal is to study the rat’s response to pathogen), or a contextual processing if the specified output is the pathogen in the new context of the rat (ie the goal is to study the pathogen in the in vivo environment of a host</a:t>
            </a:r>
            <a:r>
              <a:rPr lang="en-US" sz="1400" dirty="0" smtClean="0">
                <a:solidFill>
                  <a:srgbClr val="FF0000"/>
                </a:solidFill>
              </a:rPr>
              <a:t>)</a:t>
            </a:r>
            <a:endParaRPr lang="en-US" sz="1400" dirty="0" smtClean="0">
              <a:solidFill>
                <a:srgbClr val="FF0000"/>
              </a:solidFill>
            </a:endParaRPr>
          </a:p>
        </p:txBody>
      </p:sp>
      <p:sp>
        <p:nvSpPr>
          <p:cNvPr id="4" name="Slide Number Placeholder 3"/>
          <p:cNvSpPr>
            <a:spLocks noGrp="1"/>
          </p:cNvSpPr>
          <p:nvPr>
            <p:ph type="sldNum" sz="quarter" idx="10"/>
          </p:nvPr>
        </p:nvSpPr>
        <p:spPr/>
        <p:txBody>
          <a:bodyPr/>
          <a:lstStyle/>
          <a:p>
            <a:fld id="{B425EB3D-143E-438B-A213-8F28523C2AAE}"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sz="1400" dirty="0" smtClean="0">
              <a:solidFill>
                <a:srgbClr val="FF0000"/>
              </a:solidFill>
            </a:endParaRPr>
          </a:p>
        </p:txBody>
      </p:sp>
      <p:sp>
        <p:nvSpPr>
          <p:cNvPr id="4" name="Slide Number Placeholder 3"/>
          <p:cNvSpPr>
            <a:spLocks noGrp="1"/>
          </p:cNvSpPr>
          <p:nvPr>
            <p:ph type="sldNum" sz="quarter" idx="10"/>
          </p:nvPr>
        </p:nvSpPr>
        <p:spPr/>
        <p:txBody>
          <a:bodyPr/>
          <a:lstStyle/>
          <a:p>
            <a:fld id="{B425EB3D-143E-438B-A213-8F28523C2AAE}"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400" dirty="0" err="1" smtClean="0">
                <a:solidFill>
                  <a:srgbClr val="FF0000"/>
                </a:solidFill>
              </a:rPr>
              <a:t>xxxx</a:t>
            </a:r>
            <a:endParaRPr lang="en-US" sz="1400" dirty="0" smtClean="0">
              <a:solidFill>
                <a:srgbClr val="FF0000"/>
              </a:solidFill>
            </a:endParaRPr>
          </a:p>
        </p:txBody>
      </p:sp>
      <p:sp>
        <p:nvSpPr>
          <p:cNvPr id="4" name="Slide Number Placeholder 3"/>
          <p:cNvSpPr>
            <a:spLocks noGrp="1"/>
          </p:cNvSpPr>
          <p:nvPr>
            <p:ph type="sldNum" sz="quarter" idx="10"/>
          </p:nvPr>
        </p:nvSpPr>
        <p:spPr/>
        <p:txBody>
          <a:bodyPr/>
          <a:lstStyle/>
          <a:p>
            <a:fld id="{B425EB3D-143E-438B-A213-8F28523C2AAE}"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xxxx</a:t>
            </a:r>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1" dirty="0" smtClean="0"/>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335636-CF02-4F33-8035-9D59BA04D51B}"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335636-CF02-4F33-8035-9D59BA04D51B}" type="datetimeFigureOut">
              <a:rPr lang="en-US" smtClean="0"/>
              <a:pPr/>
              <a:t>3/12/2012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335636-CF02-4F33-8035-9D59BA04D51B}" type="datetimeFigureOut">
              <a:rPr lang="en-US" smtClean="0"/>
              <a:pPr/>
              <a:t>3/12/2012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335636-CF02-4F33-8035-9D59BA04D51B}" type="datetimeFigureOut">
              <a:rPr lang="en-US" smtClean="0"/>
              <a:pPr/>
              <a:t>3/12/2012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35636-CF02-4F33-8035-9D59BA04D51B}" type="datetimeFigureOut">
              <a:rPr lang="en-US" smtClean="0"/>
              <a:pPr/>
              <a:t>3/12/2012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35636-CF02-4F33-8035-9D59BA04D51B}" type="datetimeFigureOut">
              <a:rPr lang="en-US" smtClean="0"/>
              <a:pPr/>
              <a:t>3/12/2012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35636-CF02-4F33-8035-9D59BA04D51B}" type="datetimeFigureOut">
              <a:rPr lang="en-US" smtClean="0"/>
              <a:pPr/>
              <a:t>3/12/2012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35636-CF02-4F33-8035-9D59BA04D51B}" type="datetimeFigureOut">
              <a:rPr lang="en-US" smtClean="0"/>
              <a:pPr/>
              <a:t>3/12/2012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75716-E034-4F6C-A0C8-699DF3BBB4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600200"/>
            <a:ext cx="7593937" cy="3908762"/>
          </a:xfrm>
          <a:prstGeom prst="rect">
            <a:avLst/>
          </a:prstGeom>
          <a:noFill/>
        </p:spPr>
        <p:txBody>
          <a:bodyPr wrap="none" rtlCol="0">
            <a:spAutoFit/>
          </a:bodyPr>
          <a:lstStyle/>
          <a:p>
            <a:pPr algn="ctr"/>
            <a:r>
              <a:rPr lang="en-US" sz="3200" b="1" dirty="0" smtClean="0"/>
              <a:t>Cell Modeling: Harmonizing Representation</a:t>
            </a:r>
          </a:p>
          <a:p>
            <a:pPr algn="ctr"/>
            <a:r>
              <a:rPr lang="en-US" sz="3200" b="1" dirty="0" smtClean="0"/>
              <a:t>Across Foundry Ontologies</a:t>
            </a:r>
          </a:p>
          <a:p>
            <a:pPr algn="ctr"/>
            <a:endParaRPr lang="en-US" sz="3200" b="1" dirty="0" smtClean="0"/>
          </a:p>
          <a:p>
            <a:pPr algn="ctr"/>
            <a:r>
              <a:rPr lang="en-US" sz="2400" b="1" dirty="0" smtClean="0"/>
              <a:t>   1. Proposed Changes to High Level CL Organization </a:t>
            </a:r>
          </a:p>
          <a:p>
            <a:pPr algn="ctr"/>
            <a:endParaRPr lang="en-US" sz="2400" b="1" dirty="0" smtClean="0"/>
          </a:p>
          <a:p>
            <a:pPr marL="457200" indent="-457200" algn="ctr">
              <a:buAutoNum type="arabicPeriod" startAt="2"/>
            </a:pPr>
            <a:r>
              <a:rPr lang="en-US" sz="2400" b="1" dirty="0" smtClean="0"/>
              <a:t>Extensions </a:t>
            </a:r>
            <a:r>
              <a:rPr lang="en-US" sz="2400" b="1" dirty="0" smtClean="0"/>
              <a:t>for </a:t>
            </a:r>
            <a:r>
              <a:rPr lang="en-US" sz="2400" b="1" dirty="0" smtClean="0"/>
              <a:t>ReO/OBI</a:t>
            </a:r>
          </a:p>
          <a:p>
            <a:pPr marL="457200" indent="-457200" algn="ctr">
              <a:buAutoNum type="arabicPeriod" startAt="2"/>
            </a:pPr>
            <a:endParaRPr lang="en-US" sz="2400" b="1" dirty="0" smtClean="0"/>
          </a:p>
          <a:p>
            <a:pPr marL="457200" indent="-457200" algn="ctr">
              <a:buAutoNum type="arabicPeriod" startAt="2"/>
            </a:pPr>
            <a:r>
              <a:rPr lang="en-US" sz="2400" b="1" dirty="0" smtClean="0"/>
              <a:t>Defining key concepts: ‘experimentally modified’’</a:t>
            </a:r>
            <a:endParaRPr lang="en-US" sz="2400" b="1" dirty="0" smtClean="0"/>
          </a:p>
          <a:p>
            <a:pPr algn="ctr"/>
            <a:endParaRPr lang="en-US" sz="32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4720770" y="4103914"/>
            <a:ext cx="4329545" cy="2692400"/>
            <a:chOff x="2286000" y="3190875"/>
            <a:chExt cx="4329545" cy="2692400"/>
          </a:xfrm>
        </p:grpSpPr>
        <p:pic>
          <p:nvPicPr>
            <p:cNvPr id="33" name="Picture 2" descr="C:\Documents and Settings\brushm\Application Data\PixelMetrics\CaptureWiz\Temp\8.jpg"/>
            <p:cNvPicPr>
              <a:picLocks noChangeAspect="1" noChangeArrowheads="1"/>
            </p:cNvPicPr>
            <p:nvPr/>
          </p:nvPicPr>
          <p:blipFill>
            <a:blip r:embed="rId3" cstate="print"/>
            <a:srcRect l="4345" t="5704" b="83343"/>
            <a:stretch>
              <a:fillRect/>
            </a:stretch>
          </p:blipFill>
          <p:spPr bwMode="auto">
            <a:xfrm>
              <a:off x="2286000" y="3190875"/>
              <a:ext cx="4329545" cy="314325"/>
            </a:xfrm>
            <a:prstGeom prst="rect">
              <a:avLst/>
            </a:prstGeom>
            <a:noFill/>
          </p:spPr>
        </p:pic>
        <p:pic>
          <p:nvPicPr>
            <p:cNvPr id="34" name="Picture 33" descr="C:\Documents and Settings\brushm\Application Data\PixelMetrics\CaptureWiz\Temp\8.jpg"/>
            <p:cNvPicPr>
              <a:picLocks noChangeAspect="1" noChangeArrowheads="1"/>
            </p:cNvPicPr>
            <p:nvPr/>
          </p:nvPicPr>
          <p:blipFill>
            <a:blip r:embed="rId3" cstate="print"/>
            <a:srcRect l="4345" t="16325" b="58119"/>
            <a:stretch>
              <a:fillRect/>
            </a:stretch>
          </p:blipFill>
          <p:spPr bwMode="auto">
            <a:xfrm>
              <a:off x="2286000" y="4702175"/>
              <a:ext cx="4329545" cy="733425"/>
            </a:xfrm>
            <a:prstGeom prst="rect">
              <a:avLst/>
            </a:prstGeom>
            <a:noFill/>
          </p:spPr>
        </p:pic>
        <p:pic>
          <p:nvPicPr>
            <p:cNvPr id="35" name="Picture 2" descr="C:\Documents and Settings\brushm\Application Data\PixelMetrics\CaptureWiz\Temp\8.jpg"/>
            <p:cNvPicPr>
              <a:picLocks noChangeAspect="1" noChangeArrowheads="1"/>
            </p:cNvPicPr>
            <p:nvPr/>
          </p:nvPicPr>
          <p:blipFill>
            <a:blip r:embed="rId3" cstate="print"/>
            <a:srcRect l="4345" t="42213" b="14972"/>
            <a:stretch>
              <a:fillRect/>
            </a:stretch>
          </p:blipFill>
          <p:spPr bwMode="auto">
            <a:xfrm>
              <a:off x="2286000" y="3479800"/>
              <a:ext cx="4329545" cy="1228725"/>
            </a:xfrm>
            <a:prstGeom prst="rect">
              <a:avLst/>
            </a:prstGeom>
            <a:noFill/>
          </p:spPr>
        </p:pic>
        <p:pic>
          <p:nvPicPr>
            <p:cNvPr id="37" name="Picture 2" descr="C:\Documents and Settings\brushm\Application Data\PixelMetrics\CaptureWiz\Temp\8.jpg"/>
            <p:cNvPicPr>
              <a:picLocks noChangeAspect="1" noChangeArrowheads="1"/>
            </p:cNvPicPr>
            <p:nvPr/>
          </p:nvPicPr>
          <p:blipFill>
            <a:blip r:embed="rId3" cstate="print"/>
            <a:srcRect l="4345" t="84365"/>
            <a:stretch>
              <a:fillRect/>
            </a:stretch>
          </p:blipFill>
          <p:spPr bwMode="auto">
            <a:xfrm>
              <a:off x="2286000" y="5434548"/>
              <a:ext cx="4329545" cy="448727"/>
            </a:xfrm>
            <a:prstGeom prst="rect">
              <a:avLst/>
            </a:prstGeom>
            <a:noFill/>
          </p:spPr>
        </p:pic>
      </p:grpSp>
      <p:sp>
        <p:nvSpPr>
          <p:cNvPr id="36" name="TextBox 35"/>
          <p:cNvSpPr txBox="1"/>
          <p:nvPr/>
        </p:nvSpPr>
        <p:spPr>
          <a:xfrm>
            <a:off x="0" y="613230"/>
            <a:ext cx="9144000" cy="2662267"/>
          </a:xfrm>
          <a:prstGeom prst="rect">
            <a:avLst/>
          </a:prstGeom>
          <a:noFill/>
        </p:spPr>
        <p:txBody>
          <a:bodyPr wrap="square" rtlCol="0">
            <a:spAutoFit/>
          </a:bodyPr>
          <a:lstStyle/>
          <a:p>
            <a:pPr marL="290513" lvl="1" indent="-282575"/>
            <a:r>
              <a:rPr lang="en-US" sz="2400" b="1" dirty="0" smtClean="0"/>
              <a:t>Dimensions for Classification</a:t>
            </a:r>
          </a:p>
          <a:p>
            <a:pPr marL="739775" lvl="1" indent="-282575">
              <a:buAutoNum type="arabicPeriod"/>
            </a:pPr>
            <a:r>
              <a:rPr lang="en-US" sz="2000" b="1" dirty="0" smtClean="0"/>
              <a:t>Context</a:t>
            </a:r>
          </a:p>
          <a:p>
            <a:pPr marL="1146175" lvl="2" indent="-173038">
              <a:buFont typeface="Arial" pitchFamily="34" charset="0"/>
              <a:buChar char="•"/>
              <a:tabLst>
                <a:tab pos="798513" algn="l"/>
              </a:tabLst>
            </a:pPr>
            <a:r>
              <a:rPr lang="en-US" sz="1900" b="1" i="1" dirty="0" smtClean="0">
                <a:solidFill>
                  <a:schemeClr val="tx2">
                    <a:lumMod val="75000"/>
                  </a:schemeClr>
                </a:solidFill>
              </a:rPr>
              <a:t>native </a:t>
            </a:r>
            <a:r>
              <a:rPr lang="en-US" sz="2000" dirty="0" smtClean="0"/>
              <a:t>(in vivo/in environment)</a:t>
            </a:r>
            <a:r>
              <a:rPr lang="en-US" sz="1900" dirty="0" smtClean="0"/>
              <a:t> vs </a:t>
            </a:r>
            <a:r>
              <a:rPr lang="en-US" sz="1900" b="1" i="1" dirty="0" smtClean="0">
                <a:solidFill>
                  <a:schemeClr val="tx2">
                    <a:lumMod val="75000"/>
                  </a:schemeClr>
                </a:solidFill>
              </a:rPr>
              <a:t>in vitro </a:t>
            </a:r>
            <a:r>
              <a:rPr lang="en-US" sz="1900" dirty="0" smtClean="0"/>
              <a:t>(in controlled setting/lab for study)</a:t>
            </a:r>
          </a:p>
          <a:p>
            <a:pPr marL="739775" lvl="1" indent="-282575">
              <a:buAutoNum type="arabicPeriod" startAt="2"/>
            </a:pPr>
            <a:r>
              <a:rPr lang="en-US" sz="2000" b="1" dirty="0" smtClean="0"/>
              <a:t>Experimental Status</a:t>
            </a:r>
          </a:p>
          <a:p>
            <a:pPr marL="1146175" lvl="2" indent="-173038">
              <a:buFont typeface="Arial" pitchFamily="34" charset="0"/>
              <a:buChar char="•"/>
              <a:tabLst>
                <a:tab pos="798513" algn="l"/>
              </a:tabLst>
            </a:pPr>
            <a:r>
              <a:rPr lang="en-US" sz="1900" b="1" i="1" dirty="0" smtClean="0">
                <a:solidFill>
                  <a:schemeClr val="tx2">
                    <a:lumMod val="75000"/>
                  </a:schemeClr>
                </a:solidFill>
              </a:rPr>
              <a:t>experimentally modified </a:t>
            </a:r>
            <a:r>
              <a:rPr lang="en-US" sz="1900" dirty="0" smtClean="0"/>
              <a:t>vs </a:t>
            </a:r>
            <a:r>
              <a:rPr lang="en-US" sz="1900" b="1" i="1" dirty="0" smtClean="0">
                <a:solidFill>
                  <a:schemeClr val="tx2">
                    <a:lumMod val="75000"/>
                  </a:schemeClr>
                </a:solidFill>
              </a:rPr>
              <a:t>unmodified</a:t>
            </a:r>
            <a:r>
              <a:rPr lang="en-US" sz="1900" dirty="0" smtClean="0"/>
              <a:t>* (save this discussion for later)</a:t>
            </a:r>
          </a:p>
          <a:p>
            <a:pPr marL="914400" lvl="1" indent="-457200">
              <a:buAutoNum type="arabicPeriod"/>
            </a:pPr>
            <a:endParaRPr lang="en-US" sz="400" dirty="0" smtClean="0"/>
          </a:p>
          <a:p>
            <a:pPr marL="739775" lvl="1" indent="-282575">
              <a:buAutoNum type="arabicPeriod" startAt="3"/>
            </a:pPr>
            <a:r>
              <a:rPr lang="en-US" sz="2000" b="1" dirty="0" smtClean="0"/>
              <a:t>Organism</a:t>
            </a:r>
          </a:p>
          <a:p>
            <a:pPr marL="1146175" lvl="1" indent="-173038">
              <a:buFont typeface="Arial" pitchFamily="34" charset="0"/>
              <a:buChar char="•"/>
              <a:tabLst>
                <a:tab pos="798513" algn="l"/>
              </a:tabLst>
            </a:pPr>
            <a:r>
              <a:rPr lang="en-US" sz="1900" b="1" i="1" dirty="0" smtClean="0">
                <a:solidFill>
                  <a:schemeClr val="tx2">
                    <a:lumMod val="75000"/>
                  </a:schemeClr>
                </a:solidFill>
              </a:rPr>
              <a:t>unicellular organism </a:t>
            </a:r>
            <a:r>
              <a:rPr lang="en-US" sz="1900" dirty="0" smtClean="0"/>
              <a:t>vs </a:t>
            </a:r>
            <a:r>
              <a:rPr lang="en-US" sz="1900" b="1" i="1" dirty="0" smtClean="0">
                <a:solidFill>
                  <a:schemeClr val="tx2">
                    <a:lumMod val="75000"/>
                  </a:schemeClr>
                </a:solidFill>
              </a:rPr>
              <a:t>multicellular organism cell</a:t>
            </a:r>
          </a:p>
          <a:p>
            <a:pPr lvl="1"/>
            <a:endParaRPr lang="en-US" sz="400" dirty="0" smtClean="0"/>
          </a:p>
          <a:p>
            <a:pPr marL="228600" indent="-228600"/>
            <a:endParaRPr lang="en-US" dirty="0" smtClean="0"/>
          </a:p>
        </p:txBody>
      </p:sp>
      <p:sp>
        <p:nvSpPr>
          <p:cNvPr id="19" name="Rectangle 18"/>
          <p:cNvSpPr/>
          <p:nvPr/>
        </p:nvSpPr>
        <p:spPr>
          <a:xfrm>
            <a:off x="304800" y="2950032"/>
            <a:ext cx="8305800" cy="1015663"/>
          </a:xfrm>
          <a:prstGeom prst="rect">
            <a:avLst/>
          </a:prstGeom>
        </p:spPr>
        <p:txBody>
          <a:bodyPr wrap="square">
            <a:spAutoFit/>
          </a:bodyPr>
          <a:lstStyle/>
          <a:p>
            <a:r>
              <a:rPr lang="en-US" sz="2000" b="1" dirty="0" smtClean="0"/>
              <a:t>The order of axes above best reflects what is in CL – but equivalent classes can be created to allow application of axes in any order (</a:t>
            </a:r>
            <a:r>
              <a:rPr lang="en-US" sz="2000" b="1" dirty="0" err="1" smtClean="0"/>
              <a:t>e.g</a:t>
            </a:r>
            <a:r>
              <a:rPr lang="en-US" sz="2000" b="1" dirty="0" smtClean="0"/>
              <a:t> to get a class of all cell culture cells (</a:t>
            </a:r>
            <a:r>
              <a:rPr lang="en-US" sz="2000" b="1" dirty="0" err="1" smtClean="0"/>
              <a:t>uni</a:t>
            </a:r>
            <a:r>
              <a:rPr lang="en-US" sz="2000" b="1" dirty="0" smtClean="0"/>
              <a:t>- or multi-cellular), or all multicellular organism cells)</a:t>
            </a:r>
          </a:p>
        </p:txBody>
      </p:sp>
      <p:pic>
        <p:nvPicPr>
          <p:cNvPr id="34820" name="Picture 4" descr="C:\Documents and Settings\brushm\Application Data\PixelMetrics\CaptureWiz\Temp\9.jpg"/>
          <p:cNvPicPr>
            <a:picLocks noChangeAspect="1" noChangeArrowheads="1"/>
          </p:cNvPicPr>
          <p:nvPr/>
        </p:nvPicPr>
        <p:blipFill>
          <a:blip r:embed="rId4" cstate="print"/>
          <a:srcRect/>
          <a:stretch>
            <a:fillRect/>
          </a:stretch>
        </p:blipFill>
        <p:spPr bwMode="auto">
          <a:xfrm>
            <a:off x="76200" y="4072697"/>
            <a:ext cx="4526188" cy="1337503"/>
          </a:xfrm>
          <a:prstGeom prst="rect">
            <a:avLst/>
          </a:prstGeom>
          <a:noFill/>
        </p:spPr>
      </p:pic>
      <p:sp>
        <p:nvSpPr>
          <p:cNvPr id="29" name="Rectangle 28"/>
          <p:cNvSpPr/>
          <p:nvPr/>
        </p:nvSpPr>
        <p:spPr>
          <a:xfrm>
            <a:off x="4699000" y="4076700"/>
            <a:ext cx="4330700" cy="2743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8900" y="4076700"/>
            <a:ext cx="4483100" cy="13335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6800" y="112693"/>
            <a:ext cx="6966340" cy="523220"/>
          </a:xfrm>
          <a:prstGeom prst="rect">
            <a:avLst/>
          </a:prstGeom>
          <a:noFill/>
        </p:spPr>
        <p:txBody>
          <a:bodyPr wrap="square" rtlCol="0">
            <a:spAutoFit/>
          </a:bodyPr>
          <a:lstStyle/>
          <a:p>
            <a:pPr algn="ctr"/>
            <a:r>
              <a:rPr lang="en-US" sz="2800" b="1" dirty="0" smtClean="0"/>
              <a:t>Refine/Define Axes and Apply</a:t>
            </a:r>
            <a:endParaRPr lang="en-US"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0" y="762000"/>
            <a:ext cx="9144000" cy="3216265"/>
          </a:xfrm>
          <a:prstGeom prst="rect">
            <a:avLst/>
          </a:prstGeom>
          <a:noFill/>
        </p:spPr>
        <p:txBody>
          <a:bodyPr wrap="square" rtlCol="0">
            <a:spAutoFit/>
          </a:bodyPr>
          <a:lstStyle/>
          <a:p>
            <a:pPr marL="290513" lvl="1" indent="-282575"/>
            <a:r>
              <a:rPr lang="en-US" sz="2400" b="1" dirty="0" smtClean="0"/>
              <a:t>Dimensions for Classification : Alternate Order</a:t>
            </a:r>
          </a:p>
          <a:p>
            <a:pPr marL="914400" lvl="1" indent="-457200">
              <a:buAutoNum type="arabicPeriod"/>
            </a:pPr>
            <a:endParaRPr lang="en-US" sz="400" dirty="0" smtClean="0"/>
          </a:p>
          <a:p>
            <a:pPr marL="739775" lvl="1" indent="-282575"/>
            <a:r>
              <a:rPr lang="en-US" sz="1900" b="1" dirty="0" smtClean="0"/>
              <a:t>1. Organism</a:t>
            </a:r>
          </a:p>
          <a:p>
            <a:pPr marL="1146175" lvl="1" indent="-173038">
              <a:buFont typeface="Arial" pitchFamily="34" charset="0"/>
              <a:buChar char="•"/>
              <a:tabLst>
                <a:tab pos="798513" algn="l"/>
              </a:tabLst>
            </a:pPr>
            <a:r>
              <a:rPr lang="en-US" sz="1900" b="1" i="1" dirty="0" smtClean="0">
                <a:solidFill>
                  <a:schemeClr val="tx2">
                    <a:lumMod val="75000"/>
                  </a:schemeClr>
                </a:solidFill>
              </a:rPr>
              <a:t>unicellular organism </a:t>
            </a:r>
            <a:r>
              <a:rPr lang="en-US" sz="1900" dirty="0" smtClean="0"/>
              <a:t>vs </a:t>
            </a:r>
            <a:r>
              <a:rPr lang="en-US" sz="1900" b="1" i="1" dirty="0" smtClean="0">
                <a:solidFill>
                  <a:schemeClr val="tx2">
                    <a:lumMod val="75000"/>
                  </a:schemeClr>
                </a:solidFill>
              </a:rPr>
              <a:t>multicellular organism cell</a:t>
            </a:r>
          </a:p>
          <a:p>
            <a:pPr marL="739775" lvl="1" indent="-282575"/>
            <a:r>
              <a:rPr lang="en-US" sz="1900" b="1" dirty="0" smtClean="0"/>
              <a:t>2. Experimental Status</a:t>
            </a:r>
          </a:p>
          <a:p>
            <a:pPr marL="1146175" lvl="2" indent="-173038">
              <a:buFont typeface="Arial" pitchFamily="34" charset="0"/>
              <a:buChar char="•"/>
              <a:tabLst>
                <a:tab pos="798513" algn="l"/>
              </a:tabLst>
            </a:pPr>
            <a:r>
              <a:rPr lang="en-US" sz="1900" b="1" i="1" dirty="0" smtClean="0">
                <a:solidFill>
                  <a:schemeClr val="tx2">
                    <a:lumMod val="75000"/>
                  </a:schemeClr>
                </a:solidFill>
              </a:rPr>
              <a:t>experimentally modified </a:t>
            </a:r>
            <a:r>
              <a:rPr lang="en-US" sz="1900" dirty="0" smtClean="0"/>
              <a:t>vs </a:t>
            </a:r>
            <a:r>
              <a:rPr lang="en-US" sz="1900" b="1" i="1" dirty="0" smtClean="0">
                <a:solidFill>
                  <a:schemeClr val="tx2">
                    <a:lumMod val="75000"/>
                  </a:schemeClr>
                </a:solidFill>
              </a:rPr>
              <a:t>unmodified</a:t>
            </a:r>
            <a:r>
              <a:rPr lang="en-US" sz="1900" dirty="0" smtClean="0"/>
              <a:t>* (save this discussion for later)</a:t>
            </a:r>
          </a:p>
          <a:p>
            <a:pPr marL="739775" lvl="1" indent="-282575"/>
            <a:r>
              <a:rPr lang="en-US" sz="1900" b="1" dirty="0" smtClean="0"/>
              <a:t>3. Context</a:t>
            </a:r>
          </a:p>
          <a:p>
            <a:pPr marL="1146175" lvl="2" indent="-173038">
              <a:buFont typeface="Arial" pitchFamily="34" charset="0"/>
              <a:buChar char="•"/>
              <a:tabLst>
                <a:tab pos="798513" algn="l"/>
              </a:tabLst>
            </a:pPr>
            <a:r>
              <a:rPr lang="en-US" sz="1900" b="1" i="1" dirty="0" smtClean="0">
                <a:solidFill>
                  <a:schemeClr val="tx2">
                    <a:lumMod val="75000"/>
                  </a:schemeClr>
                </a:solidFill>
              </a:rPr>
              <a:t>native </a:t>
            </a:r>
            <a:r>
              <a:rPr lang="en-US" sz="2000" dirty="0" smtClean="0"/>
              <a:t>(in vivo/in environment)</a:t>
            </a:r>
            <a:r>
              <a:rPr lang="en-US" sz="1900" dirty="0" smtClean="0"/>
              <a:t> vs </a:t>
            </a:r>
            <a:r>
              <a:rPr lang="en-US" sz="1900" b="1" i="1" dirty="0" smtClean="0">
                <a:solidFill>
                  <a:schemeClr val="tx2">
                    <a:lumMod val="75000"/>
                  </a:schemeClr>
                </a:solidFill>
              </a:rPr>
              <a:t>in vitro </a:t>
            </a:r>
            <a:r>
              <a:rPr lang="en-US" sz="1900" dirty="0" smtClean="0"/>
              <a:t>(in controlled setting/lab for study)</a:t>
            </a:r>
          </a:p>
          <a:p>
            <a:pPr marL="688975" lvl="1" indent="-173038">
              <a:buFont typeface="Arial" pitchFamily="34" charset="0"/>
              <a:buChar char="•"/>
              <a:tabLst>
                <a:tab pos="798513" algn="l"/>
              </a:tabLst>
            </a:pPr>
            <a:endParaRPr lang="en-US" sz="1900" dirty="0" smtClean="0"/>
          </a:p>
          <a:p>
            <a:pPr marL="688975" indent="-173038">
              <a:buFont typeface="Arial" pitchFamily="34" charset="0"/>
              <a:buChar char="•"/>
              <a:tabLst>
                <a:tab pos="798513" algn="l"/>
              </a:tabLst>
            </a:pPr>
            <a:endParaRPr lang="en-US" sz="1900" b="1" i="1" dirty="0" smtClean="0">
              <a:solidFill>
                <a:schemeClr val="tx2">
                  <a:lumMod val="75000"/>
                </a:schemeClr>
              </a:solidFill>
            </a:endParaRPr>
          </a:p>
          <a:p>
            <a:pPr lvl="1"/>
            <a:endParaRPr lang="en-US" sz="400" dirty="0" smtClean="0"/>
          </a:p>
          <a:p>
            <a:pPr marL="228600" indent="-228600"/>
            <a:endParaRPr lang="en-US" dirty="0" smtClean="0"/>
          </a:p>
        </p:txBody>
      </p:sp>
      <p:sp>
        <p:nvSpPr>
          <p:cNvPr id="19" name="Rectangle 18"/>
          <p:cNvSpPr/>
          <p:nvPr/>
        </p:nvSpPr>
        <p:spPr>
          <a:xfrm>
            <a:off x="76200" y="3200400"/>
            <a:ext cx="8763000" cy="1815882"/>
          </a:xfrm>
          <a:prstGeom prst="rect">
            <a:avLst/>
          </a:prstGeom>
        </p:spPr>
        <p:txBody>
          <a:bodyPr wrap="square">
            <a:spAutoFit/>
          </a:bodyPr>
          <a:lstStyle/>
          <a:p>
            <a:r>
              <a:rPr lang="en-US" sz="2000" b="1" dirty="0" smtClean="0"/>
              <a:t>This alternate order would reflect a need for a class representing all multicellular organism cells vs all unicellular organisms. </a:t>
            </a:r>
          </a:p>
          <a:p>
            <a:pPr marL="623888" indent="-111125">
              <a:buFont typeface="Arial" pitchFamily="34" charset="0"/>
              <a:buChar char="•"/>
            </a:pPr>
            <a:r>
              <a:rPr lang="en-US" dirty="0" smtClean="0"/>
              <a:t>notably, because all classes are logically defined, we get this full hierarchy automatically simply by creating the ‘unicellular organism’ and ‘multicellular organism cell’ defined classes</a:t>
            </a:r>
          </a:p>
          <a:p>
            <a:pPr marL="623888" indent="-111125"/>
            <a:endParaRPr lang="en-US" dirty="0" smtClean="0"/>
          </a:p>
        </p:txBody>
      </p:sp>
      <p:pic>
        <p:nvPicPr>
          <p:cNvPr id="74754" name="Picture 2" descr="C:\Documents and Settings\brushm\Application Data\PixelMetrics\CaptureWiz\Temp\10.jpg"/>
          <p:cNvPicPr>
            <a:picLocks noChangeAspect="1" noChangeArrowheads="1"/>
          </p:cNvPicPr>
          <p:nvPr/>
        </p:nvPicPr>
        <p:blipFill>
          <a:blip r:embed="rId3" cstate="print"/>
          <a:srcRect/>
          <a:stretch>
            <a:fillRect/>
          </a:stretch>
        </p:blipFill>
        <p:spPr bwMode="auto">
          <a:xfrm>
            <a:off x="54328" y="4855325"/>
            <a:ext cx="4555772" cy="1774075"/>
          </a:xfrm>
          <a:prstGeom prst="rect">
            <a:avLst/>
          </a:prstGeom>
          <a:noFill/>
        </p:spPr>
      </p:pic>
      <p:grpSp>
        <p:nvGrpSpPr>
          <p:cNvPr id="10" name="Group 9"/>
          <p:cNvGrpSpPr/>
          <p:nvPr/>
        </p:nvGrpSpPr>
        <p:grpSpPr>
          <a:xfrm>
            <a:off x="4718050" y="4869872"/>
            <a:ext cx="4352059" cy="1454727"/>
            <a:chOff x="5715000" y="5105400"/>
            <a:chExt cx="4476750" cy="1476376"/>
          </a:xfrm>
        </p:grpSpPr>
        <p:pic>
          <p:nvPicPr>
            <p:cNvPr id="74756" name="Picture 4" descr="C:\Documents and Settings\brushm\Application Data\PixelMetrics\CaptureWiz\Temp\11.jpg"/>
            <p:cNvPicPr>
              <a:picLocks noChangeAspect="1" noChangeArrowheads="1"/>
            </p:cNvPicPr>
            <p:nvPr/>
          </p:nvPicPr>
          <p:blipFill>
            <a:blip r:embed="rId4" cstate="print"/>
            <a:srcRect t="67836"/>
            <a:stretch>
              <a:fillRect/>
            </a:stretch>
          </p:blipFill>
          <p:spPr bwMode="auto">
            <a:xfrm>
              <a:off x="5715000" y="6057900"/>
              <a:ext cx="4476750" cy="523876"/>
            </a:xfrm>
            <a:prstGeom prst="rect">
              <a:avLst/>
            </a:prstGeom>
            <a:noFill/>
          </p:spPr>
        </p:pic>
        <p:pic>
          <p:nvPicPr>
            <p:cNvPr id="9" name="Picture 4" descr="C:\Documents and Settings\brushm\Application Data\PixelMetrics\CaptureWiz\Temp\11.jpg"/>
            <p:cNvPicPr>
              <a:picLocks noChangeAspect="1" noChangeArrowheads="1"/>
            </p:cNvPicPr>
            <p:nvPr/>
          </p:nvPicPr>
          <p:blipFill>
            <a:blip r:embed="rId4" cstate="print"/>
            <a:srcRect b="39766"/>
            <a:stretch>
              <a:fillRect/>
            </a:stretch>
          </p:blipFill>
          <p:spPr bwMode="auto">
            <a:xfrm>
              <a:off x="5715000" y="5105400"/>
              <a:ext cx="4476750" cy="981075"/>
            </a:xfrm>
            <a:prstGeom prst="rect">
              <a:avLst/>
            </a:prstGeom>
            <a:noFill/>
          </p:spPr>
        </p:pic>
      </p:grpSp>
      <p:sp>
        <p:nvSpPr>
          <p:cNvPr id="11" name="Rectangle 10"/>
          <p:cNvSpPr/>
          <p:nvPr/>
        </p:nvSpPr>
        <p:spPr>
          <a:xfrm>
            <a:off x="4699000" y="4838700"/>
            <a:ext cx="4381500" cy="14859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8900" y="4838700"/>
            <a:ext cx="4483100" cy="17907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66800" y="112693"/>
            <a:ext cx="6966340" cy="523220"/>
          </a:xfrm>
          <a:prstGeom prst="rect">
            <a:avLst/>
          </a:prstGeom>
          <a:noFill/>
        </p:spPr>
        <p:txBody>
          <a:bodyPr wrap="square" rtlCol="0">
            <a:spAutoFit/>
          </a:bodyPr>
          <a:lstStyle/>
          <a:p>
            <a:pPr algn="ctr"/>
            <a:r>
              <a:rPr lang="en-US" sz="2800" b="1" dirty="0" smtClean="0"/>
              <a:t>Refine/Define Axes and Apply</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4324350" y="1834695"/>
            <a:ext cx="4819650" cy="3571875"/>
            <a:chOff x="228600" y="1381125"/>
            <a:chExt cx="4819650" cy="3571875"/>
          </a:xfrm>
        </p:grpSpPr>
        <p:pic>
          <p:nvPicPr>
            <p:cNvPr id="1026" name="Picture 2" descr="C:\Documents and Settings\brushm\Application Data\PixelMetrics\CaptureWiz\Temp\1.jpg"/>
            <p:cNvPicPr>
              <a:picLocks noChangeAspect="1" noChangeArrowheads="1"/>
            </p:cNvPicPr>
            <p:nvPr/>
          </p:nvPicPr>
          <p:blipFill>
            <a:blip r:embed="rId3" cstate="print"/>
            <a:srcRect t="3645" b="41686"/>
            <a:stretch>
              <a:fillRect/>
            </a:stretch>
          </p:blipFill>
          <p:spPr bwMode="auto">
            <a:xfrm>
              <a:off x="228600" y="2667000"/>
              <a:ext cx="4819650" cy="2286000"/>
            </a:xfrm>
            <a:prstGeom prst="rect">
              <a:avLst/>
            </a:prstGeom>
            <a:noFill/>
          </p:spPr>
        </p:pic>
        <p:pic>
          <p:nvPicPr>
            <p:cNvPr id="3" name="Picture 2" descr="C:\Documents and Settings\brushm\Application Data\PixelMetrics\CaptureWiz\Temp\1.jpg"/>
            <p:cNvPicPr>
              <a:picLocks noChangeAspect="1" noChangeArrowheads="1"/>
            </p:cNvPicPr>
            <p:nvPr/>
          </p:nvPicPr>
          <p:blipFill>
            <a:blip r:embed="rId3" cstate="print"/>
            <a:srcRect t="69248"/>
            <a:stretch>
              <a:fillRect/>
            </a:stretch>
          </p:blipFill>
          <p:spPr bwMode="auto">
            <a:xfrm>
              <a:off x="228600" y="1381125"/>
              <a:ext cx="4819650" cy="1285875"/>
            </a:xfrm>
            <a:prstGeom prst="rect">
              <a:avLst/>
            </a:prstGeom>
            <a:noFill/>
          </p:spPr>
        </p:pic>
      </p:grpSp>
      <p:pic>
        <p:nvPicPr>
          <p:cNvPr id="4" name="Picture 1" descr="11"/>
          <p:cNvPicPr>
            <a:picLocks noChangeAspect="1" noChangeArrowheads="1"/>
          </p:cNvPicPr>
          <p:nvPr/>
        </p:nvPicPr>
        <p:blipFill>
          <a:blip r:embed="rId4" cstate="print"/>
          <a:srcRect l="3664"/>
          <a:stretch>
            <a:fillRect/>
          </a:stretch>
        </p:blipFill>
        <p:spPr bwMode="auto">
          <a:xfrm>
            <a:off x="0" y="2291895"/>
            <a:ext cx="3007424" cy="1897301"/>
          </a:xfrm>
          <a:prstGeom prst="rect">
            <a:avLst/>
          </a:prstGeom>
          <a:noFill/>
        </p:spPr>
      </p:pic>
      <p:cxnSp>
        <p:nvCxnSpPr>
          <p:cNvPr id="9" name="Straight Arrow Connector 8"/>
          <p:cNvCxnSpPr/>
          <p:nvPr/>
        </p:nvCxnSpPr>
        <p:spPr>
          <a:xfrm flipV="1">
            <a:off x="1171575" y="1905000"/>
            <a:ext cx="3476625" cy="6345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95425" y="2730045"/>
            <a:ext cx="3590925" cy="95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257300" y="3206295"/>
            <a:ext cx="3467100" cy="2095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71800" y="3358695"/>
            <a:ext cx="1981200" cy="2190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885950" y="3520620"/>
            <a:ext cx="3248025" cy="228601"/>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23" name="Picture 1" descr="11"/>
          <p:cNvPicPr>
            <a:picLocks noChangeAspect="1" noChangeArrowheads="1"/>
          </p:cNvPicPr>
          <p:nvPr/>
        </p:nvPicPr>
        <p:blipFill>
          <a:blip r:embed="rId4" cstate="print"/>
          <a:srcRect l="3664" t="89863"/>
          <a:stretch>
            <a:fillRect/>
          </a:stretch>
        </p:blipFill>
        <p:spPr bwMode="auto">
          <a:xfrm>
            <a:off x="2476" y="3825420"/>
            <a:ext cx="3007424" cy="192326"/>
          </a:xfrm>
          <a:prstGeom prst="rect">
            <a:avLst/>
          </a:prstGeom>
          <a:noFill/>
        </p:spPr>
      </p:pic>
      <p:pic>
        <p:nvPicPr>
          <p:cNvPr id="24" name="Picture 1" descr="11"/>
          <p:cNvPicPr>
            <a:picLocks noChangeAspect="1" noChangeArrowheads="1"/>
          </p:cNvPicPr>
          <p:nvPr/>
        </p:nvPicPr>
        <p:blipFill>
          <a:blip r:embed="rId4" cstate="print"/>
          <a:srcRect l="3664" t="80325" b="9133"/>
          <a:stretch>
            <a:fillRect/>
          </a:stretch>
        </p:blipFill>
        <p:spPr bwMode="auto">
          <a:xfrm>
            <a:off x="0" y="3987345"/>
            <a:ext cx="3007424" cy="200025"/>
          </a:xfrm>
          <a:prstGeom prst="rect">
            <a:avLst/>
          </a:prstGeom>
          <a:noFill/>
        </p:spPr>
      </p:pic>
      <p:cxnSp>
        <p:nvCxnSpPr>
          <p:cNvPr id="25" name="Straight Arrow Connector 24"/>
          <p:cNvCxnSpPr/>
          <p:nvPr/>
        </p:nvCxnSpPr>
        <p:spPr>
          <a:xfrm>
            <a:off x="2619375" y="3930195"/>
            <a:ext cx="2838450" cy="666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00325" y="4092120"/>
            <a:ext cx="2847975"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914525" y="3749221"/>
            <a:ext cx="3352800" cy="85724"/>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769398" y="3555743"/>
            <a:ext cx="274434" cy="307777"/>
          </a:xfrm>
          <a:prstGeom prst="rect">
            <a:avLst/>
          </a:prstGeom>
          <a:noFill/>
        </p:spPr>
        <p:txBody>
          <a:bodyPr wrap="none" rtlCol="0">
            <a:spAutoFit/>
          </a:bodyPr>
          <a:lstStyle/>
          <a:p>
            <a:r>
              <a:rPr lang="en-US" sz="1400" b="1" dirty="0" smtClean="0">
                <a:solidFill>
                  <a:srgbClr val="FF0000"/>
                </a:solidFill>
              </a:rPr>
              <a:t>*</a:t>
            </a:r>
            <a:endParaRPr lang="en-US" sz="1400" b="1" dirty="0">
              <a:solidFill>
                <a:srgbClr val="FF0000"/>
              </a:solidFill>
            </a:endParaRPr>
          </a:p>
        </p:txBody>
      </p:sp>
      <p:sp>
        <p:nvSpPr>
          <p:cNvPr id="39" name="TextBox 38"/>
          <p:cNvSpPr txBox="1"/>
          <p:nvPr/>
        </p:nvSpPr>
        <p:spPr>
          <a:xfrm>
            <a:off x="304801" y="4501695"/>
            <a:ext cx="3505200" cy="461665"/>
          </a:xfrm>
          <a:prstGeom prst="rect">
            <a:avLst/>
          </a:prstGeom>
          <a:noFill/>
        </p:spPr>
        <p:txBody>
          <a:bodyPr wrap="square" rtlCol="0">
            <a:spAutoFit/>
          </a:bodyPr>
          <a:lstStyle/>
          <a:p>
            <a:r>
              <a:rPr lang="en-US" sz="1200" b="1" dirty="0" smtClean="0">
                <a:solidFill>
                  <a:srgbClr val="FF0000"/>
                </a:solidFill>
              </a:rPr>
              <a:t>* unclear if the CL class here refers only to cultured multicellular organism cells</a:t>
            </a:r>
            <a:endParaRPr lang="en-US" sz="1200" b="1" dirty="0">
              <a:solidFill>
                <a:srgbClr val="FF0000"/>
              </a:solidFill>
            </a:endParaRPr>
          </a:p>
        </p:txBody>
      </p:sp>
      <p:sp>
        <p:nvSpPr>
          <p:cNvPr id="41" name="TextBox 40"/>
          <p:cNvSpPr txBox="1"/>
          <p:nvPr/>
        </p:nvSpPr>
        <p:spPr>
          <a:xfrm>
            <a:off x="2209800" y="162580"/>
            <a:ext cx="4689810" cy="523220"/>
          </a:xfrm>
          <a:prstGeom prst="rect">
            <a:avLst/>
          </a:prstGeom>
          <a:noFill/>
        </p:spPr>
        <p:txBody>
          <a:bodyPr wrap="none" rtlCol="0">
            <a:spAutoFit/>
          </a:bodyPr>
          <a:lstStyle/>
          <a:p>
            <a:r>
              <a:rPr lang="en-US" sz="2800" b="1" dirty="0" smtClean="0"/>
              <a:t>Mapping Between CL and ReO</a:t>
            </a:r>
            <a:endParaRPr lang="en-US" sz="2800" b="1" dirty="0"/>
          </a:p>
        </p:txBody>
      </p:sp>
      <p:sp>
        <p:nvSpPr>
          <p:cNvPr id="21" name="TextBox 20"/>
          <p:cNvSpPr txBox="1"/>
          <p:nvPr/>
        </p:nvSpPr>
        <p:spPr>
          <a:xfrm>
            <a:off x="567473" y="1143000"/>
            <a:ext cx="2937727" cy="461665"/>
          </a:xfrm>
          <a:prstGeom prst="rect">
            <a:avLst/>
          </a:prstGeom>
          <a:noFill/>
        </p:spPr>
        <p:txBody>
          <a:bodyPr wrap="none" rtlCol="0">
            <a:spAutoFit/>
          </a:bodyPr>
          <a:lstStyle/>
          <a:p>
            <a:r>
              <a:rPr lang="en-US" sz="2400" b="1" u="sng" dirty="0" smtClean="0"/>
              <a:t>Updated CL Hierarchy</a:t>
            </a:r>
            <a:endParaRPr lang="en-US" sz="2400" b="1" u="sng" dirty="0"/>
          </a:p>
        </p:txBody>
      </p:sp>
      <p:sp>
        <p:nvSpPr>
          <p:cNvPr id="22" name="TextBox 21"/>
          <p:cNvSpPr txBox="1"/>
          <p:nvPr/>
        </p:nvSpPr>
        <p:spPr>
          <a:xfrm>
            <a:off x="4910873" y="1143000"/>
            <a:ext cx="3332644" cy="461665"/>
          </a:xfrm>
          <a:prstGeom prst="rect">
            <a:avLst/>
          </a:prstGeom>
          <a:noFill/>
        </p:spPr>
        <p:txBody>
          <a:bodyPr wrap="none" rtlCol="0">
            <a:spAutoFit/>
          </a:bodyPr>
          <a:lstStyle/>
          <a:p>
            <a:r>
              <a:rPr lang="en-US" sz="2400" b="1" u="sng" dirty="0" smtClean="0"/>
              <a:t>Expanded ReO Hierarchy</a:t>
            </a:r>
            <a:endParaRPr lang="en-US" sz="2400" b="1"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Documents and Settings\brushm\Application Data\PixelMetrics\CaptureWiz\Temp\19.jpg"/>
          <p:cNvPicPr>
            <a:picLocks noChangeAspect="1" noChangeArrowheads="1"/>
          </p:cNvPicPr>
          <p:nvPr/>
        </p:nvPicPr>
        <p:blipFill>
          <a:blip r:embed="rId3" cstate="print"/>
          <a:srcRect/>
          <a:stretch>
            <a:fillRect/>
          </a:stretch>
        </p:blipFill>
        <p:spPr bwMode="auto">
          <a:xfrm>
            <a:off x="533400" y="1066800"/>
            <a:ext cx="4267200" cy="4759059"/>
          </a:xfrm>
          <a:prstGeom prst="rect">
            <a:avLst/>
          </a:prstGeom>
          <a:noFill/>
          <a:ln>
            <a:solidFill>
              <a:schemeClr val="tx1"/>
            </a:solidFill>
          </a:ln>
        </p:spPr>
      </p:pic>
      <p:sp>
        <p:nvSpPr>
          <p:cNvPr id="6" name="TextBox 5"/>
          <p:cNvSpPr txBox="1"/>
          <p:nvPr/>
        </p:nvSpPr>
        <p:spPr>
          <a:xfrm>
            <a:off x="5334000" y="1066800"/>
            <a:ext cx="3352800" cy="4401205"/>
          </a:xfrm>
          <a:prstGeom prst="rect">
            <a:avLst/>
          </a:prstGeom>
          <a:noFill/>
        </p:spPr>
        <p:txBody>
          <a:bodyPr wrap="square" rtlCol="0">
            <a:spAutoFit/>
          </a:bodyPr>
          <a:lstStyle/>
          <a:p>
            <a:pPr marL="228600" indent="-228600">
              <a:buFont typeface="Courier New" pitchFamily="49" charset="0"/>
              <a:buChar char="o"/>
            </a:pPr>
            <a:r>
              <a:rPr lang="en-US" sz="2000" b="1" dirty="0" smtClean="0"/>
              <a:t>‘cell’ class imported from CL</a:t>
            </a:r>
          </a:p>
          <a:p>
            <a:pPr marL="228600" indent="-228600">
              <a:buFont typeface="Courier New" pitchFamily="49" charset="0"/>
              <a:buChar char="o"/>
            </a:pPr>
            <a:endParaRPr lang="en-US" sz="2000" b="1" dirty="0" smtClean="0"/>
          </a:p>
          <a:p>
            <a:pPr marL="228600" indent="-228600">
              <a:buFont typeface="Courier New" pitchFamily="49" charset="0"/>
              <a:buChar char="o"/>
            </a:pPr>
            <a:r>
              <a:rPr lang="en-US" sz="2000" b="1" dirty="0" smtClean="0"/>
              <a:t>a handful of ‘cell in vivo’ subtypes imported form CL </a:t>
            </a:r>
          </a:p>
          <a:p>
            <a:pPr marL="228600" indent="-228600">
              <a:buFont typeface="Courier New" pitchFamily="49" charset="0"/>
              <a:buChar char="o"/>
            </a:pPr>
            <a:endParaRPr lang="en-US" sz="2000" b="1" dirty="0" smtClean="0"/>
          </a:p>
          <a:p>
            <a:pPr marL="228600" indent="-228600">
              <a:buFont typeface="Courier New" pitchFamily="49" charset="0"/>
              <a:buChar char="o"/>
            </a:pPr>
            <a:r>
              <a:rPr lang="en-US" sz="2000" b="1" dirty="0" smtClean="0"/>
              <a:t>additional in vitro/ experimental cell classes created in OBI (immortal cell, </a:t>
            </a:r>
            <a:r>
              <a:rPr lang="en-US" sz="2000" b="1" dirty="0" err="1" smtClean="0"/>
              <a:t>splenocyte</a:t>
            </a:r>
            <a:r>
              <a:rPr lang="en-US" sz="2000" b="1" dirty="0" smtClean="0"/>
              <a:t>, lymph node cell)</a:t>
            </a:r>
          </a:p>
          <a:p>
            <a:pPr marL="228600" indent="-228600">
              <a:buFont typeface="Courier New" pitchFamily="49" charset="0"/>
              <a:buChar char="o"/>
            </a:pPr>
            <a:endParaRPr lang="en-US" sz="2000" b="1" dirty="0" smtClean="0"/>
          </a:p>
          <a:p>
            <a:pPr marL="228600" indent="-228600">
              <a:buFont typeface="Courier New" pitchFamily="49" charset="0"/>
              <a:buChar char="o"/>
            </a:pPr>
            <a:r>
              <a:rPr lang="en-US" sz="2000" b="1" dirty="0" smtClean="0"/>
              <a:t>all seem to fit within proposed structure</a:t>
            </a:r>
          </a:p>
          <a:p>
            <a:pPr marL="228600" indent="-228600">
              <a:buFont typeface="Courier New" pitchFamily="49" charset="0"/>
              <a:buChar char="o"/>
            </a:pPr>
            <a:endParaRPr lang="en-US" sz="2000" b="1" dirty="0"/>
          </a:p>
        </p:txBody>
      </p:sp>
      <p:sp>
        <p:nvSpPr>
          <p:cNvPr id="7" name="TextBox 6"/>
          <p:cNvSpPr txBox="1"/>
          <p:nvPr/>
        </p:nvSpPr>
        <p:spPr>
          <a:xfrm>
            <a:off x="1104900" y="190500"/>
            <a:ext cx="6966340" cy="523220"/>
          </a:xfrm>
          <a:prstGeom prst="rect">
            <a:avLst/>
          </a:prstGeom>
          <a:noFill/>
        </p:spPr>
        <p:txBody>
          <a:bodyPr wrap="square" rtlCol="0">
            <a:spAutoFit/>
          </a:bodyPr>
          <a:lstStyle/>
          <a:p>
            <a:pPr algn="ctr"/>
            <a:r>
              <a:rPr lang="en-US" sz="2800" b="1" dirty="0" smtClean="0"/>
              <a:t>OBI Cell Hierarchy</a:t>
            </a:r>
            <a:endParaRPr lang="en-US" sz="2800" b="1" dirty="0"/>
          </a:p>
        </p:txBody>
      </p:sp>
      <p:sp>
        <p:nvSpPr>
          <p:cNvPr id="8" name="TextBox 7"/>
          <p:cNvSpPr txBox="1"/>
          <p:nvPr/>
        </p:nvSpPr>
        <p:spPr>
          <a:xfrm>
            <a:off x="1068331" y="6096000"/>
            <a:ext cx="7313669" cy="707886"/>
          </a:xfrm>
          <a:prstGeom prst="rect">
            <a:avLst/>
          </a:prstGeom>
          <a:noFill/>
        </p:spPr>
        <p:txBody>
          <a:bodyPr wrap="none" rtlCol="0">
            <a:spAutoFit/>
          </a:bodyPr>
          <a:lstStyle/>
          <a:p>
            <a:pPr algn="ctr"/>
            <a:r>
              <a:rPr lang="en-US" sz="2000" b="1" dirty="0" smtClean="0"/>
              <a:t>OBI or ReO as potential home for extended modeling of CL classes?</a:t>
            </a:r>
          </a:p>
          <a:p>
            <a:pPr algn="ctr"/>
            <a:r>
              <a:rPr lang="en-US" sz="2000" b="1" dirty="0" smtClean="0"/>
              <a:t>Is the proposed ReO model compatible with what OBI needs?</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5580" y="152400"/>
            <a:ext cx="8589820" cy="523220"/>
          </a:xfrm>
          <a:prstGeom prst="rect">
            <a:avLst/>
          </a:prstGeom>
          <a:noFill/>
        </p:spPr>
        <p:txBody>
          <a:bodyPr wrap="square" rtlCol="0">
            <a:spAutoFit/>
          </a:bodyPr>
          <a:lstStyle/>
          <a:p>
            <a:pPr algn="ctr"/>
            <a:r>
              <a:rPr lang="en-US" sz="2800" b="1" dirty="0" smtClean="0"/>
              <a:t>What is ‘experimentally modified’, and why do we care?</a:t>
            </a:r>
            <a:endParaRPr lang="en-US" sz="2800" b="1" dirty="0"/>
          </a:p>
        </p:txBody>
      </p:sp>
      <p:sp>
        <p:nvSpPr>
          <p:cNvPr id="5" name="TextBox 4"/>
          <p:cNvSpPr txBox="1"/>
          <p:nvPr/>
        </p:nvSpPr>
        <p:spPr>
          <a:xfrm>
            <a:off x="152400" y="762000"/>
            <a:ext cx="8763000" cy="5970865"/>
          </a:xfrm>
          <a:prstGeom prst="rect">
            <a:avLst/>
          </a:prstGeom>
          <a:noFill/>
        </p:spPr>
        <p:txBody>
          <a:bodyPr wrap="square" rtlCol="0">
            <a:spAutoFit/>
          </a:bodyPr>
          <a:lstStyle/>
          <a:p>
            <a:r>
              <a:rPr lang="en-US" sz="2000" b="1" dirty="0" smtClean="0"/>
              <a:t>Need a precise definition for this concept</a:t>
            </a:r>
          </a:p>
          <a:p>
            <a:pPr marL="406400" indent="-174625">
              <a:buFont typeface="Arial" pitchFamily="34" charset="0"/>
              <a:buChar char="•"/>
            </a:pPr>
            <a:r>
              <a:rPr lang="en-US" dirty="0" smtClean="0"/>
              <a:t>note that it is applicable beyond cells</a:t>
            </a:r>
          </a:p>
          <a:p>
            <a:pPr>
              <a:buFontTx/>
              <a:buChar char="-"/>
            </a:pPr>
            <a:endParaRPr lang="en-US" sz="2000" b="1" dirty="0" smtClean="0"/>
          </a:p>
          <a:p>
            <a:r>
              <a:rPr lang="en-US" sz="2000" b="1" dirty="0" smtClean="0"/>
              <a:t>This concept matters to researchers</a:t>
            </a:r>
          </a:p>
          <a:p>
            <a:pPr marL="406400" indent="-174625">
              <a:buFont typeface="Arial" pitchFamily="34" charset="0"/>
              <a:buChar char="•"/>
            </a:pPr>
            <a:r>
              <a:rPr lang="en-US" dirty="0" smtClean="0"/>
              <a:t>related to the expectation that a cell (or other entity) will function ‘normally’</a:t>
            </a:r>
          </a:p>
          <a:p>
            <a:pPr marL="406400" indent="-174625">
              <a:buFont typeface="Arial" pitchFamily="34" charset="0"/>
              <a:buChar char="•"/>
            </a:pPr>
            <a:r>
              <a:rPr lang="en-US" dirty="0" smtClean="0"/>
              <a:t>this is important for scientists searching for or applying specimens/reagents, and important for interpreting data</a:t>
            </a:r>
          </a:p>
          <a:p>
            <a:pPr>
              <a:buFontTx/>
              <a:buChar char="-"/>
            </a:pPr>
            <a:endParaRPr lang="en-US" sz="2000" b="1" dirty="0" smtClean="0"/>
          </a:p>
          <a:p>
            <a:r>
              <a:rPr lang="en-US" sz="2000" b="1" dirty="0" smtClean="0"/>
              <a:t>What qualifies as an experimental modification?</a:t>
            </a:r>
          </a:p>
          <a:p>
            <a:endParaRPr lang="en-US" sz="2000" b="1" dirty="0" smtClean="0"/>
          </a:p>
          <a:p>
            <a:endParaRPr lang="en-US" sz="2000" b="1" dirty="0" smtClean="0"/>
          </a:p>
          <a:p>
            <a:endParaRPr lang="en-US" sz="2000" b="1" dirty="0" smtClean="0"/>
          </a:p>
          <a:p>
            <a:pPr marL="406400" indent="-174625"/>
            <a:endParaRPr lang="en-US" dirty="0" smtClean="0"/>
          </a:p>
          <a:p>
            <a:pPr marL="406400" indent="-174625">
              <a:buFont typeface="Arial" pitchFamily="34" charset="0"/>
              <a:buChar char="•"/>
            </a:pPr>
            <a:r>
              <a:rPr lang="en-US" dirty="0" smtClean="0"/>
              <a:t>we use the notion of contextual vs structural/physical processing objectives to answer this question</a:t>
            </a:r>
          </a:p>
          <a:p>
            <a:pPr marL="863600" lvl="1" indent="-174625">
              <a:buFont typeface="Arial" pitchFamily="34" charset="0"/>
              <a:buChar char="•"/>
            </a:pPr>
            <a:endParaRPr lang="en-US" dirty="0" smtClean="0"/>
          </a:p>
          <a:p>
            <a:r>
              <a:rPr lang="en-US" sz="2000" b="1" dirty="0" smtClean="0"/>
              <a:t>Role of objectives in classifying a material processing (must consider what is the specified output?)  </a:t>
            </a:r>
            <a:r>
              <a:rPr lang="en-US" sz="2000" b="1" dirty="0" smtClean="0"/>
              <a:t>(see </a:t>
            </a:r>
            <a:r>
              <a:rPr lang="en-US" sz="2000" b="1" dirty="0" smtClean="0"/>
              <a:t>following examples of ‘reciprocal processes</a:t>
            </a:r>
            <a:r>
              <a:rPr lang="en-US" sz="2000" b="1" dirty="0" smtClean="0"/>
              <a:t>’)</a:t>
            </a:r>
            <a:endParaRPr lang="en-US" sz="2000" b="1" dirty="0" smtClean="0"/>
          </a:p>
          <a:p>
            <a:pPr marL="406400" lvl="1" indent="-174625">
              <a:buFont typeface="Arial" pitchFamily="34" charset="0"/>
              <a:buChar char="•"/>
            </a:pPr>
            <a:r>
              <a:rPr lang="en-US" sz="1900" dirty="0" smtClean="0"/>
              <a:t>example : ‘appendix removal’ as contextual vs physical material separation</a:t>
            </a:r>
          </a:p>
          <a:p>
            <a:pPr marL="406400" lvl="1" indent="-174625">
              <a:buFont typeface="Arial" pitchFamily="34" charset="0"/>
              <a:buChar char="•"/>
            </a:pPr>
            <a:r>
              <a:rPr lang="en-US" sz="1900" dirty="0" smtClean="0"/>
              <a:t>example: ‘pathogen injection’ as contextual vs physical material combination</a:t>
            </a:r>
          </a:p>
        </p:txBody>
      </p:sp>
      <p:pic>
        <p:nvPicPr>
          <p:cNvPr id="6" name="Picture 5" descr="3-8-12 CL-OBI - continuum of cell processing.jpg"/>
          <p:cNvPicPr>
            <a:picLocks noChangeAspect="1"/>
          </p:cNvPicPr>
          <p:nvPr/>
        </p:nvPicPr>
        <p:blipFill>
          <a:blip r:embed="rId3" cstate="print"/>
          <a:stretch>
            <a:fillRect/>
          </a:stretch>
        </p:blipFill>
        <p:spPr>
          <a:xfrm>
            <a:off x="0" y="3581400"/>
            <a:ext cx="9144000" cy="80930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12693"/>
            <a:ext cx="6966340" cy="523220"/>
          </a:xfrm>
          <a:prstGeom prst="rect">
            <a:avLst/>
          </a:prstGeom>
          <a:noFill/>
        </p:spPr>
        <p:txBody>
          <a:bodyPr wrap="square" rtlCol="0">
            <a:spAutoFit/>
          </a:bodyPr>
          <a:lstStyle/>
          <a:p>
            <a:pPr algn="ctr"/>
            <a:r>
              <a:rPr lang="en-US" sz="2800" b="1" dirty="0" smtClean="0"/>
              <a:t>Refine/Define Axes, Apply Order</a:t>
            </a:r>
            <a:endParaRPr lang="en-US" sz="2800" b="1" dirty="0"/>
          </a:p>
        </p:txBody>
      </p:sp>
      <p:sp>
        <p:nvSpPr>
          <p:cNvPr id="3" name="TextBox 2"/>
          <p:cNvSpPr txBox="1"/>
          <p:nvPr/>
        </p:nvSpPr>
        <p:spPr>
          <a:xfrm>
            <a:off x="935180" y="609600"/>
            <a:ext cx="7315200" cy="461665"/>
          </a:xfrm>
          <a:prstGeom prst="rect">
            <a:avLst/>
          </a:prstGeom>
          <a:noFill/>
        </p:spPr>
        <p:txBody>
          <a:bodyPr wrap="square" rtlCol="0">
            <a:spAutoFit/>
          </a:bodyPr>
          <a:lstStyle/>
          <a:p>
            <a:pPr algn="ctr"/>
            <a:r>
              <a:rPr lang="en-US" sz="2400" b="1" i="1" dirty="0" smtClean="0">
                <a:solidFill>
                  <a:schemeClr val="tx2">
                    <a:lumMod val="75000"/>
                  </a:schemeClr>
                </a:solidFill>
              </a:rPr>
              <a:t>What is ‘experimentally modified’, and why do we care?</a:t>
            </a:r>
            <a:endParaRPr lang="en-US" sz="2400" b="1" i="1" dirty="0">
              <a:solidFill>
                <a:schemeClr val="tx2">
                  <a:lumMod val="75000"/>
                </a:schemeClr>
              </a:solidFill>
            </a:endParaRPr>
          </a:p>
        </p:txBody>
      </p:sp>
      <p:sp>
        <p:nvSpPr>
          <p:cNvPr id="5" name="TextBox 4"/>
          <p:cNvSpPr txBox="1"/>
          <p:nvPr/>
        </p:nvSpPr>
        <p:spPr>
          <a:xfrm>
            <a:off x="152400" y="1066800"/>
            <a:ext cx="8991600" cy="5693866"/>
          </a:xfrm>
          <a:prstGeom prst="rect">
            <a:avLst/>
          </a:prstGeom>
          <a:noFill/>
        </p:spPr>
        <p:txBody>
          <a:bodyPr wrap="square" rtlCol="0">
            <a:spAutoFit/>
          </a:bodyPr>
          <a:lstStyle/>
          <a:p>
            <a:endParaRPr lang="en-US" sz="800" b="1" dirty="0" smtClean="0"/>
          </a:p>
          <a:p>
            <a:pPr marL="174625" lvl="1" indent="-168275">
              <a:buFont typeface="Arial" pitchFamily="34" charset="0"/>
              <a:buChar char="•"/>
            </a:pPr>
            <a:r>
              <a:rPr lang="en-US" sz="2000" b="1" dirty="0" smtClean="0"/>
              <a:t>material processing objective: </a:t>
            </a:r>
            <a:r>
              <a:rPr lang="en-US" sz="2000" dirty="0" smtClean="0"/>
              <a:t>an objective to create an specific output object from input materials. (via either a physical or contextual alteration)</a:t>
            </a:r>
          </a:p>
          <a:p>
            <a:pPr marL="174625" lvl="1" indent="-168275">
              <a:buFont typeface="Arial" pitchFamily="34" charset="0"/>
              <a:buChar char="•"/>
            </a:pPr>
            <a:endParaRPr lang="en-US" sz="2000" dirty="0" smtClean="0"/>
          </a:p>
          <a:p>
            <a:pPr marL="623888" lvl="2" indent="-168275"/>
            <a:r>
              <a:rPr lang="en-US" sz="2000" b="1" dirty="0" smtClean="0"/>
              <a:t>physical processing objective: </a:t>
            </a:r>
            <a:r>
              <a:rPr lang="en-US" sz="2000" dirty="0" smtClean="0"/>
              <a:t>an objective for a material processing technique </a:t>
            </a:r>
            <a:r>
              <a:rPr lang="en-US" sz="2000" i="1" dirty="0" smtClean="0"/>
              <a:t>to yield a specified output</a:t>
            </a:r>
            <a:r>
              <a:rPr lang="en-US" sz="2000" dirty="0" smtClean="0"/>
              <a:t> wherein physical/structural changes have been made  (ie material added or removed, and/or structural rearrangements made)</a:t>
            </a:r>
          </a:p>
          <a:p>
            <a:pPr marL="922338" lvl="2" indent="-168275"/>
            <a:r>
              <a:rPr lang="en-US" sz="2000" dirty="0" smtClean="0">
                <a:solidFill>
                  <a:schemeClr val="bg1">
                    <a:lumMod val="95000"/>
                  </a:schemeClr>
                </a:solidFill>
              </a:rPr>
              <a:t>	in ReO, this = (‘physical material separation objective’ or ‘physical material combination objective’)</a:t>
            </a:r>
          </a:p>
          <a:p>
            <a:pPr marL="922338" lvl="2" indent="-168275"/>
            <a:endParaRPr lang="en-US" sz="2000" dirty="0" smtClean="0"/>
          </a:p>
          <a:p>
            <a:pPr marL="623888" lvl="2" indent="-168275"/>
            <a:r>
              <a:rPr lang="en-US" sz="2000" b="1" dirty="0" smtClean="0"/>
              <a:t>contextual processing objective : </a:t>
            </a:r>
            <a:r>
              <a:rPr lang="en-US" sz="2000" dirty="0" smtClean="0"/>
              <a:t>an objective for a material processing technique </a:t>
            </a:r>
            <a:r>
              <a:rPr lang="en-US" sz="2000" i="1" dirty="0" smtClean="0"/>
              <a:t>to yield a specified output </a:t>
            </a:r>
            <a:r>
              <a:rPr lang="en-US" sz="2000" dirty="0" smtClean="0"/>
              <a:t>that has undergone a change in context or location, but to which no changes have been made affecting its inherent physical structure (ie no material added or removed, and/or structural rearrangements)</a:t>
            </a:r>
          </a:p>
          <a:p>
            <a:pPr marL="922338" lvl="2" indent="-168275"/>
            <a:r>
              <a:rPr lang="en-US" sz="2000" dirty="0" smtClean="0">
                <a:solidFill>
                  <a:schemeClr val="bg1">
                    <a:lumMod val="95000"/>
                  </a:schemeClr>
                </a:solidFill>
              </a:rPr>
              <a:t>	in ReO, this = (‘contextual material separation objective’ or ‘contextual material combination objective’)</a:t>
            </a:r>
          </a:p>
          <a:p>
            <a:pPr lvl="2"/>
            <a:endParaRPr lang="en-US" sz="800" b="1" dirty="0" smtClean="0"/>
          </a:p>
          <a:p>
            <a:endParaRPr lang="en-US" sz="2000" b="1" dirty="0" smtClean="0"/>
          </a:p>
          <a:p>
            <a:endParaRPr lang="en-US" sz="8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12693"/>
            <a:ext cx="6966340" cy="523220"/>
          </a:xfrm>
          <a:prstGeom prst="rect">
            <a:avLst/>
          </a:prstGeom>
          <a:noFill/>
        </p:spPr>
        <p:txBody>
          <a:bodyPr wrap="square" rtlCol="0">
            <a:spAutoFit/>
          </a:bodyPr>
          <a:lstStyle/>
          <a:p>
            <a:pPr algn="ctr"/>
            <a:r>
              <a:rPr lang="en-US" sz="2800" b="1" dirty="0" smtClean="0"/>
              <a:t>Refine/Define Axes, Apply Order</a:t>
            </a:r>
            <a:endParaRPr lang="en-US" sz="2800" b="1" dirty="0"/>
          </a:p>
        </p:txBody>
      </p:sp>
      <p:sp>
        <p:nvSpPr>
          <p:cNvPr id="3" name="TextBox 2"/>
          <p:cNvSpPr txBox="1"/>
          <p:nvPr/>
        </p:nvSpPr>
        <p:spPr>
          <a:xfrm>
            <a:off x="935180" y="609600"/>
            <a:ext cx="7315200" cy="461665"/>
          </a:xfrm>
          <a:prstGeom prst="rect">
            <a:avLst/>
          </a:prstGeom>
          <a:noFill/>
        </p:spPr>
        <p:txBody>
          <a:bodyPr wrap="square" rtlCol="0">
            <a:spAutoFit/>
          </a:bodyPr>
          <a:lstStyle/>
          <a:p>
            <a:pPr algn="ctr"/>
            <a:r>
              <a:rPr lang="en-US" sz="2400" b="1" i="1" dirty="0" smtClean="0">
                <a:solidFill>
                  <a:schemeClr val="tx2">
                    <a:lumMod val="75000"/>
                  </a:schemeClr>
                </a:solidFill>
              </a:rPr>
              <a:t>What is ‘experimentally modified’, and why do we care?</a:t>
            </a:r>
            <a:endParaRPr lang="en-US" sz="2400" b="1" i="1" dirty="0">
              <a:solidFill>
                <a:schemeClr val="tx2">
                  <a:lumMod val="75000"/>
                </a:schemeClr>
              </a:solidFill>
            </a:endParaRPr>
          </a:p>
        </p:txBody>
      </p:sp>
      <p:sp>
        <p:nvSpPr>
          <p:cNvPr id="5" name="TextBox 4"/>
          <p:cNvSpPr txBox="1"/>
          <p:nvPr/>
        </p:nvSpPr>
        <p:spPr>
          <a:xfrm>
            <a:off x="152400" y="1066800"/>
            <a:ext cx="8991600" cy="5755422"/>
          </a:xfrm>
          <a:prstGeom prst="rect">
            <a:avLst/>
          </a:prstGeom>
          <a:noFill/>
        </p:spPr>
        <p:txBody>
          <a:bodyPr wrap="square" rtlCol="0">
            <a:spAutoFit/>
          </a:bodyPr>
          <a:lstStyle/>
          <a:p>
            <a:pPr marL="339725" lvl="2" indent="-266700">
              <a:buFont typeface="Courier New" pitchFamily="49" charset="0"/>
              <a:buChar char="o"/>
            </a:pPr>
            <a:r>
              <a:rPr lang="en-US" sz="2000" b="1" dirty="0" smtClean="0"/>
              <a:t>physical material separation objective: </a:t>
            </a:r>
            <a:r>
              <a:rPr lang="en-US" sz="2000" dirty="0" smtClean="0"/>
              <a:t>an objective for a material separation technique </a:t>
            </a:r>
            <a:r>
              <a:rPr lang="en-US" sz="2000" i="1" dirty="0" smtClean="0"/>
              <a:t>to yield a specified output</a:t>
            </a:r>
            <a:r>
              <a:rPr lang="en-US" sz="2000" dirty="0" smtClean="0"/>
              <a:t> wherein physical/structural changes have been made (ie representing a modified version of s specified input material from which material was removed) . . . (aka material removal/decontamination objective?)</a:t>
            </a:r>
          </a:p>
          <a:p>
            <a:pPr marL="339725" lvl="2" indent="-266700">
              <a:buFont typeface="Courier New" pitchFamily="49" charset="0"/>
              <a:buChar char="o"/>
            </a:pPr>
            <a:r>
              <a:rPr lang="en-US" sz="2000" b="1" dirty="0" smtClean="0"/>
              <a:t>contextual material separation objective: : </a:t>
            </a:r>
            <a:r>
              <a:rPr lang="en-US" sz="2000" dirty="0" smtClean="0"/>
              <a:t>an objective for a material separation technique </a:t>
            </a:r>
            <a:r>
              <a:rPr lang="en-US" sz="2000" i="1" dirty="0" smtClean="0"/>
              <a:t>to yield a specified output</a:t>
            </a:r>
            <a:r>
              <a:rPr lang="en-US" sz="2000" dirty="0" smtClean="0"/>
              <a:t>  that has undergone a change in context or location, but to which no physical/structural changes have been made (ie represents a new entity  as opposed to a modified version of a specified input material, which remains unaltered in its internal/inherent/self-contained physical structure)</a:t>
            </a:r>
          </a:p>
          <a:p>
            <a:pPr lvl="2"/>
            <a:endParaRPr lang="en-US" sz="800" b="1" dirty="0" smtClean="0"/>
          </a:p>
          <a:p>
            <a:r>
              <a:rPr lang="en-US" sz="2000" b="1" dirty="0" smtClean="0"/>
              <a:t>‘experimentally modified’ material </a:t>
            </a:r>
            <a:r>
              <a:rPr lang="en-US" sz="2000" dirty="0" smtClean="0"/>
              <a:t>is the specified output of a process that achieves a ‘</a:t>
            </a:r>
            <a:r>
              <a:rPr lang="en-US" sz="2000" b="1" i="1" dirty="0" smtClean="0"/>
              <a:t>physical processing objective’  (ie a physical material separation or </a:t>
            </a:r>
            <a:r>
              <a:rPr lang="en-US" sz="2000" b="1" i="1" dirty="0" err="1" smtClean="0"/>
              <a:t>combinatoin</a:t>
            </a:r>
            <a:r>
              <a:rPr lang="en-US" sz="2000" b="1" i="1" dirty="0" smtClean="0"/>
              <a:t>)</a:t>
            </a:r>
          </a:p>
          <a:p>
            <a:pPr lvl="1" indent="-166688">
              <a:buFont typeface="Arial" pitchFamily="34" charset="0"/>
              <a:buChar char="•"/>
            </a:pPr>
            <a:r>
              <a:rPr lang="en-US" b="1" dirty="0" smtClean="0"/>
              <a:t>experimentally modified cell </a:t>
            </a:r>
            <a:r>
              <a:rPr lang="en-US" b="1" i="1" dirty="0" smtClean="0"/>
              <a:t> </a:t>
            </a:r>
            <a:r>
              <a:rPr lang="en-US" b="1" dirty="0" smtClean="0"/>
              <a:t>= cell </a:t>
            </a:r>
            <a:r>
              <a:rPr lang="en-US" b="1" dirty="0" smtClean="0">
                <a:solidFill>
                  <a:srgbClr val="FF0066"/>
                </a:solidFill>
              </a:rPr>
              <a:t>and</a:t>
            </a:r>
            <a:r>
              <a:rPr lang="en-US" b="1" dirty="0" smtClean="0"/>
              <a:t> </a:t>
            </a:r>
            <a:r>
              <a:rPr lang="en-US" dirty="0" smtClean="0"/>
              <a:t>(</a:t>
            </a:r>
            <a:r>
              <a:rPr lang="en-US" i="1" dirty="0" err="1" smtClean="0"/>
              <a:t>is_specified_output_of</a:t>
            </a:r>
            <a:r>
              <a:rPr lang="en-US" i="1" dirty="0" smtClean="0"/>
              <a:t> </a:t>
            </a:r>
            <a:r>
              <a:rPr lang="en-US" b="1" dirty="0" smtClean="0">
                <a:solidFill>
                  <a:srgbClr val="0070C0"/>
                </a:solidFill>
              </a:rPr>
              <a:t>some</a:t>
            </a:r>
            <a:r>
              <a:rPr lang="en-US" dirty="0" smtClean="0"/>
              <a:t> (</a:t>
            </a:r>
            <a:r>
              <a:rPr lang="en-US" b="1" dirty="0" smtClean="0"/>
              <a:t>‘material processing technique’ </a:t>
            </a:r>
            <a:r>
              <a:rPr lang="en-US" b="1" dirty="0" smtClean="0">
                <a:solidFill>
                  <a:srgbClr val="FF0066"/>
                </a:solidFill>
              </a:rPr>
              <a:t>and</a:t>
            </a:r>
            <a:r>
              <a:rPr lang="en-US" dirty="0" smtClean="0"/>
              <a:t> (</a:t>
            </a:r>
            <a:r>
              <a:rPr lang="en-US" i="1" dirty="0" err="1" smtClean="0"/>
              <a:t>achieves_planned_objective</a:t>
            </a:r>
            <a:r>
              <a:rPr lang="en-US" i="1" dirty="0" smtClean="0"/>
              <a:t> </a:t>
            </a:r>
            <a:r>
              <a:rPr lang="en-US" b="1" dirty="0" smtClean="0">
                <a:solidFill>
                  <a:srgbClr val="0070C0"/>
                </a:solidFill>
              </a:rPr>
              <a:t>some</a:t>
            </a:r>
            <a:r>
              <a:rPr lang="en-US" dirty="0" smtClean="0"/>
              <a:t>  ‘</a:t>
            </a:r>
            <a:r>
              <a:rPr lang="en-US" b="1" dirty="0" smtClean="0"/>
              <a:t>physical processing objective’</a:t>
            </a:r>
            <a:r>
              <a:rPr lang="en-US" dirty="0" smtClean="0"/>
              <a:t>)))</a:t>
            </a:r>
          </a:p>
          <a:p>
            <a:pPr lvl="1" indent="-166688">
              <a:buFont typeface="Arial" pitchFamily="34" charset="0"/>
              <a:buChar char="•"/>
            </a:pPr>
            <a:r>
              <a:rPr lang="en-US" b="1" dirty="0" smtClean="0"/>
              <a:t>so experimental modification is really the same as ‘physical modification’ in this model</a:t>
            </a:r>
          </a:p>
          <a:p>
            <a:endParaRPr lang="en-US" sz="2000" b="1" dirty="0" smtClean="0"/>
          </a:p>
          <a:p>
            <a:endParaRPr lang="en-US" sz="8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descr="C:\Documents and Settings\brushm\Application Data\PixelMetrics\CaptureWiz\Temp\27.jpg"/>
          <p:cNvPicPr>
            <a:picLocks noChangeAspect="1" noChangeArrowheads="1"/>
          </p:cNvPicPr>
          <p:nvPr/>
        </p:nvPicPr>
        <p:blipFill>
          <a:blip r:embed="rId3" cstate="print"/>
          <a:srcRect/>
          <a:stretch>
            <a:fillRect/>
          </a:stretch>
        </p:blipFill>
        <p:spPr bwMode="auto">
          <a:xfrm>
            <a:off x="1947292" y="228600"/>
            <a:ext cx="5367908" cy="2971800"/>
          </a:xfrm>
          <a:prstGeom prst="rect">
            <a:avLst/>
          </a:prstGeom>
          <a:noFill/>
        </p:spPr>
      </p:pic>
      <p:pic>
        <p:nvPicPr>
          <p:cNvPr id="77832" name="Picture 8" descr="C:\Documents and Settings\brushm\Application Data\PixelMetrics\CaptureWiz\Temp\29.jpg"/>
          <p:cNvPicPr>
            <a:picLocks noChangeAspect="1" noChangeArrowheads="1"/>
          </p:cNvPicPr>
          <p:nvPr/>
        </p:nvPicPr>
        <p:blipFill>
          <a:blip r:embed="rId4" cstate="print"/>
          <a:srcRect/>
          <a:stretch>
            <a:fillRect/>
          </a:stretch>
        </p:blipFill>
        <p:spPr bwMode="auto">
          <a:xfrm>
            <a:off x="1752600" y="5495924"/>
            <a:ext cx="6248400" cy="1285876"/>
          </a:xfrm>
          <a:prstGeom prst="rect">
            <a:avLst/>
          </a:prstGeom>
          <a:noFill/>
        </p:spPr>
      </p:pic>
      <p:pic>
        <p:nvPicPr>
          <p:cNvPr id="77834" name="Picture 10" descr="C:\Documents and Settings\brushm\Application Data\PixelMetrics\CaptureWiz\Temp\30.jpg"/>
          <p:cNvPicPr>
            <a:picLocks noChangeAspect="1" noChangeArrowheads="1"/>
          </p:cNvPicPr>
          <p:nvPr/>
        </p:nvPicPr>
        <p:blipFill>
          <a:blip r:embed="rId5" cstate="print"/>
          <a:srcRect/>
          <a:stretch>
            <a:fillRect/>
          </a:stretch>
        </p:blipFill>
        <p:spPr bwMode="auto">
          <a:xfrm>
            <a:off x="2590800" y="3733800"/>
            <a:ext cx="4076700" cy="1257301"/>
          </a:xfrm>
          <a:prstGeom prst="rect">
            <a:avLst/>
          </a:prstGeom>
          <a:noFill/>
        </p:spPr>
      </p:pic>
      <p:sp>
        <p:nvSpPr>
          <p:cNvPr id="11" name="TextBox 10"/>
          <p:cNvSpPr txBox="1"/>
          <p:nvPr/>
        </p:nvSpPr>
        <p:spPr>
          <a:xfrm>
            <a:off x="2819400" y="3429000"/>
            <a:ext cx="3620928" cy="338554"/>
          </a:xfrm>
          <a:prstGeom prst="rect">
            <a:avLst/>
          </a:prstGeom>
          <a:noFill/>
        </p:spPr>
        <p:txBody>
          <a:bodyPr wrap="none" rtlCol="0">
            <a:spAutoFit/>
          </a:bodyPr>
          <a:lstStyle/>
          <a:p>
            <a:r>
              <a:rPr lang="en-US" sz="1600" b="1" dirty="0" smtClean="0"/>
              <a:t>contextual material separation objective</a:t>
            </a:r>
            <a:endParaRPr lang="en-US" sz="1600" b="1" dirty="0"/>
          </a:p>
        </p:txBody>
      </p:sp>
      <p:sp>
        <p:nvSpPr>
          <p:cNvPr id="12" name="TextBox 11"/>
          <p:cNvSpPr txBox="1"/>
          <p:nvPr/>
        </p:nvSpPr>
        <p:spPr>
          <a:xfrm>
            <a:off x="3429000" y="5257800"/>
            <a:ext cx="2792496" cy="338554"/>
          </a:xfrm>
          <a:prstGeom prst="rect">
            <a:avLst/>
          </a:prstGeom>
          <a:noFill/>
        </p:spPr>
        <p:txBody>
          <a:bodyPr wrap="none" rtlCol="0">
            <a:spAutoFit/>
          </a:bodyPr>
          <a:lstStyle/>
          <a:p>
            <a:r>
              <a:rPr lang="en-US" sz="1600" b="1" dirty="0" smtClean="0"/>
              <a:t>contextual material separation</a:t>
            </a:r>
            <a:endParaRPr lang="en-US" sz="1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514600"/>
            <a:ext cx="7603876" cy="769441"/>
          </a:xfrm>
          <a:prstGeom prst="rect">
            <a:avLst/>
          </a:prstGeom>
          <a:noFill/>
        </p:spPr>
        <p:txBody>
          <a:bodyPr wrap="none" rtlCol="0">
            <a:spAutoFit/>
          </a:bodyPr>
          <a:lstStyle/>
          <a:p>
            <a:r>
              <a:rPr lang="en-US" sz="4400" b="1" dirty="0" smtClean="0"/>
              <a:t>Updating CL Top Level Structure</a:t>
            </a:r>
            <a:endParaRPr lang="en-US" sz="4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13"/>
          <p:cNvPicPr>
            <a:picLocks noChangeAspect="1" noChangeArrowheads="1"/>
          </p:cNvPicPr>
          <p:nvPr/>
        </p:nvPicPr>
        <p:blipFill>
          <a:blip r:embed="rId3" cstate="print"/>
          <a:srcRect/>
          <a:stretch>
            <a:fillRect/>
          </a:stretch>
        </p:blipFill>
        <p:spPr bwMode="auto">
          <a:xfrm>
            <a:off x="990600" y="1190017"/>
            <a:ext cx="3128254" cy="2315183"/>
          </a:xfrm>
          <a:prstGeom prst="rect">
            <a:avLst/>
          </a:prstGeom>
          <a:noFill/>
        </p:spPr>
      </p:pic>
      <p:sp>
        <p:nvSpPr>
          <p:cNvPr id="17411" name="Rectangle 3"/>
          <p:cNvSpPr>
            <a:spLocks noChangeArrowheads="1"/>
          </p:cNvSpPr>
          <p:nvPr/>
        </p:nvSpPr>
        <p:spPr bwMode="auto">
          <a:xfrm>
            <a:off x="228600" y="762000"/>
            <a:ext cx="194649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Previous Structure</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7" name="TextBox 6"/>
          <p:cNvSpPr txBox="1"/>
          <p:nvPr/>
        </p:nvSpPr>
        <p:spPr>
          <a:xfrm>
            <a:off x="2174871" y="86380"/>
            <a:ext cx="4911729" cy="523220"/>
          </a:xfrm>
          <a:prstGeom prst="rect">
            <a:avLst/>
          </a:prstGeom>
          <a:noFill/>
        </p:spPr>
        <p:txBody>
          <a:bodyPr wrap="none" rtlCol="0">
            <a:spAutoFit/>
          </a:bodyPr>
          <a:lstStyle/>
          <a:p>
            <a:r>
              <a:rPr lang="en-US" sz="2800" b="1" dirty="0" smtClean="0"/>
              <a:t>Updating CL Top Level Structure</a:t>
            </a:r>
            <a:endParaRPr lang="en-US" sz="2800" b="1" dirty="0"/>
          </a:p>
        </p:txBody>
      </p:sp>
      <p:sp>
        <p:nvSpPr>
          <p:cNvPr id="17" name="TextBox 16"/>
          <p:cNvSpPr txBox="1"/>
          <p:nvPr/>
        </p:nvSpPr>
        <p:spPr>
          <a:xfrm>
            <a:off x="4572000" y="685800"/>
            <a:ext cx="4343400" cy="3139321"/>
          </a:xfrm>
          <a:prstGeom prst="rect">
            <a:avLst/>
          </a:prstGeom>
          <a:noFill/>
        </p:spPr>
        <p:txBody>
          <a:bodyPr wrap="square" rtlCol="0">
            <a:spAutoFit/>
          </a:bodyPr>
          <a:lstStyle/>
          <a:p>
            <a:pPr algn="ctr"/>
            <a:r>
              <a:rPr lang="en-US" b="1" dirty="0" smtClean="0"/>
              <a:t>Issues to Address:</a:t>
            </a:r>
          </a:p>
          <a:p>
            <a:pPr marL="625475" indent="-288925">
              <a:buAutoNum type="arabicParenR"/>
            </a:pPr>
            <a:r>
              <a:rPr lang="en-US" dirty="0" smtClean="0"/>
              <a:t>Consideration of unicellular organism cell types (no such thing as a prokaryotic cell in vivo)</a:t>
            </a:r>
          </a:p>
          <a:p>
            <a:pPr marL="625475" indent="-288925">
              <a:buAutoNum type="arabicParenR"/>
            </a:pPr>
            <a:r>
              <a:rPr lang="en-US" dirty="0" smtClean="0"/>
              <a:t>Lack of principled classification of ‘cell’ into disjoint classes that exhaustively partition the domain (‘cell in vivo’ vs ‘exp mod cell)</a:t>
            </a:r>
          </a:p>
          <a:p>
            <a:pPr marL="625475" indent="-288925">
              <a:buAutoNum type="arabicParenR"/>
            </a:pPr>
            <a:r>
              <a:rPr lang="en-US" dirty="0" smtClean="0"/>
              <a:t>Minor issues with chosen labels</a:t>
            </a:r>
          </a:p>
          <a:p>
            <a:pPr marL="625475" indent="-288925">
              <a:buAutoNum type="arabicParenR"/>
            </a:pPr>
            <a:r>
              <a:rPr lang="en-US" dirty="0" smtClean="0"/>
              <a:t>Lack of definitions for top level classes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7" descr="13"/>
          <p:cNvPicPr>
            <a:picLocks noChangeAspect="1" noChangeArrowheads="1"/>
          </p:cNvPicPr>
          <p:nvPr/>
        </p:nvPicPr>
        <p:blipFill>
          <a:blip r:embed="rId3" cstate="print"/>
          <a:srcRect/>
          <a:stretch>
            <a:fillRect/>
          </a:stretch>
        </p:blipFill>
        <p:spPr bwMode="auto">
          <a:xfrm>
            <a:off x="990600" y="1190017"/>
            <a:ext cx="3128254" cy="2315183"/>
          </a:xfrm>
          <a:prstGeom prst="rect">
            <a:avLst/>
          </a:prstGeom>
          <a:noFill/>
        </p:spPr>
      </p:pic>
      <p:sp>
        <p:nvSpPr>
          <p:cNvPr id="20" name="Rectangle 3"/>
          <p:cNvSpPr>
            <a:spLocks noChangeArrowheads="1"/>
          </p:cNvSpPr>
          <p:nvPr/>
        </p:nvSpPr>
        <p:spPr bwMode="auto">
          <a:xfrm>
            <a:off x="228600" y="762000"/>
            <a:ext cx="194649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Previous Structure</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2" name="TextBox 21"/>
          <p:cNvSpPr txBox="1"/>
          <p:nvPr/>
        </p:nvSpPr>
        <p:spPr>
          <a:xfrm>
            <a:off x="685800" y="3581400"/>
            <a:ext cx="7391400" cy="276999"/>
          </a:xfrm>
          <a:prstGeom prst="rect">
            <a:avLst/>
          </a:prstGeom>
          <a:noFill/>
        </p:spPr>
        <p:txBody>
          <a:bodyPr wrap="square" rtlCol="0">
            <a:spAutoFit/>
          </a:bodyPr>
          <a:lstStyle/>
          <a:p>
            <a:r>
              <a:rPr lang="en-US" sz="1200" dirty="0" smtClean="0"/>
              <a:t> </a:t>
            </a:r>
          </a:p>
        </p:txBody>
      </p:sp>
      <p:pic>
        <p:nvPicPr>
          <p:cNvPr id="24" name="Picture 1" descr="11"/>
          <p:cNvPicPr>
            <a:picLocks noChangeAspect="1" noChangeArrowheads="1"/>
          </p:cNvPicPr>
          <p:nvPr/>
        </p:nvPicPr>
        <p:blipFill>
          <a:blip r:embed="rId4" cstate="print"/>
          <a:srcRect l="3664"/>
          <a:stretch>
            <a:fillRect/>
          </a:stretch>
        </p:blipFill>
        <p:spPr bwMode="auto">
          <a:xfrm>
            <a:off x="914400" y="4086999"/>
            <a:ext cx="4106693" cy="2590800"/>
          </a:xfrm>
          <a:prstGeom prst="rect">
            <a:avLst/>
          </a:prstGeom>
          <a:noFill/>
        </p:spPr>
      </p:pic>
      <p:sp>
        <p:nvSpPr>
          <p:cNvPr id="25" name="Rectangle 24"/>
          <p:cNvSpPr>
            <a:spLocks noChangeArrowheads="1"/>
          </p:cNvSpPr>
          <p:nvPr/>
        </p:nvSpPr>
        <p:spPr bwMode="auto">
          <a:xfrm>
            <a:off x="236707" y="3669268"/>
            <a:ext cx="195168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Updated Structure</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6" name="TextBox 25"/>
          <p:cNvSpPr txBox="1"/>
          <p:nvPr/>
        </p:nvSpPr>
        <p:spPr>
          <a:xfrm>
            <a:off x="4724400" y="4189274"/>
            <a:ext cx="4343400" cy="2031325"/>
          </a:xfrm>
          <a:prstGeom prst="rect">
            <a:avLst/>
          </a:prstGeom>
          <a:noFill/>
        </p:spPr>
        <p:txBody>
          <a:bodyPr wrap="square" rtlCol="0">
            <a:spAutoFit/>
          </a:bodyPr>
          <a:lstStyle/>
          <a:p>
            <a:pPr algn="ctr"/>
            <a:r>
              <a:rPr lang="en-US" b="1" dirty="0" smtClean="0"/>
              <a:t>Changes:</a:t>
            </a:r>
          </a:p>
          <a:p>
            <a:pPr marL="625475" indent="-288925">
              <a:buAutoNum type="arabicParenR"/>
            </a:pPr>
            <a:r>
              <a:rPr lang="en-US" dirty="0" smtClean="0"/>
              <a:t>Changed label of cell in vivo to ‘native cell’, defined accordingly</a:t>
            </a:r>
          </a:p>
          <a:p>
            <a:pPr marL="625475" indent="-288925">
              <a:buAutoNum type="arabicParenR"/>
            </a:pPr>
            <a:r>
              <a:rPr lang="en-US" dirty="0" smtClean="0"/>
              <a:t>Introduced ‘cell in vitro’ class as top level sibling for ‘native cell’</a:t>
            </a:r>
          </a:p>
          <a:p>
            <a:pPr marL="625475" indent="-288925">
              <a:buAutoNum type="arabicParenR"/>
            </a:pPr>
            <a:r>
              <a:rPr lang="en-US" dirty="0" smtClean="0"/>
              <a:t>Fixed label issues</a:t>
            </a:r>
          </a:p>
          <a:p>
            <a:pPr marL="625475" indent="-288925">
              <a:buAutoNum type="arabicParenR"/>
            </a:pPr>
            <a:r>
              <a:rPr lang="en-US" dirty="0" smtClean="0"/>
              <a:t>Gave all classes textual definitions</a:t>
            </a:r>
          </a:p>
        </p:txBody>
      </p:sp>
      <p:sp>
        <p:nvSpPr>
          <p:cNvPr id="27" name="TextBox 26"/>
          <p:cNvSpPr txBox="1"/>
          <p:nvPr/>
        </p:nvSpPr>
        <p:spPr>
          <a:xfrm>
            <a:off x="2174871" y="86380"/>
            <a:ext cx="4911729" cy="523220"/>
          </a:xfrm>
          <a:prstGeom prst="rect">
            <a:avLst/>
          </a:prstGeom>
          <a:noFill/>
        </p:spPr>
        <p:txBody>
          <a:bodyPr wrap="none" rtlCol="0">
            <a:spAutoFit/>
          </a:bodyPr>
          <a:lstStyle/>
          <a:p>
            <a:r>
              <a:rPr lang="en-US" sz="2800" b="1" dirty="0" smtClean="0"/>
              <a:t>Updating CL Top Level Structure</a:t>
            </a:r>
            <a:endParaRPr lang="en-US" sz="2800" b="1" dirty="0"/>
          </a:p>
        </p:txBody>
      </p:sp>
      <p:sp>
        <p:nvSpPr>
          <p:cNvPr id="29" name="Rectangle 28"/>
          <p:cNvSpPr/>
          <p:nvPr/>
        </p:nvSpPr>
        <p:spPr>
          <a:xfrm>
            <a:off x="1270716" y="4314422"/>
            <a:ext cx="1365160"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244958" y="5483180"/>
            <a:ext cx="1365160"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229098" y="5715000"/>
            <a:ext cx="742951"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572000" y="685800"/>
            <a:ext cx="4343400" cy="3139321"/>
          </a:xfrm>
          <a:prstGeom prst="rect">
            <a:avLst/>
          </a:prstGeom>
          <a:noFill/>
        </p:spPr>
        <p:txBody>
          <a:bodyPr wrap="square" rtlCol="0">
            <a:spAutoFit/>
          </a:bodyPr>
          <a:lstStyle/>
          <a:p>
            <a:pPr algn="ctr"/>
            <a:r>
              <a:rPr lang="en-US" b="1" dirty="0" smtClean="0"/>
              <a:t>Issues to Address:</a:t>
            </a:r>
          </a:p>
          <a:p>
            <a:pPr marL="625475" indent="-288925">
              <a:buAutoNum type="arabicParenR"/>
            </a:pPr>
            <a:r>
              <a:rPr lang="en-US" dirty="0" smtClean="0"/>
              <a:t>Consideration of unicellular organism cell types (no such thing as a prokaryotic cell in vivo)</a:t>
            </a:r>
          </a:p>
          <a:p>
            <a:pPr marL="625475" indent="-288925">
              <a:buAutoNum type="arabicParenR"/>
            </a:pPr>
            <a:r>
              <a:rPr lang="en-US" dirty="0" smtClean="0"/>
              <a:t>Lack of principled classification of ‘cell’ into disjoint classes that exhaustively partition the domain (‘cell in vivo’ vs ‘exp mod cell)</a:t>
            </a:r>
          </a:p>
          <a:p>
            <a:pPr marL="625475" indent="-288925">
              <a:buAutoNum type="arabicParenR"/>
            </a:pPr>
            <a:r>
              <a:rPr lang="en-US" dirty="0" smtClean="0"/>
              <a:t>Minor issues with chosen labels</a:t>
            </a:r>
          </a:p>
          <a:p>
            <a:pPr marL="625475" indent="-288925">
              <a:buAutoNum type="arabicParenR"/>
            </a:pPr>
            <a:r>
              <a:rPr lang="en-US" dirty="0" smtClean="0"/>
              <a:t>Lack of definitions for top level classes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ntitled 1.jpg"/>
          <p:cNvPicPr>
            <a:picLocks noChangeAspect="1"/>
          </p:cNvPicPr>
          <p:nvPr/>
        </p:nvPicPr>
        <p:blipFill>
          <a:blip r:embed="rId3" cstate="print"/>
          <a:stretch>
            <a:fillRect/>
          </a:stretch>
        </p:blipFill>
        <p:spPr>
          <a:xfrm>
            <a:off x="914400" y="622300"/>
            <a:ext cx="7353803" cy="6071212"/>
          </a:xfrm>
          <a:prstGeom prst="rect">
            <a:avLst/>
          </a:prstGeom>
        </p:spPr>
      </p:pic>
      <p:cxnSp>
        <p:nvCxnSpPr>
          <p:cNvPr id="7" name="Straight Arrow Connector 6"/>
          <p:cNvCxnSpPr/>
          <p:nvPr/>
        </p:nvCxnSpPr>
        <p:spPr>
          <a:xfrm>
            <a:off x="3139053" y="2386050"/>
            <a:ext cx="1981200" cy="0"/>
          </a:xfrm>
          <a:prstGeom prst="straightConnector1">
            <a:avLst/>
          </a:pr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rot="1035849">
            <a:off x="5728153" y="2261039"/>
            <a:ext cx="1524000" cy="1676400"/>
          </a:xfrm>
          <a:prstGeom prst="arc">
            <a:avLst/>
          </a:prstGeom>
          <a:ln w="38100">
            <a:solidFill>
              <a:schemeClr val="tx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1476415">
            <a:off x="6277580" y="3789181"/>
            <a:ext cx="1524000" cy="1676400"/>
          </a:xfrm>
          <a:prstGeom prst="arc">
            <a:avLst/>
          </a:prstGeom>
          <a:ln w="38100">
            <a:solidFill>
              <a:schemeClr val="tx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086603" y="2111925"/>
            <a:ext cx="1919436" cy="523220"/>
          </a:xfrm>
          <a:prstGeom prst="rect">
            <a:avLst/>
          </a:prstGeom>
          <a:noFill/>
        </p:spPr>
        <p:txBody>
          <a:bodyPr wrap="none" rtlCol="0">
            <a:spAutoFit/>
          </a:bodyPr>
          <a:lstStyle/>
          <a:p>
            <a:pPr algn="ctr"/>
            <a:r>
              <a:rPr lang="en-US" sz="1400" dirty="0" smtClean="0"/>
              <a:t>placement in controlled</a:t>
            </a:r>
          </a:p>
          <a:p>
            <a:pPr algn="ctr"/>
            <a:r>
              <a:rPr lang="en-US" sz="1400" dirty="0" smtClean="0"/>
              <a:t>environment for study</a:t>
            </a:r>
            <a:endParaRPr lang="en-US" sz="1400" dirty="0"/>
          </a:p>
        </p:txBody>
      </p:sp>
      <p:sp>
        <p:nvSpPr>
          <p:cNvPr id="11" name="TextBox 10"/>
          <p:cNvSpPr txBox="1"/>
          <p:nvPr/>
        </p:nvSpPr>
        <p:spPr>
          <a:xfrm>
            <a:off x="7187631" y="2232680"/>
            <a:ext cx="1956369" cy="523220"/>
          </a:xfrm>
          <a:prstGeom prst="rect">
            <a:avLst/>
          </a:prstGeom>
          <a:noFill/>
        </p:spPr>
        <p:txBody>
          <a:bodyPr wrap="none" rtlCol="0">
            <a:spAutoFit/>
          </a:bodyPr>
          <a:lstStyle/>
          <a:p>
            <a:pPr algn="ctr"/>
            <a:r>
              <a:rPr lang="en-US" sz="1400" dirty="0" smtClean="0"/>
              <a:t>structural</a:t>
            </a:r>
          </a:p>
          <a:p>
            <a:pPr algn="ctr"/>
            <a:r>
              <a:rPr lang="en-US" sz="1400" dirty="0" smtClean="0"/>
              <a:t>processing/modification</a:t>
            </a:r>
            <a:endParaRPr lang="en-US" sz="1400" dirty="0"/>
          </a:p>
        </p:txBody>
      </p:sp>
      <p:sp>
        <p:nvSpPr>
          <p:cNvPr id="12" name="TextBox 11"/>
          <p:cNvSpPr txBox="1"/>
          <p:nvPr/>
        </p:nvSpPr>
        <p:spPr>
          <a:xfrm>
            <a:off x="7873878" y="4315996"/>
            <a:ext cx="835485" cy="307777"/>
          </a:xfrm>
          <a:prstGeom prst="rect">
            <a:avLst/>
          </a:prstGeom>
          <a:noFill/>
        </p:spPr>
        <p:txBody>
          <a:bodyPr wrap="none" rtlCol="0">
            <a:spAutoFit/>
          </a:bodyPr>
          <a:lstStyle/>
          <a:p>
            <a:pPr algn="ctr"/>
            <a:r>
              <a:rPr lang="en-US" sz="1400" dirty="0" smtClean="0"/>
              <a:t>culturing</a:t>
            </a:r>
            <a:endParaRPr lang="en-US" sz="1400" dirty="0"/>
          </a:p>
        </p:txBody>
      </p:sp>
      <p:sp>
        <p:nvSpPr>
          <p:cNvPr id="14" name="TextBox 13"/>
          <p:cNvSpPr txBox="1"/>
          <p:nvPr/>
        </p:nvSpPr>
        <p:spPr>
          <a:xfrm>
            <a:off x="2174871" y="86380"/>
            <a:ext cx="4911729" cy="523220"/>
          </a:xfrm>
          <a:prstGeom prst="rect">
            <a:avLst/>
          </a:prstGeom>
          <a:noFill/>
        </p:spPr>
        <p:txBody>
          <a:bodyPr wrap="none" rtlCol="0">
            <a:spAutoFit/>
          </a:bodyPr>
          <a:lstStyle/>
          <a:p>
            <a:r>
              <a:rPr lang="en-US" sz="2800" b="1" dirty="0" smtClean="0"/>
              <a:t>Updating CL Top Level Structure</a:t>
            </a:r>
            <a:endParaRPr lang="en-US" sz="2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7933" y="0"/>
            <a:ext cx="6078267" cy="430887"/>
          </a:xfrm>
          <a:prstGeom prst="rect">
            <a:avLst/>
          </a:prstGeom>
          <a:noFill/>
        </p:spPr>
        <p:txBody>
          <a:bodyPr wrap="none" rtlCol="0">
            <a:spAutoFit/>
          </a:bodyPr>
          <a:lstStyle/>
          <a:p>
            <a:r>
              <a:rPr lang="en-US" sz="2200" b="1" dirty="0" smtClean="0"/>
              <a:t>Updating CL Top Level Structure: Change Summary</a:t>
            </a:r>
            <a:endParaRPr lang="en-US" sz="2200" b="1" dirty="0"/>
          </a:p>
        </p:txBody>
      </p:sp>
      <p:sp>
        <p:nvSpPr>
          <p:cNvPr id="3" name="TextBox 2"/>
          <p:cNvSpPr txBox="1"/>
          <p:nvPr/>
        </p:nvSpPr>
        <p:spPr>
          <a:xfrm>
            <a:off x="152400" y="381000"/>
            <a:ext cx="8763000" cy="6586418"/>
          </a:xfrm>
          <a:prstGeom prst="rect">
            <a:avLst/>
          </a:prstGeom>
          <a:noFill/>
        </p:spPr>
        <p:txBody>
          <a:bodyPr wrap="square" rtlCol="0">
            <a:spAutoFit/>
          </a:bodyPr>
          <a:lstStyle/>
          <a:p>
            <a:pPr lvl="0" fontAlgn="ctr"/>
            <a:r>
              <a:rPr lang="en-US" sz="1700" b="1" u="sng" dirty="0"/>
              <a:t>cell</a:t>
            </a:r>
            <a:r>
              <a:rPr lang="en-US" sz="1700" b="1" dirty="0"/>
              <a:t>: </a:t>
            </a:r>
            <a:r>
              <a:rPr lang="en-US" sz="1700" dirty="0"/>
              <a:t>genus of definition changed from ‘anatomical structure’ to ‘material entity of anatomical origin’ (to reflect </a:t>
            </a:r>
            <a:r>
              <a:rPr lang="en-US" sz="1700" dirty="0" smtClean="0"/>
              <a:t>the fact that a </a:t>
            </a:r>
            <a:r>
              <a:rPr lang="en-US" sz="1700" dirty="0" err="1"/>
              <a:t>CL:cell</a:t>
            </a:r>
            <a:r>
              <a:rPr lang="en-US" sz="1700" dirty="0"/>
              <a:t> includes those removed from an organism).</a:t>
            </a:r>
          </a:p>
          <a:p>
            <a:pPr fontAlgn="ctr"/>
            <a:r>
              <a:rPr lang="en-US" sz="800" b="1" dirty="0"/>
              <a:t> </a:t>
            </a:r>
            <a:endParaRPr lang="en-US" sz="800" dirty="0"/>
          </a:p>
          <a:p>
            <a:pPr lvl="0" fontAlgn="ctr"/>
            <a:r>
              <a:rPr lang="en-US" sz="1700" b="1" u="sng" dirty="0"/>
              <a:t>cell in vivo</a:t>
            </a:r>
            <a:r>
              <a:rPr lang="en-US" sz="1700" b="1" dirty="0"/>
              <a:t>: </a:t>
            </a:r>
            <a:r>
              <a:rPr lang="en-US" sz="1700" dirty="0"/>
              <a:t>class relabeled as ‘native cell’, to account for unicellular organism cells in their natural environment, and defined as </a:t>
            </a:r>
            <a:r>
              <a:rPr lang="en-US" sz="1700" i="1" dirty="0">
                <a:solidFill>
                  <a:schemeClr val="tx2">
                    <a:lumMod val="75000"/>
                  </a:schemeClr>
                </a:solidFill>
              </a:rPr>
              <a:t>“a cell that is found in a natural setting, including multicellular organism cells ‘in vivo’ (ie part of an organism), and unicellular organisms ‘in environment’ (ie part of a natural environment).”</a:t>
            </a:r>
          </a:p>
          <a:p>
            <a:pPr fontAlgn="ctr"/>
            <a:r>
              <a:rPr lang="en-US" sz="800" b="1" i="1" dirty="0">
                <a:solidFill>
                  <a:schemeClr val="tx2">
                    <a:lumMod val="75000"/>
                  </a:schemeClr>
                </a:solidFill>
              </a:rPr>
              <a:t> </a:t>
            </a:r>
            <a:endParaRPr lang="en-US" sz="800" i="1" dirty="0">
              <a:solidFill>
                <a:schemeClr val="tx2">
                  <a:lumMod val="75000"/>
                </a:schemeClr>
              </a:solidFill>
            </a:endParaRPr>
          </a:p>
          <a:p>
            <a:pPr lvl="0" fontAlgn="ctr"/>
            <a:r>
              <a:rPr lang="en-US" sz="1700" b="1" u="sng" dirty="0"/>
              <a:t>New class ‘cell in vitro’</a:t>
            </a:r>
            <a:r>
              <a:rPr lang="en-US" sz="1700" b="1" dirty="0"/>
              <a:t>: </a:t>
            </a:r>
            <a:r>
              <a:rPr lang="en-US" sz="1700" dirty="0"/>
              <a:t>added new class ‘cell in vitro’ </a:t>
            </a:r>
            <a:r>
              <a:rPr lang="en-US" sz="1700" dirty="0" smtClean="0"/>
              <a:t>as sibling to ‘native </a:t>
            </a:r>
            <a:r>
              <a:rPr lang="en-US" sz="1700" dirty="0"/>
              <a:t>cell’ (‘native cell’ and ‘cell in vitro’ are disjoint), defined as </a:t>
            </a:r>
            <a:r>
              <a:rPr lang="en-US" sz="1700" i="1" dirty="0">
                <a:solidFill>
                  <a:schemeClr val="tx2">
                    <a:lumMod val="75000"/>
                  </a:schemeClr>
                </a:solidFill>
              </a:rPr>
              <a:t>“a cell that has been removed from a natural environment, and placed in a controlled artificial setting for use in some investigation or study.  Includes multicellular organism cells removed from an organism, and unicellular organisms removed from a natural environment.” </a:t>
            </a:r>
          </a:p>
          <a:p>
            <a:r>
              <a:rPr lang="en-US" sz="800" b="1" dirty="0"/>
              <a:t> </a:t>
            </a:r>
            <a:endParaRPr lang="en-US" sz="800" dirty="0"/>
          </a:p>
          <a:p>
            <a:pPr lvl="0" fontAlgn="ctr"/>
            <a:r>
              <a:rPr lang="en-US" sz="1700" b="1" u="sng" dirty="0"/>
              <a:t>experimentally modified cell</a:t>
            </a:r>
            <a:r>
              <a:rPr lang="en-US" sz="1700" b="1" dirty="0"/>
              <a:t>: </a:t>
            </a:r>
            <a:r>
              <a:rPr lang="en-US" sz="1700" dirty="0"/>
              <a:t>changed label of ‘experimentally modified cell’ to include ‘in vitro’ suffix (and changed definition to clarify that this class refers only to experimentally modified cells in </a:t>
            </a:r>
            <a:r>
              <a:rPr lang="en-US" sz="1700" dirty="0" smtClean="0"/>
              <a:t>vitro: </a:t>
            </a:r>
            <a:r>
              <a:rPr lang="en-US" sz="1700" i="1" dirty="0" smtClean="0">
                <a:solidFill>
                  <a:schemeClr val="tx2">
                    <a:lumMod val="75000"/>
                  </a:schemeClr>
                </a:solidFill>
              </a:rPr>
              <a:t>“a cell in vitro that has undergone physical changes as a consequence of a deliberate and specific experimental procedure”</a:t>
            </a:r>
            <a:endParaRPr lang="en-US" sz="1700" i="1" dirty="0">
              <a:solidFill>
                <a:schemeClr val="tx2">
                  <a:lumMod val="75000"/>
                </a:schemeClr>
              </a:solidFill>
            </a:endParaRPr>
          </a:p>
          <a:p>
            <a:r>
              <a:rPr lang="en-US" sz="800" b="1" dirty="0"/>
              <a:t> </a:t>
            </a:r>
            <a:endParaRPr lang="en-US" sz="800" dirty="0"/>
          </a:p>
          <a:p>
            <a:pPr lvl="0" fontAlgn="ctr"/>
            <a:r>
              <a:rPr lang="en-US" sz="1700" b="1" u="sng" dirty="0"/>
              <a:t>cell line cell</a:t>
            </a:r>
            <a:r>
              <a:rPr lang="en-US" sz="1700" b="1" dirty="0"/>
              <a:t>: </a:t>
            </a:r>
            <a:r>
              <a:rPr lang="en-US" sz="1700" dirty="0"/>
              <a:t>changed label of ‘cell line cell’ to </a:t>
            </a:r>
            <a:r>
              <a:rPr lang="en-US" sz="1700" dirty="0" smtClean="0"/>
              <a:t>‘</a:t>
            </a:r>
            <a:r>
              <a:rPr lang="en-US" sz="1700" u="sng" dirty="0" smtClean="0"/>
              <a:t>cell culture cell</a:t>
            </a:r>
            <a:r>
              <a:rPr lang="en-US" sz="1700" dirty="0" smtClean="0"/>
              <a:t>’ </a:t>
            </a:r>
            <a:r>
              <a:rPr lang="en-US" sz="1700" dirty="0"/>
              <a:t>(‘culture’ being more general than ‘line’), and defined as </a:t>
            </a:r>
            <a:r>
              <a:rPr lang="en-US" sz="1700" i="1" dirty="0">
                <a:solidFill>
                  <a:schemeClr val="tx2">
                    <a:lumMod val="75000"/>
                  </a:schemeClr>
                </a:solidFill>
              </a:rPr>
              <a:t>“an experimentally modified cell that is propagated as part of a cell culture”</a:t>
            </a:r>
          </a:p>
          <a:p>
            <a:r>
              <a:rPr lang="en-US" sz="800" b="1" dirty="0"/>
              <a:t> </a:t>
            </a:r>
            <a:endParaRPr lang="en-US" sz="800" dirty="0"/>
          </a:p>
          <a:p>
            <a:pPr lvl="0" fontAlgn="ctr"/>
            <a:r>
              <a:rPr lang="en-US" sz="1700" b="1" u="sng" dirty="0"/>
              <a:t>permanent cell line cell</a:t>
            </a:r>
            <a:r>
              <a:rPr lang="en-US" sz="1700" b="1" dirty="0"/>
              <a:t>:  </a:t>
            </a:r>
            <a:r>
              <a:rPr lang="en-US" sz="1700" dirty="0" smtClean="0"/>
              <a:t>added </a:t>
            </a:r>
            <a:r>
              <a:rPr lang="en-US" sz="1700" dirty="0"/>
              <a:t>definition </a:t>
            </a:r>
            <a:r>
              <a:rPr lang="en-US" sz="1700" i="1" dirty="0">
                <a:solidFill>
                  <a:schemeClr val="tx2">
                    <a:lumMod val="75000"/>
                  </a:schemeClr>
                </a:solidFill>
              </a:rPr>
              <a:t>“a </a:t>
            </a:r>
            <a:r>
              <a:rPr lang="en-US" sz="1700" i="1" dirty="0" smtClean="0">
                <a:solidFill>
                  <a:schemeClr val="tx2">
                    <a:lumMod val="75000"/>
                  </a:schemeClr>
                </a:solidFill>
              </a:rPr>
              <a:t>cell culture cell </a:t>
            </a:r>
            <a:r>
              <a:rPr lang="en-US" sz="1700" i="1" dirty="0">
                <a:solidFill>
                  <a:schemeClr val="tx2">
                    <a:lumMod val="75000"/>
                  </a:schemeClr>
                </a:solidFill>
              </a:rPr>
              <a:t>that is part of a cell </a:t>
            </a:r>
            <a:r>
              <a:rPr lang="en-US" sz="1700" i="1" dirty="0" smtClean="0">
                <a:solidFill>
                  <a:schemeClr val="tx2">
                    <a:lumMod val="75000"/>
                  </a:schemeClr>
                </a:solidFill>
              </a:rPr>
              <a:t>line having </a:t>
            </a:r>
            <a:r>
              <a:rPr lang="en-US" sz="1700" i="1" dirty="0">
                <a:solidFill>
                  <a:schemeClr val="tx2">
                    <a:lumMod val="75000"/>
                  </a:schemeClr>
                </a:solidFill>
              </a:rPr>
              <a:t>the capacity to proliferate indefinitely if given appropriate space and nutrients”.</a:t>
            </a:r>
          </a:p>
          <a:p>
            <a:r>
              <a:rPr lang="en-US" sz="800" b="1" dirty="0"/>
              <a:t> </a:t>
            </a:r>
            <a:endParaRPr lang="en-US" sz="800" dirty="0"/>
          </a:p>
          <a:p>
            <a:pPr lvl="0" fontAlgn="ctr"/>
            <a:r>
              <a:rPr lang="en-US" sz="1700" b="1" u="sng" dirty="0"/>
              <a:t>primary cell line cell: </a:t>
            </a:r>
            <a:r>
              <a:rPr lang="en-US" sz="1700" dirty="0"/>
              <a:t>changed label to ‘</a:t>
            </a:r>
            <a:r>
              <a:rPr lang="en-US" sz="1700" u="sng" dirty="0"/>
              <a:t>primary cell culture cell’ </a:t>
            </a:r>
            <a:r>
              <a:rPr lang="en-US" sz="1700" dirty="0"/>
              <a:t>(the word ‘line’ being reserved for immortalized cultures), and </a:t>
            </a:r>
            <a:r>
              <a:rPr lang="en-US" sz="1700" dirty="0" smtClean="0"/>
              <a:t>added </a:t>
            </a:r>
            <a:r>
              <a:rPr lang="en-US" sz="1700" dirty="0"/>
              <a:t>definition </a:t>
            </a:r>
            <a:r>
              <a:rPr lang="en-US" sz="1700" i="1" dirty="0">
                <a:solidFill>
                  <a:schemeClr val="tx2">
                    <a:lumMod val="75000"/>
                  </a:schemeClr>
                </a:solidFill>
              </a:rPr>
              <a:t>“a </a:t>
            </a:r>
            <a:r>
              <a:rPr lang="en-US" sz="1700" i="1" dirty="0" smtClean="0">
                <a:solidFill>
                  <a:schemeClr val="tx2">
                    <a:lumMod val="75000"/>
                  </a:schemeClr>
                </a:solidFill>
              </a:rPr>
              <a:t>cell culture cell </a:t>
            </a:r>
            <a:r>
              <a:rPr lang="en-US" sz="1700" i="1" dirty="0">
                <a:solidFill>
                  <a:schemeClr val="tx2">
                    <a:lumMod val="75000"/>
                  </a:schemeClr>
                </a:solidFill>
              </a:rPr>
              <a:t>that is part of a cell culture that does not have the capacity to proliferate indefinitely</a:t>
            </a:r>
            <a:r>
              <a:rPr lang="en-US" sz="1700" i="1" dirty="0" smtClean="0">
                <a:solidFill>
                  <a:schemeClr val="tx2">
                    <a:lumMod val="75000"/>
                  </a:schemeClr>
                </a:solidFill>
              </a:rPr>
              <a:t>”.</a:t>
            </a:r>
            <a:endParaRPr lang="en-US" sz="1700" i="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2514600"/>
            <a:ext cx="6966340" cy="1446550"/>
          </a:xfrm>
          <a:prstGeom prst="rect">
            <a:avLst/>
          </a:prstGeom>
          <a:noFill/>
        </p:spPr>
        <p:txBody>
          <a:bodyPr wrap="square" rtlCol="0">
            <a:spAutoFit/>
          </a:bodyPr>
          <a:lstStyle/>
          <a:p>
            <a:pPr algn="ctr"/>
            <a:r>
              <a:rPr lang="en-US" sz="4400" b="1" dirty="0" smtClean="0"/>
              <a:t>Extending Updated CL in ReO/OBI</a:t>
            </a:r>
            <a:endParaRPr lang="en-US" sz="4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112693"/>
            <a:ext cx="6966340" cy="523220"/>
          </a:xfrm>
          <a:prstGeom prst="rect">
            <a:avLst/>
          </a:prstGeom>
          <a:noFill/>
        </p:spPr>
        <p:txBody>
          <a:bodyPr wrap="square" rtlCol="0">
            <a:spAutoFit/>
          </a:bodyPr>
          <a:lstStyle/>
          <a:p>
            <a:pPr algn="ctr"/>
            <a:r>
              <a:rPr lang="en-US" sz="2800" b="1" dirty="0" smtClean="0"/>
              <a:t>Extending Updated CL in ReO/OBI</a:t>
            </a:r>
            <a:endParaRPr lang="en-US" sz="2800" b="1" dirty="0"/>
          </a:p>
        </p:txBody>
      </p:sp>
      <p:sp>
        <p:nvSpPr>
          <p:cNvPr id="4" name="Rectangle 3"/>
          <p:cNvSpPr/>
          <p:nvPr/>
        </p:nvSpPr>
        <p:spPr>
          <a:xfrm>
            <a:off x="304800" y="762000"/>
            <a:ext cx="8610600" cy="5786199"/>
          </a:xfrm>
          <a:prstGeom prst="rect">
            <a:avLst/>
          </a:prstGeom>
        </p:spPr>
        <p:txBody>
          <a:bodyPr wrap="square">
            <a:spAutoFit/>
          </a:bodyPr>
          <a:lstStyle/>
          <a:p>
            <a:r>
              <a:rPr lang="en-US" sz="2000" b="1" dirty="0" smtClean="0"/>
              <a:t>CL hierarchy remains sparse, but implicit in</a:t>
            </a:r>
          </a:p>
          <a:p>
            <a:r>
              <a:rPr lang="en-US" sz="2000" b="1" dirty="0" smtClean="0"/>
              <a:t>it are three dimensions for cell classification:</a:t>
            </a:r>
          </a:p>
          <a:p>
            <a:pPr marL="739775" lvl="1" indent="-282575">
              <a:buAutoNum type="arabicPeriod"/>
            </a:pPr>
            <a:r>
              <a:rPr lang="en-US" sz="1900" b="1" dirty="0" smtClean="0"/>
              <a:t>Context </a:t>
            </a:r>
            <a:r>
              <a:rPr lang="en-US" sz="1900" dirty="0" smtClean="0"/>
              <a:t>(native</a:t>
            </a:r>
            <a:r>
              <a:rPr lang="en-US" sz="2000" dirty="0" smtClean="0"/>
              <a:t> </a:t>
            </a:r>
            <a:r>
              <a:rPr lang="en-US" sz="1900" dirty="0" smtClean="0"/>
              <a:t>vs in vitro)</a:t>
            </a:r>
          </a:p>
          <a:p>
            <a:pPr marL="914400" lvl="1" indent="-457200">
              <a:buAutoNum type="arabicPeriod"/>
            </a:pPr>
            <a:endParaRPr lang="en-US" sz="400" dirty="0" smtClean="0"/>
          </a:p>
          <a:p>
            <a:pPr marL="914400" lvl="1" indent="-457200">
              <a:buAutoNum type="arabicPeriod"/>
            </a:pPr>
            <a:endParaRPr lang="en-US" sz="400" dirty="0" smtClean="0"/>
          </a:p>
          <a:p>
            <a:pPr lvl="1"/>
            <a:r>
              <a:rPr lang="en-US" sz="1900" b="1" dirty="0" smtClean="0"/>
              <a:t>2.  Experimental Status </a:t>
            </a:r>
          </a:p>
          <a:p>
            <a:pPr lvl="1"/>
            <a:r>
              <a:rPr lang="en-US" sz="1900" dirty="0" smtClean="0"/>
              <a:t>      (experimentally modified vs unmodified)</a:t>
            </a:r>
          </a:p>
          <a:p>
            <a:pPr lvl="1"/>
            <a:endParaRPr lang="en-US" sz="800" dirty="0" smtClean="0"/>
          </a:p>
          <a:p>
            <a:pPr marL="739775" lvl="1" indent="-282575"/>
            <a:r>
              <a:rPr lang="en-US" sz="1900" b="1" dirty="0" smtClean="0"/>
              <a:t>3.  Organism of Origin </a:t>
            </a:r>
          </a:p>
          <a:p>
            <a:pPr marL="739775" lvl="1" indent="-282575"/>
            <a:r>
              <a:rPr lang="en-US" sz="1900" dirty="0" smtClean="0"/>
              <a:t>     (prokaryotic vs eukaryotic?)</a:t>
            </a:r>
          </a:p>
          <a:p>
            <a:pPr marL="288925" indent="-288925">
              <a:buFont typeface="Courier New" pitchFamily="49" charset="0"/>
              <a:buChar char="o"/>
            </a:pPr>
            <a:endParaRPr lang="en-US" sz="1600" b="1" dirty="0" smtClean="0"/>
          </a:p>
          <a:p>
            <a:pPr marL="288925" indent="-288925">
              <a:buFont typeface="Courier New" pitchFamily="49" charset="0"/>
              <a:buChar char="o"/>
            </a:pPr>
            <a:endParaRPr lang="en-US" sz="1600" b="1" dirty="0" smtClean="0"/>
          </a:p>
          <a:p>
            <a:pPr marL="288925" indent="-288925">
              <a:buFont typeface="Courier New" pitchFamily="49" charset="0"/>
              <a:buChar char="o"/>
            </a:pPr>
            <a:r>
              <a:rPr lang="en-US" sz="2000" b="1" dirty="0" smtClean="0"/>
              <a:t>Many useful classes defined by these axes are not implemented in CL</a:t>
            </a:r>
          </a:p>
          <a:p>
            <a:pPr marL="977900" indent="-239713">
              <a:buFont typeface="Arial" pitchFamily="34" charset="0"/>
              <a:buChar char="•"/>
            </a:pPr>
            <a:r>
              <a:rPr lang="en-US" sz="1900" dirty="0" smtClean="0"/>
              <a:t>e.g. no coverage of in vivo experimental cells</a:t>
            </a:r>
          </a:p>
          <a:p>
            <a:pPr marL="977900" indent="-239713">
              <a:buFont typeface="Arial" pitchFamily="34" charset="0"/>
              <a:buChar char="•"/>
            </a:pPr>
            <a:r>
              <a:rPr lang="en-US" sz="1900" dirty="0" smtClean="0"/>
              <a:t>e.g. no treatment of multicellular organism cells vs unicellular organisms  or breakdown of their related experimental cell types (i.e. cells ex vivo vs ex environment)</a:t>
            </a:r>
          </a:p>
          <a:p>
            <a:pPr marL="977900" indent="-239713">
              <a:buFont typeface="Arial" pitchFamily="34" charset="0"/>
              <a:buChar char="•"/>
            </a:pPr>
            <a:endParaRPr lang="en-US" sz="1000" dirty="0" smtClean="0"/>
          </a:p>
          <a:p>
            <a:pPr marL="288925" indent="-288925">
              <a:buFont typeface="Courier New" pitchFamily="49" charset="0"/>
              <a:buChar char="o"/>
            </a:pPr>
            <a:r>
              <a:rPr lang="en-US" sz="2000" b="1" dirty="0" smtClean="0">
                <a:solidFill>
                  <a:srgbClr val="C00000"/>
                </a:solidFill>
              </a:rPr>
              <a:t>We have followed these dimensions to their logical conclusion, to flesh out a full hierarchy of cell types, which exhaustively partitions the domain to supply experimentally relevant classes for annotation of biomedical investigations</a:t>
            </a:r>
            <a:endParaRPr lang="en-US" dirty="0" smtClean="0">
              <a:solidFill>
                <a:srgbClr val="C00000"/>
              </a:solidFill>
            </a:endParaRPr>
          </a:p>
        </p:txBody>
      </p:sp>
      <p:grpSp>
        <p:nvGrpSpPr>
          <p:cNvPr id="22" name="Group 20"/>
          <p:cNvGrpSpPr/>
          <p:nvPr/>
        </p:nvGrpSpPr>
        <p:grpSpPr>
          <a:xfrm>
            <a:off x="5410200" y="914400"/>
            <a:ext cx="3276600" cy="2286000"/>
            <a:chOff x="5181600" y="1219200"/>
            <a:chExt cx="3276600" cy="2057400"/>
          </a:xfrm>
        </p:grpSpPr>
        <p:pic>
          <p:nvPicPr>
            <p:cNvPr id="23" name="Picture 1" descr="11"/>
            <p:cNvPicPr>
              <a:picLocks noChangeAspect="1" noChangeArrowheads="1"/>
            </p:cNvPicPr>
            <p:nvPr/>
          </p:nvPicPr>
          <p:blipFill>
            <a:blip r:embed="rId3" cstate="print"/>
            <a:srcRect l="3664"/>
            <a:stretch>
              <a:fillRect/>
            </a:stretch>
          </p:blipFill>
          <p:spPr bwMode="auto">
            <a:xfrm>
              <a:off x="5196114" y="1219200"/>
              <a:ext cx="3261197" cy="2057400"/>
            </a:xfrm>
            <a:prstGeom prst="rect">
              <a:avLst/>
            </a:prstGeom>
            <a:noFill/>
          </p:spPr>
        </p:pic>
        <p:sp>
          <p:nvSpPr>
            <p:cNvPr id="24" name="Rectangle 23"/>
            <p:cNvSpPr/>
            <p:nvPr/>
          </p:nvSpPr>
          <p:spPr>
            <a:xfrm>
              <a:off x="5181600" y="1219200"/>
              <a:ext cx="3276600" cy="2057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4178"/>
            <a:ext cx="8610600" cy="5432256"/>
          </a:xfrm>
          <a:prstGeom prst="rect">
            <a:avLst/>
          </a:prstGeom>
        </p:spPr>
        <p:txBody>
          <a:bodyPr wrap="square">
            <a:spAutoFit/>
          </a:bodyPr>
          <a:lstStyle/>
          <a:p>
            <a:r>
              <a:rPr lang="en-US" sz="2000" b="1" dirty="0" smtClean="0"/>
              <a:t>CL hierarchy remains sparse, but implicit in</a:t>
            </a:r>
          </a:p>
          <a:p>
            <a:r>
              <a:rPr lang="en-US" sz="2000" b="1" dirty="0" smtClean="0"/>
              <a:t>it are three dimensions for cell classification:</a:t>
            </a:r>
          </a:p>
          <a:p>
            <a:pPr marL="739775" lvl="1" indent="-282575">
              <a:buAutoNum type="arabicPeriod"/>
            </a:pPr>
            <a:r>
              <a:rPr lang="en-US" sz="1900" b="1" dirty="0" smtClean="0"/>
              <a:t>Context </a:t>
            </a:r>
            <a:r>
              <a:rPr lang="en-US" sz="1900" dirty="0" smtClean="0"/>
              <a:t>(native</a:t>
            </a:r>
            <a:r>
              <a:rPr lang="en-US" sz="2000" dirty="0" smtClean="0"/>
              <a:t> </a:t>
            </a:r>
            <a:r>
              <a:rPr lang="en-US" sz="1900" dirty="0" smtClean="0"/>
              <a:t>vs in vitro)</a:t>
            </a:r>
          </a:p>
          <a:p>
            <a:pPr marL="914400" lvl="1" indent="-457200">
              <a:buAutoNum type="arabicPeriod"/>
            </a:pPr>
            <a:endParaRPr lang="en-US" sz="400" dirty="0" smtClean="0"/>
          </a:p>
          <a:p>
            <a:pPr marL="914400" lvl="1" indent="-457200">
              <a:buAutoNum type="arabicPeriod"/>
            </a:pPr>
            <a:endParaRPr lang="en-US" sz="400" dirty="0" smtClean="0"/>
          </a:p>
          <a:p>
            <a:pPr lvl="1"/>
            <a:r>
              <a:rPr lang="en-US" sz="1900" b="1" dirty="0" smtClean="0"/>
              <a:t>2.  Experimental Status </a:t>
            </a:r>
          </a:p>
          <a:p>
            <a:pPr lvl="1"/>
            <a:r>
              <a:rPr lang="en-US" sz="1900" dirty="0" smtClean="0"/>
              <a:t>      (experimentally modified vs unmodified)</a:t>
            </a:r>
          </a:p>
          <a:p>
            <a:pPr lvl="1"/>
            <a:endParaRPr lang="en-US" sz="800" dirty="0" smtClean="0"/>
          </a:p>
          <a:p>
            <a:pPr marL="739775" lvl="1" indent="-282575"/>
            <a:r>
              <a:rPr lang="en-US" sz="1900" b="1" dirty="0" smtClean="0"/>
              <a:t>3.  Organism of Origin </a:t>
            </a:r>
          </a:p>
          <a:p>
            <a:pPr marL="739775" lvl="1" indent="-282575"/>
            <a:r>
              <a:rPr lang="en-US" sz="1900" dirty="0" smtClean="0"/>
              <a:t>     (prokaryotic vs eukaryotic?)</a:t>
            </a:r>
          </a:p>
          <a:p>
            <a:pPr lvl="1"/>
            <a:endParaRPr lang="en-US" sz="400" dirty="0" smtClean="0"/>
          </a:p>
          <a:p>
            <a:pPr lvl="1"/>
            <a:endParaRPr lang="en-US" sz="400" dirty="0" smtClean="0"/>
          </a:p>
          <a:p>
            <a:pPr lvl="1"/>
            <a:endParaRPr lang="en-US" sz="1600" b="1" dirty="0" smtClean="0"/>
          </a:p>
          <a:p>
            <a:pPr marL="288925" indent="-288925">
              <a:buFont typeface="Courier New" pitchFamily="49" charset="0"/>
              <a:buChar char="o"/>
            </a:pPr>
            <a:r>
              <a:rPr lang="en-US" sz="2000" b="1" dirty="0" smtClean="0"/>
              <a:t>Approach:</a:t>
            </a:r>
          </a:p>
          <a:p>
            <a:pPr marL="288925" indent="-288925">
              <a:buFont typeface="Courier New" pitchFamily="49" charset="0"/>
              <a:buChar char="o"/>
            </a:pPr>
            <a:endParaRPr lang="en-US" sz="800" b="1" dirty="0" smtClean="0"/>
          </a:p>
          <a:p>
            <a:pPr marL="746125" indent="-282575">
              <a:buFont typeface="+mj-lt"/>
              <a:buAutoNum type="arabicPeriod"/>
            </a:pPr>
            <a:r>
              <a:rPr lang="en-US" sz="1900" dirty="0" smtClean="0"/>
              <a:t>Refine and define these dimensions to best fit our/community needs </a:t>
            </a:r>
          </a:p>
          <a:p>
            <a:pPr marL="746125" indent="-282575"/>
            <a:r>
              <a:rPr lang="en-US" sz="1900" dirty="0" smtClean="0"/>
              <a:t>	(</a:t>
            </a:r>
            <a:r>
              <a:rPr lang="en-US" sz="1900" i="1" dirty="0" smtClean="0"/>
              <a:t>refine</a:t>
            </a:r>
            <a:r>
              <a:rPr lang="en-US" sz="1900" dirty="0" smtClean="0"/>
              <a:t> </a:t>
            </a:r>
            <a:r>
              <a:rPr lang="en-US" sz="1900" dirty="0" err="1" smtClean="0"/>
              <a:t>prok</a:t>
            </a:r>
            <a:r>
              <a:rPr lang="en-US" sz="1900" dirty="0" smtClean="0"/>
              <a:t> vs </a:t>
            </a:r>
            <a:r>
              <a:rPr lang="en-US" sz="1900" dirty="0" err="1" smtClean="0"/>
              <a:t>euk</a:t>
            </a:r>
            <a:r>
              <a:rPr lang="en-US" sz="1900" dirty="0" smtClean="0"/>
              <a:t> -&gt; unicellular organism vs multicellular organism cell,</a:t>
            </a:r>
          </a:p>
          <a:p>
            <a:pPr marL="746125" indent="-282575"/>
            <a:r>
              <a:rPr lang="en-US" sz="1900" dirty="0" smtClean="0"/>
              <a:t>	 </a:t>
            </a:r>
            <a:r>
              <a:rPr lang="en-US" sz="1900" i="1" dirty="0" smtClean="0"/>
              <a:t>define</a:t>
            </a:r>
            <a:r>
              <a:rPr lang="en-US" sz="1900" dirty="0" smtClean="0"/>
              <a:t> ‘native’, ‘ex vivo’, ‘experimentally modified,’ )</a:t>
            </a:r>
          </a:p>
          <a:p>
            <a:pPr marL="746125" indent="-282575">
              <a:buFont typeface="+mj-lt"/>
              <a:buAutoNum type="arabicPeriod"/>
            </a:pPr>
            <a:endParaRPr lang="en-US" sz="1000" dirty="0" smtClean="0"/>
          </a:p>
          <a:p>
            <a:pPr marL="746125" indent="-282575"/>
            <a:r>
              <a:rPr lang="en-US" sz="1900" dirty="0" smtClean="0"/>
              <a:t>2.   Applied these classification axes in order used by CL, to facilitate ease of use </a:t>
            </a:r>
          </a:p>
          <a:p>
            <a:pPr marL="746125" indent="-282575"/>
            <a:r>
              <a:rPr lang="en-US" sz="1900" dirty="0" smtClean="0"/>
              <a:t>	</a:t>
            </a:r>
            <a:endParaRPr lang="en-US" sz="1000" dirty="0" smtClean="0"/>
          </a:p>
          <a:p>
            <a:pPr marL="746125" indent="-282575"/>
            <a:r>
              <a:rPr lang="en-US" sz="1900" dirty="0" smtClean="0"/>
              <a:t>3.  Implement these with logical definitions, and created equivalent classes that offer alternate views/application of these axes </a:t>
            </a:r>
          </a:p>
        </p:txBody>
      </p:sp>
      <p:sp>
        <p:nvSpPr>
          <p:cNvPr id="21" name="TextBox 20"/>
          <p:cNvSpPr txBox="1"/>
          <p:nvPr/>
        </p:nvSpPr>
        <p:spPr>
          <a:xfrm>
            <a:off x="1066800" y="112693"/>
            <a:ext cx="6966340" cy="523220"/>
          </a:xfrm>
          <a:prstGeom prst="rect">
            <a:avLst/>
          </a:prstGeom>
          <a:noFill/>
        </p:spPr>
        <p:txBody>
          <a:bodyPr wrap="square" rtlCol="0">
            <a:spAutoFit/>
          </a:bodyPr>
          <a:lstStyle/>
          <a:p>
            <a:pPr algn="ctr"/>
            <a:r>
              <a:rPr lang="en-US" sz="2800" b="1" dirty="0" smtClean="0"/>
              <a:t>Extending Updated CL in ReO/OBI</a:t>
            </a:r>
            <a:endParaRPr lang="en-US" sz="2800" b="1" dirty="0"/>
          </a:p>
        </p:txBody>
      </p:sp>
      <p:grpSp>
        <p:nvGrpSpPr>
          <p:cNvPr id="22" name="Group 20"/>
          <p:cNvGrpSpPr/>
          <p:nvPr/>
        </p:nvGrpSpPr>
        <p:grpSpPr>
          <a:xfrm>
            <a:off x="5410200" y="914400"/>
            <a:ext cx="3276600" cy="2286000"/>
            <a:chOff x="5181600" y="1219200"/>
            <a:chExt cx="3276600" cy="2057400"/>
          </a:xfrm>
        </p:grpSpPr>
        <p:pic>
          <p:nvPicPr>
            <p:cNvPr id="23" name="Picture 1" descr="11"/>
            <p:cNvPicPr>
              <a:picLocks noChangeAspect="1" noChangeArrowheads="1"/>
            </p:cNvPicPr>
            <p:nvPr/>
          </p:nvPicPr>
          <p:blipFill>
            <a:blip r:embed="rId3" cstate="print"/>
            <a:srcRect l="3664"/>
            <a:stretch>
              <a:fillRect/>
            </a:stretch>
          </p:blipFill>
          <p:spPr bwMode="auto">
            <a:xfrm>
              <a:off x="5196114" y="1219200"/>
              <a:ext cx="3261197" cy="2057400"/>
            </a:xfrm>
            <a:prstGeom prst="rect">
              <a:avLst/>
            </a:prstGeom>
            <a:noFill/>
          </p:spPr>
        </p:pic>
        <p:sp>
          <p:nvSpPr>
            <p:cNvPr id="24" name="Rectangle 23"/>
            <p:cNvSpPr/>
            <p:nvPr/>
          </p:nvSpPr>
          <p:spPr>
            <a:xfrm>
              <a:off x="5181600" y="1219200"/>
              <a:ext cx="3276600" cy="2057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12383</TotalTime>
  <Words>1456</Words>
  <Application>Microsoft Office PowerPoint</Application>
  <PresentationFormat>On-screen Show (4:3)</PresentationFormat>
  <Paragraphs>195</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Brush</dc:creator>
  <cp:lastModifiedBy>M Brush</cp:lastModifiedBy>
  <cp:revision>78</cp:revision>
  <dcterms:created xsi:type="dcterms:W3CDTF">2012-01-13T00:39:36Z</dcterms:created>
  <dcterms:modified xsi:type="dcterms:W3CDTF">2012-03-13T21:49:54Z</dcterms:modified>
</cp:coreProperties>
</file>