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22" r:id="rId2"/>
    <p:sldId id="262" r:id="rId3"/>
    <p:sldId id="281" r:id="rId4"/>
    <p:sldId id="263" r:id="rId5"/>
    <p:sldId id="316" r:id="rId6"/>
    <p:sldId id="317" r:id="rId7"/>
    <p:sldId id="289" r:id="rId8"/>
    <p:sldId id="290" r:id="rId9"/>
    <p:sldId id="306" r:id="rId10"/>
    <p:sldId id="291" r:id="rId11"/>
    <p:sldId id="318" r:id="rId12"/>
    <p:sldId id="292" r:id="rId13"/>
    <p:sldId id="293" r:id="rId14"/>
    <p:sldId id="312" r:id="rId15"/>
    <p:sldId id="315" r:id="rId16"/>
    <p:sldId id="288" r:id="rId17"/>
    <p:sldId id="323" r:id="rId18"/>
    <p:sldId id="308"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50" autoAdjust="0"/>
    <p:restoredTop sz="64232" autoAdjust="0"/>
  </p:normalViewPr>
  <p:slideViewPr>
    <p:cSldViewPr>
      <p:cViewPr varScale="1">
        <p:scale>
          <a:sx n="52" d="100"/>
          <a:sy n="52" d="100"/>
        </p:scale>
        <p:origin x="-210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970939" y="0"/>
            <a:ext cx="3037840" cy="464820"/>
          </a:xfrm>
          <a:prstGeom prst="rect">
            <a:avLst/>
          </a:prstGeom>
        </p:spPr>
        <p:txBody>
          <a:bodyPr vert="horz" lIns="92446" tIns="46223" rIns="92446" bIns="46223" rtlCol="0"/>
          <a:lstStyle>
            <a:lvl1pPr algn="r">
              <a:defRPr sz="1200"/>
            </a:lvl1pPr>
          </a:lstStyle>
          <a:p>
            <a:fld id="{C5255F54-9455-4423-B999-2A23B8609847}" type="datetimeFigureOut">
              <a:rPr lang="en-US" smtClean="0"/>
              <a:pPr/>
              <a:t>3/12/2012</a:t>
            </a:fld>
            <a:endParaRPr lang="en-US"/>
          </a:p>
        </p:txBody>
      </p:sp>
      <p:sp>
        <p:nvSpPr>
          <p:cNvPr id="4" name="Slide Image Placeholder 3"/>
          <p:cNvSpPr>
            <a:spLocks noGrp="1" noRot="1" noChangeAspect="1"/>
          </p:cNvSpPr>
          <p:nvPr>
            <p:ph type="sldImg" idx="2"/>
          </p:nvPr>
        </p:nvSpPr>
        <p:spPr>
          <a:xfrm>
            <a:off x="1181100" y="696913"/>
            <a:ext cx="4649788"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7"/>
            <a:ext cx="3037840"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2446" tIns="46223" rIns="92446" bIns="46223" rtlCol="0" anchor="b"/>
          <a:lstStyle>
            <a:lvl1pPr algn="r">
              <a:defRPr sz="1200"/>
            </a:lvl1pPr>
          </a:lstStyle>
          <a:p>
            <a:fld id="{F63307B8-1563-4474-8ADD-D006E110DB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4458">
              <a:defRPr/>
            </a:pPr>
            <a:endParaRPr lang="en-US" dirty="0" smtClean="0"/>
          </a:p>
        </p:txBody>
      </p:sp>
      <p:sp>
        <p:nvSpPr>
          <p:cNvPr id="4" name="Slide Number Placeholder 3"/>
          <p:cNvSpPr>
            <a:spLocks noGrp="1"/>
          </p:cNvSpPr>
          <p:nvPr>
            <p:ph type="sldNum" sz="quarter" idx="10"/>
          </p:nvPr>
        </p:nvSpPr>
        <p:spPr/>
        <p:txBody>
          <a:bodyPr/>
          <a:lstStyle/>
          <a:p>
            <a:fld id="{F63307B8-1563-4474-8ADD-D006E110DB75}"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Buffer is another interesting</a:t>
            </a:r>
            <a:r>
              <a:rPr lang="en-US" baseline="0" dirty="0" smtClean="0"/>
              <a:t> example – which illustrates how the modelers conceptions/objectives can determine when to use a role or function</a:t>
            </a:r>
          </a:p>
          <a:p>
            <a:endParaRPr lang="en-US" baseline="0" dirty="0" smtClean="0"/>
          </a:p>
        </p:txBody>
      </p:sp>
      <p:sp>
        <p:nvSpPr>
          <p:cNvPr id="4" name="Slide Number Placeholder 3"/>
          <p:cNvSpPr>
            <a:spLocks noGrp="1"/>
          </p:cNvSpPr>
          <p:nvPr>
            <p:ph type="sldNum" sz="quarter" idx="10"/>
          </p:nvPr>
        </p:nvSpPr>
        <p:spPr/>
        <p:txBody>
          <a:bodyPr/>
          <a:lstStyle/>
          <a:p>
            <a:fld id="{F63307B8-1563-4474-8ADD-D006E110DB75}"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63307B8-1563-4474-8ADD-D006E110DB75}"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3307B8-1563-4474-8ADD-D006E110DB75}"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3307B8-1563-4474-8ADD-D006E110DB75}"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3307B8-1563-4474-8ADD-D006E110DB75}"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3307B8-1563-4474-8ADD-D006E110DB75}"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fld id="{F63307B8-1563-4474-8ADD-D006E110DB75}"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u="none" baseline="0" dirty="0" smtClean="0"/>
          </a:p>
        </p:txBody>
      </p:sp>
      <p:sp>
        <p:nvSpPr>
          <p:cNvPr id="4" name="Slide Number Placeholder 3"/>
          <p:cNvSpPr>
            <a:spLocks noGrp="1"/>
          </p:cNvSpPr>
          <p:nvPr>
            <p:ph type="sldNum" sz="quarter" idx="10"/>
          </p:nvPr>
        </p:nvSpPr>
        <p:spPr/>
        <p:txBody>
          <a:bodyPr/>
          <a:lstStyle/>
          <a:p>
            <a:fld id="{F63307B8-1563-4474-8ADD-D006E110DB75}"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u="none" dirty="0"/>
          </a:p>
        </p:txBody>
      </p:sp>
      <p:sp>
        <p:nvSpPr>
          <p:cNvPr id="4" name="Slide Number Placeholder 3"/>
          <p:cNvSpPr>
            <a:spLocks noGrp="1"/>
          </p:cNvSpPr>
          <p:nvPr>
            <p:ph type="sldNum" sz="quarter" idx="10"/>
          </p:nvPr>
        </p:nvSpPr>
        <p:spPr/>
        <p:txBody>
          <a:bodyPr/>
          <a:lstStyle/>
          <a:p>
            <a:fld id="{F63307B8-1563-4474-8ADD-D006E110DB75}"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u="none" baseline="0" dirty="0" smtClean="0"/>
          </a:p>
        </p:txBody>
      </p:sp>
      <p:sp>
        <p:nvSpPr>
          <p:cNvPr id="4" name="Slide Number Placeholder 3"/>
          <p:cNvSpPr>
            <a:spLocks noGrp="1"/>
          </p:cNvSpPr>
          <p:nvPr>
            <p:ph type="sldNum" sz="quarter" idx="10"/>
          </p:nvPr>
        </p:nvSpPr>
        <p:spPr/>
        <p:txBody>
          <a:bodyPr/>
          <a:lstStyle/>
          <a:p>
            <a:fld id="{F63307B8-1563-4474-8ADD-D006E110DB75}"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cs typeface="Arial"/>
            </a:endParaRPr>
          </a:p>
          <a:p>
            <a:pPr marL="228600" marR="0" indent="-22860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cs typeface="Arial"/>
              </a:rPr>
              <a:t>molecular </a:t>
            </a:r>
            <a:r>
              <a:rPr kumimoji="0" lang="en-US" sz="1200" b="0" i="0" u="none" strike="noStrike" kern="1200" cap="none" spc="0" normalizeH="0" baseline="0" noProof="0" dirty="0" smtClean="0">
                <a:ln>
                  <a:noFill/>
                </a:ln>
                <a:solidFill>
                  <a:prstClr val="black"/>
                </a:solidFill>
                <a:effectLst/>
                <a:uLnTx/>
                <a:uFillTx/>
                <a:latin typeface="+mn-lt"/>
                <a:cs typeface="Arial"/>
              </a:rPr>
              <a:t>tracer is a good example here (of refining intent)  – no unifying inherent physical attribute (ie function or disposition or quality) accounts for being a molecular tracer.   rather, this is a certain type of reagent role – I one realized by a particular type of chemical event (an interaction), as part of a particular type of technique (molecular tracer detection assay), and facilitating generation of a particular type of data (that </a:t>
            </a:r>
            <a:r>
              <a:rPr kumimoji="0" lang="en-US" sz="1200" b="0" i="0" u="none" strike="noStrike" kern="1200" cap="none" spc="0" normalizeH="0" baseline="0" noProof="0" dirty="0" err="1" smtClean="0">
                <a:ln>
                  <a:noFill/>
                </a:ln>
                <a:solidFill>
                  <a:prstClr val="black"/>
                </a:solidFill>
                <a:effectLst/>
                <a:uLnTx/>
                <a:uFillTx/>
                <a:latin typeface="+mn-lt"/>
                <a:cs typeface="Arial"/>
              </a:rPr>
              <a:t>inticating</a:t>
            </a:r>
            <a:r>
              <a:rPr kumimoji="0" lang="en-US" sz="1200" b="0" i="0" u="none" strike="noStrike" kern="1200" cap="none" spc="0" normalizeH="0" baseline="0" noProof="0" dirty="0" smtClean="0">
                <a:ln>
                  <a:noFill/>
                </a:ln>
                <a:solidFill>
                  <a:prstClr val="black"/>
                </a:solidFill>
                <a:effectLst/>
                <a:uLnTx/>
                <a:uFillTx/>
                <a:latin typeface="+mn-lt"/>
                <a:cs typeface="Arial"/>
              </a:rPr>
              <a:t> the presence, abundance, or location of some analyte/target for which the label serves as a proxy</a:t>
            </a:r>
            <a:endParaRPr lang="en-US" b="0" i="0" baseline="0" dirty="0" smtClean="0"/>
          </a:p>
          <a:p>
            <a:pPr marL="228600" indent="-228600">
              <a:buNone/>
            </a:pPr>
            <a:endParaRPr lang="en-US" b="1" dirty="0" smtClean="0"/>
          </a:p>
        </p:txBody>
      </p:sp>
      <p:sp>
        <p:nvSpPr>
          <p:cNvPr id="4" name="Slide Number Placeholder 3"/>
          <p:cNvSpPr>
            <a:spLocks noGrp="1"/>
          </p:cNvSpPr>
          <p:nvPr>
            <p:ph type="sldNum" sz="quarter" idx="10"/>
          </p:nvPr>
        </p:nvSpPr>
        <p:spPr/>
        <p:txBody>
          <a:bodyPr/>
          <a:lstStyle/>
          <a:p>
            <a:fld id="{F63307B8-1563-4474-8ADD-D006E110DB75}"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fontAlgn="ctr"/>
            <a:r>
              <a:rPr lang="en-US" dirty="0" smtClean="0"/>
              <a:t>A key distinction that will inform us as to when a role is best vs a disposition for defining an </a:t>
            </a:r>
            <a:r>
              <a:rPr lang="en-US" dirty="0" err="1" smtClean="0"/>
              <a:t>eq</a:t>
            </a:r>
            <a:r>
              <a:rPr lang="en-US" dirty="0" smtClean="0"/>
              <a:t> class, is to ask whether merely bearing a quality or disposition or function is sufficient to qualify an instance as a member of the class, OR if there must be some intent (on the part of some agent) to apply/exploit these attributes toward some goal (in which case a role is warranted/required). </a:t>
            </a:r>
          </a:p>
          <a:p>
            <a:pPr rtl="0" fontAlgn="ctr"/>
            <a:endParaRPr lang="en-US" b="0" i="0" baseline="0" dirty="0" smtClean="0"/>
          </a:p>
          <a:p>
            <a:pPr rtl="0" fontAlgn="ctr"/>
            <a:r>
              <a:rPr lang="en-US" b="0" i="0" baseline="0" dirty="0" smtClean="0"/>
              <a:t>ex: chelation agent – is merely bearing the chelation disposition sufficient, or must this disposition be intended to be exploited in a particular way (as a reagent) in some technique – this is up to the modeler, but in general the former is most likely desired/most practical and useful</a:t>
            </a:r>
          </a:p>
          <a:p>
            <a:pPr rtl="0" fontAlgn="ctr"/>
            <a:endParaRPr lang="en-US" b="0" i="0" baseline="0" dirty="0" smtClean="0"/>
          </a:p>
          <a:p>
            <a:pPr rtl="0" fontAlgn="ctr"/>
            <a:r>
              <a:rPr lang="en-US" dirty="0" smtClean="0"/>
              <a:t>ex : apoptotic reagent - here, we use a function because we decided that merely bearing the capacity to induce apoptosis is sufficient to define the </a:t>
            </a:r>
            <a:r>
              <a:rPr lang="en-US" dirty="0" err="1" smtClean="0"/>
              <a:t>eq</a:t>
            </a:r>
            <a:r>
              <a:rPr lang="en-US" dirty="0" smtClean="0"/>
              <a:t> class we want (but that is not required that some agent intends to exploit this capacity)</a:t>
            </a:r>
            <a:endParaRPr lang="en-US" b="0" i="0" dirty="0" smtClean="0"/>
          </a:p>
          <a:p>
            <a:pPr lvl="1" rtl="0" fontAlgn="ctr"/>
            <a:r>
              <a:rPr lang="en-US" dirty="0" smtClean="0"/>
              <a:t>so note here that a shared function exists, but may or may not be sufficient for defining the </a:t>
            </a:r>
            <a:r>
              <a:rPr lang="en-US" dirty="0" err="1" smtClean="0"/>
              <a:t>eq</a:t>
            </a:r>
            <a:r>
              <a:rPr lang="en-US" dirty="0" smtClean="0"/>
              <a:t> class depending on how you want to define it)</a:t>
            </a:r>
            <a:endParaRPr lang="en-US" b="0" i="0" dirty="0" smtClean="0"/>
          </a:p>
          <a:p>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 note  again here, that whenever POSSIBLE, we apply a disposition rather than proliferate a role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see here a useful guiding rule - if you are thinking about creating a role (to define an </a:t>
            </a:r>
            <a:r>
              <a:rPr lang="en-US" dirty="0" err="1" smtClean="0"/>
              <a:t>eq</a:t>
            </a:r>
            <a:r>
              <a:rPr lang="en-US" dirty="0" smtClean="0"/>
              <a:t> class for example), be sure that the differentia that set it apart from its parent and siblings is not a necessary consequence of its physical structure (ie is not a quality, disposition, or function, or based on the kind of physical entity it is</a:t>
            </a:r>
            <a:r>
              <a:rPr lang="en-US" dirty="0" smtClean="0"/>
              <a:t>))</a:t>
            </a:r>
            <a:endParaRPr lang="en-US" dirty="0" smtClean="0"/>
          </a:p>
        </p:txBody>
      </p:sp>
      <p:sp>
        <p:nvSpPr>
          <p:cNvPr id="4" name="Slide Number Placeholder 3"/>
          <p:cNvSpPr>
            <a:spLocks noGrp="1"/>
          </p:cNvSpPr>
          <p:nvPr>
            <p:ph type="sldNum" sz="quarter" idx="10"/>
          </p:nvPr>
        </p:nvSpPr>
        <p:spPr/>
        <p:txBody>
          <a:bodyPr/>
          <a:lstStyle/>
          <a:p>
            <a:fld id="{F63307B8-1563-4474-8ADD-D006E110DB75}"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apoptosis</a:t>
            </a:r>
            <a:r>
              <a:rPr lang="en-US" baseline="0" dirty="0" smtClean="0"/>
              <a:t>-activating reagent maybe not a good example – as some reagents are used to activate apoptosis that do not have such a function, but rather a disposition (e.g. they were not created for the purpose of causing cell death, but do so anyway when applied in the right context)</a:t>
            </a:r>
            <a:endParaRPr lang="en-US" dirty="0" smtClean="0"/>
          </a:p>
          <a:p>
            <a:endParaRPr lang="en-US" dirty="0"/>
          </a:p>
        </p:txBody>
      </p:sp>
      <p:sp>
        <p:nvSpPr>
          <p:cNvPr id="4" name="Slide Number Placeholder 3"/>
          <p:cNvSpPr>
            <a:spLocks noGrp="1"/>
          </p:cNvSpPr>
          <p:nvPr>
            <p:ph type="sldNum" sz="quarter" idx="10"/>
          </p:nvPr>
        </p:nvSpPr>
        <p:spPr/>
        <p:txBody>
          <a:bodyPr/>
          <a:lstStyle/>
          <a:p>
            <a:fld id="{F63307B8-1563-4474-8ADD-D006E110DB75}"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dirty="0"/>
          </a:p>
        </p:txBody>
      </p:sp>
      <p:sp>
        <p:nvSpPr>
          <p:cNvPr id="4" name="Slide Number Placeholder 3"/>
          <p:cNvSpPr>
            <a:spLocks noGrp="1"/>
          </p:cNvSpPr>
          <p:nvPr>
            <p:ph type="sldNum" sz="quarter" idx="10"/>
          </p:nvPr>
        </p:nvSpPr>
        <p:spPr/>
        <p:txBody>
          <a:bodyPr/>
          <a:lstStyle/>
          <a:p>
            <a:fld id="{F63307B8-1563-4474-8ADD-D006E110DB75}"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ADD3E4-1163-42AF-9A14-76FE97435BF5}" type="datetimeFigureOut">
              <a:rPr lang="en-US" smtClean="0"/>
              <a:pPr/>
              <a:t>3/12/2012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EC12D-4FCE-489E-BB16-612F08C6DFF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ADD3E4-1163-42AF-9A14-76FE97435BF5}" type="datetimeFigureOut">
              <a:rPr lang="en-US" smtClean="0"/>
              <a:pPr/>
              <a:t>3/12/2012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EC12D-4FCE-489E-BB16-612F08C6DF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ADD3E4-1163-42AF-9A14-76FE97435BF5}" type="datetimeFigureOut">
              <a:rPr lang="en-US" smtClean="0"/>
              <a:pPr/>
              <a:t>3/12/2012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EC12D-4FCE-489E-BB16-612F08C6DF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ADD3E4-1163-42AF-9A14-76FE97435BF5}" type="datetimeFigureOut">
              <a:rPr lang="en-US" smtClean="0"/>
              <a:pPr/>
              <a:t>3/12/2012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EC12D-4FCE-489E-BB16-612F08C6DF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ADD3E4-1163-42AF-9A14-76FE97435BF5}" type="datetimeFigureOut">
              <a:rPr lang="en-US" smtClean="0"/>
              <a:pPr/>
              <a:t>3/12/2012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EC12D-4FCE-489E-BB16-612F08C6DFF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ADD3E4-1163-42AF-9A14-76FE97435BF5}" type="datetimeFigureOut">
              <a:rPr lang="en-US" smtClean="0"/>
              <a:pPr/>
              <a:t>3/12/2012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EC12D-4FCE-489E-BB16-612F08C6DF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ADD3E4-1163-42AF-9A14-76FE97435BF5}" type="datetimeFigureOut">
              <a:rPr lang="en-US" smtClean="0"/>
              <a:pPr/>
              <a:t>3/12/2012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4EC12D-4FCE-489E-BB16-612F08C6DF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ADD3E4-1163-42AF-9A14-76FE97435BF5}" type="datetimeFigureOut">
              <a:rPr lang="en-US" smtClean="0"/>
              <a:pPr/>
              <a:t>3/12/2012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4EC12D-4FCE-489E-BB16-612F08C6DF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DD3E4-1163-42AF-9A14-76FE97435BF5}" type="datetimeFigureOut">
              <a:rPr lang="en-US" smtClean="0"/>
              <a:pPr/>
              <a:t>3/12/2012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4EC12D-4FCE-489E-BB16-612F08C6DF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ADD3E4-1163-42AF-9A14-76FE97435BF5}" type="datetimeFigureOut">
              <a:rPr lang="en-US" smtClean="0"/>
              <a:pPr/>
              <a:t>3/12/2012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EC12D-4FCE-489E-BB16-612F08C6DF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ADD3E4-1163-42AF-9A14-76FE97435BF5}" type="datetimeFigureOut">
              <a:rPr lang="en-US" smtClean="0"/>
              <a:pPr/>
              <a:t>3/12/2012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EC12D-4FCE-489E-BB16-612F08C6DF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DD3E4-1163-42AF-9A14-76FE97435BF5}" type="datetimeFigureOut">
              <a:rPr lang="en-US" smtClean="0"/>
              <a:pPr/>
              <a:t>3/12/2012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4EC12D-4FCE-489E-BB16-612F08C6DF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C:\Documents and Settings\brushm\Application Data\PixelMetrics\CaptureWiz\Temp\5.jpg"/>
          <p:cNvPicPr>
            <a:picLocks noChangeAspect="1" noChangeArrowheads="1"/>
          </p:cNvPicPr>
          <p:nvPr/>
        </p:nvPicPr>
        <p:blipFill>
          <a:blip r:embed="rId3" cstate="print"/>
          <a:srcRect/>
          <a:stretch>
            <a:fillRect/>
          </a:stretch>
        </p:blipFill>
        <p:spPr bwMode="auto">
          <a:xfrm>
            <a:off x="1210604" y="4024531"/>
            <a:ext cx="228600" cy="228601"/>
          </a:xfrm>
          <a:prstGeom prst="rect">
            <a:avLst/>
          </a:prstGeom>
          <a:noFill/>
        </p:spPr>
      </p:pic>
      <p:pic>
        <p:nvPicPr>
          <p:cNvPr id="6" name="Picture 4" descr="C:\Documents and Settings\brushm\Application Data\PixelMetrics\CaptureWiz\Temp\5.jpg"/>
          <p:cNvPicPr>
            <a:picLocks noChangeAspect="1" noChangeArrowheads="1"/>
          </p:cNvPicPr>
          <p:nvPr/>
        </p:nvPicPr>
        <p:blipFill>
          <a:blip r:embed="rId3" cstate="print"/>
          <a:srcRect/>
          <a:stretch>
            <a:fillRect/>
          </a:stretch>
        </p:blipFill>
        <p:spPr bwMode="auto">
          <a:xfrm>
            <a:off x="1140264" y="1114863"/>
            <a:ext cx="228600" cy="228601"/>
          </a:xfrm>
          <a:prstGeom prst="rect">
            <a:avLst/>
          </a:prstGeom>
          <a:noFill/>
        </p:spPr>
      </p:pic>
      <p:sp>
        <p:nvSpPr>
          <p:cNvPr id="8" name="Rectangle 7"/>
          <p:cNvSpPr/>
          <p:nvPr/>
        </p:nvSpPr>
        <p:spPr>
          <a:xfrm>
            <a:off x="152400" y="976491"/>
            <a:ext cx="8991600" cy="5632311"/>
          </a:xfrm>
          <a:prstGeom prst="rect">
            <a:avLst/>
          </a:prstGeom>
        </p:spPr>
        <p:txBody>
          <a:bodyPr wrap="square">
            <a:spAutoFit/>
          </a:bodyPr>
          <a:lstStyle/>
          <a:p>
            <a:pPr marL="969963" indent="-969963"/>
            <a:r>
              <a:rPr lang="en-US" sz="2400" b="1" u="sng" dirty="0" smtClean="0"/>
              <a:t>Case 7</a:t>
            </a:r>
            <a:r>
              <a:rPr lang="en-US" sz="2400" u="sng" dirty="0" smtClean="0"/>
              <a:t>:</a:t>
            </a:r>
            <a:r>
              <a:rPr lang="en-US" sz="2400" b="1" u="sng" dirty="0" smtClean="0"/>
              <a:t>    flow cytometry reagent</a:t>
            </a:r>
          </a:p>
          <a:p>
            <a:pPr marL="969963" indent="-969963"/>
            <a:endParaRPr lang="en-US" sz="800" b="1" u="sng" dirty="0" smtClean="0"/>
          </a:p>
          <a:p>
            <a:pPr marL="520700" indent="-295275">
              <a:buFont typeface="Courier New" pitchFamily="49" charset="0"/>
              <a:buChar char="o"/>
            </a:pPr>
            <a:r>
              <a:rPr lang="en-US" sz="2000" b="1" dirty="0" smtClean="0"/>
              <a:t>When class can be defined by </a:t>
            </a:r>
            <a:r>
              <a:rPr lang="en-US" sz="2000" b="1" i="1" u="sng" dirty="0" smtClean="0"/>
              <a:t>participation in some process</a:t>
            </a:r>
            <a:r>
              <a:rPr lang="en-US" sz="2000" b="1" dirty="0" smtClean="0"/>
              <a:t>, (ie realization of the reagent role in a particular type of process), do not use a role</a:t>
            </a:r>
          </a:p>
          <a:p>
            <a:pPr fontAlgn="ctr"/>
            <a:endParaRPr lang="en-US" sz="1000" b="1" dirty="0" smtClean="0"/>
          </a:p>
          <a:p>
            <a:pPr marL="688975" indent="-284163" fontAlgn="ctr">
              <a:buFont typeface="Wingdings" pitchFamily="2" charset="2"/>
              <a:buChar char="Ø"/>
            </a:pPr>
            <a:r>
              <a:rPr lang="en-US" sz="2000" b="1" dirty="0" smtClean="0"/>
              <a:t>flow cytometry reagent = ‘material entity’ </a:t>
            </a:r>
            <a:r>
              <a:rPr lang="en-US" sz="2000" b="1" dirty="0" smtClean="0">
                <a:solidFill>
                  <a:srgbClr val="0070C0"/>
                </a:solidFill>
              </a:rPr>
              <a:t>and</a:t>
            </a:r>
            <a:r>
              <a:rPr lang="en-US" sz="2000" b="1" dirty="0" smtClean="0"/>
              <a:t> :</a:t>
            </a:r>
          </a:p>
          <a:p>
            <a:pPr fontAlgn="ctr"/>
            <a:endParaRPr lang="en-US" sz="800" dirty="0" smtClean="0"/>
          </a:p>
          <a:p>
            <a:pPr marL="623888" lvl="1"/>
            <a:r>
              <a:rPr lang="en-US" sz="2400" b="1" dirty="0" smtClean="0">
                <a:solidFill>
                  <a:srgbClr val="FF0000"/>
                </a:solidFill>
              </a:rPr>
              <a:t>  X   </a:t>
            </a:r>
            <a:r>
              <a:rPr lang="en-US" strike="sngStrike" dirty="0" smtClean="0"/>
              <a:t>has_role </a:t>
            </a:r>
            <a:r>
              <a:rPr lang="en-US" b="1" strike="sngStrike" dirty="0" smtClean="0">
                <a:solidFill>
                  <a:srgbClr val="FF00FF"/>
                </a:solidFill>
              </a:rPr>
              <a:t>some</a:t>
            </a:r>
            <a:r>
              <a:rPr lang="en-US" strike="sngStrike" dirty="0" smtClean="0"/>
              <a:t> 'flow cytometry reagent role‘</a:t>
            </a:r>
          </a:p>
          <a:p>
            <a:pPr marL="692150" lvl="2" fontAlgn="ctr"/>
            <a:endParaRPr lang="en-US" sz="800" b="1" i="1" dirty="0" smtClean="0">
              <a:solidFill>
                <a:srgbClr val="FF0000"/>
              </a:solidFill>
            </a:endParaRPr>
          </a:p>
          <a:p>
            <a:pPr marL="692150" lvl="2" fontAlgn="ctr">
              <a:buFont typeface="Wingdings" pitchFamily="2" charset="2"/>
              <a:buChar char="ü"/>
            </a:pPr>
            <a:r>
              <a:rPr lang="en-US" sz="2800" dirty="0" smtClean="0">
                <a:solidFill>
                  <a:srgbClr val="00B050"/>
                </a:solidFill>
              </a:rPr>
              <a:t>  </a:t>
            </a:r>
            <a:r>
              <a:rPr lang="en-US" dirty="0" smtClean="0"/>
              <a:t>has_role </a:t>
            </a:r>
            <a:r>
              <a:rPr lang="en-US" b="1" dirty="0" smtClean="0">
                <a:solidFill>
                  <a:srgbClr val="FF00FF"/>
                </a:solidFill>
              </a:rPr>
              <a:t>some</a:t>
            </a:r>
            <a:r>
              <a:rPr lang="en-US" dirty="0" smtClean="0"/>
              <a:t> ('reagent role' </a:t>
            </a:r>
            <a:r>
              <a:rPr lang="en-US" b="1" dirty="0" smtClean="0">
                <a:solidFill>
                  <a:srgbClr val="3366FF"/>
                </a:solidFill>
              </a:rPr>
              <a:t>and</a:t>
            </a:r>
            <a:r>
              <a:rPr lang="en-US" dirty="0" smtClean="0"/>
              <a:t> (realized_by </a:t>
            </a:r>
            <a:r>
              <a:rPr lang="en-US" b="1" dirty="0" err="1" smtClean="0">
                <a:solidFill>
                  <a:srgbClr val="FF00FF"/>
                </a:solidFill>
              </a:rPr>
              <a:t>only</a:t>
            </a:r>
            <a:r>
              <a:rPr lang="en-US" dirty="0" err="1" smtClean="0"/>
              <a:t>'flow</a:t>
            </a:r>
            <a:r>
              <a:rPr lang="en-US" dirty="0" smtClean="0"/>
              <a:t> </a:t>
            </a:r>
            <a:r>
              <a:rPr lang="en-US" dirty="0" smtClean="0"/>
              <a:t>cytometry technique'))</a:t>
            </a:r>
          </a:p>
          <a:p>
            <a:pPr marL="338138" indent="-284163" fontAlgn="ctr">
              <a:buFont typeface="Wingdings" pitchFamily="2" charset="2"/>
              <a:buChar char="Ø"/>
            </a:pPr>
            <a:endParaRPr lang="en-US" sz="2000" b="1" u="sng" dirty="0" smtClean="0"/>
          </a:p>
          <a:p>
            <a:pPr marL="969963" indent="-915988" fontAlgn="ctr"/>
            <a:r>
              <a:rPr lang="en-US" sz="2400" b="1" u="sng" dirty="0" smtClean="0"/>
              <a:t>Case 8</a:t>
            </a:r>
            <a:r>
              <a:rPr lang="en-US" sz="2400" u="sng" dirty="0" smtClean="0"/>
              <a:t>:</a:t>
            </a:r>
            <a:r>
              <a:rPr lang="en-US" sz="2400" b="1" u="sng" dirty="0" smtClean="0"/>
              <a:t>     nucleic acid reagent</a:t>
            </a:r>
          </a:p>
          <a:p>
            <a:pPr marL="969963" indent="-915988" fontAlgn="ctr"/>
            <a:endParaRPr lang="en-US" sz="800" b="1" u="sng" dirty="0" smtClean="0"/>
          </a:p>
          <a:p>
            <a:pPr marL="520700" indent="-295275" fontAlgn="ctr">
              <a:buFont typeface="Courier New" pitchFamily="49" charset="0"/>
              <a:buChar char="o"/>
            </a:pPr>
            <a:r>
              <a:rPr lang="en-US" sz="2000" b="1" dirty="0" smtClean="0"/>
              <a:t>When class is defined based on the </a:t>
            </a:r>
            <a:r>
              <a:rPr lang="en-US" sz="2000" b="1" i="1" u="sng" dirty="0" smtClean="0"/>
              <a:t>type of continuant bearing a role</a:t>
            </a:r>
            <a:r>
              <a:rPr lang="en-US" sz="2000" b="1" dirty="0" smtClean="0"/>
              <a:t>, do not create a new role</a:t>
            </a:r>
          </a:p>
          <a:p>
            <a:pPr marL="338138" indent="-284163" fontAlgn="ctr"/>
            <a:endParaRPr lang="en-US" sz="1000" b="1" u="sng" dirty="0" smtClean="0"/>
          </a:p>
          <a:p>
            <a:pPr marL="688975" indent="-284163" fontAlgn="ctr">
              <a:buFont typeface="Wingdings" pitchFamily="2" charset="2"/>
              <a:buChar char="Ø"/>
            </a:pPr>
            <a:r>
              <a:rPr lang="en-US" sz="2000" b="1" dirty="0" smtClean="0"/>
              <a:t>nucleic acid reagent = </a:t>
            </a:r>
          </a:p>
          <a:p>
            <a:pPr fontAlgn="ctr"/>
            <a:endParaRPr lang="en-US" sz="800" dirty="0" smtClean="0"/>
          </a:p>
          <a:p>
            <a:pPr marL="623888" lvl="1"/>
            <a:r>
              <a:rPr lang="en-US" sz="2400" b="1" dirty="0" smtClean="0">
                <a:solidFill>
                  <a:srgbClr val="FF0000"/>
                </a:solidFill>
              </a:rPr>
              <a:t>  X   </a:t>
            </a:r>
            <a:r>
              <a:rPr lang="en-US" strike="sngStrike" dirty="0" smtClean="0"/>
              <a:t>‘material entity’ </a:t>
            </a:r>
            <a:r>
              <a:rPr lang="en-US" b="1" strike="sngStrike" dirty="0" smtClean="0">
                <a:solidFill>
                  <a:srgbClr val="0070C0"/>
                </a:solidFill>
              </a:rPr>
              <a:t>and</a:t>
            </a:r>
            <a:r>
              <a:rPr lang="en-US" strike="sngStrike" dirty="0" smtClean="0"/>
              <a:t> </a:t>
            </a:r>
            <a:r>
              <a:rPr lang="en-US" strike="sngStrike" dirty="0"/>
              <a:t>has_role </a:t>
            </a:r>
            <a:r>
              <a:rPr lang="en-US" b="1" strike="sngStrike" dirty="0">
                <a:solidFill>
                  <a:srgbClr val="FF00FF"/>
                </a:solidFill>
              </a:rPr>
              <a:t>some</a:t>
            </a:r>
            <a:r>
              <a:rPr lang="en-US" strike="sngStrike" dirty="0"/>
              <a:t> </a:t>
            </a:r>
            <a:r>
              <a:rPr lang="en-US" strike="sngStrike" dirty="0" smtClean="0"/>
              <a:t>‘nucleic acid reagent role‘</a:t>
            </a:r>
            <a:endParaRPr lang="en-US" strike="sngStrike" dirty="0"/>
          </a:p>
          <a:p>
            <a:pPr marL="692150" lvl="2" fontAlgn="ctr"/>
            <a:endParaRPr lang="en-US" sz="800" b="1" i="1" dirty="0" smtClean="0">
              <a:solidFill>
                <a:srgbClr val="FF0000"/>
              </a:solidFill>
            </a:endParaRPr>
          </a:p>
          <a:p>
            <a:pPr marL="692150" lvl="2" fontAlgn="ctr">
              <a:buFont typeface="Wingdings" pitchFamily="2" charset="2"/>
              <a:buChar char="ü"/>
            </a:pPr>
            <a:r>
              <a:rPr lang="en-US" sz="2800" dirty="0" smtClean="0">
                <a:solidFill>
                  <a:srgbClr val="00B050"/>
                </a:solidFill>
              </a:rPr>
              <a:t>  </a:t>
            </a:r>
            <a:r>
              <a:rPr lang="en-US" dirty="0" smtClean="0"/>
              <a:t>‘nucleic acid’  and has_role </a:t>
            </a:r>
            <a:r>
              <a:rPr lang="en-US" b="1" dirty="0" smtClean="0">
                <a:solidFill>
                  <a:srgbClr val="FF00FF"/>
                </a:solidFill>
              </a:rPr>
              <a:t>some</a:t>
            </a:r>
            <a:r>
              <a:rPr lang="en-US" dirty="0" smtClean="0"/>
              <a:t> 'reagent role’</a:t>
            </a:r>
          </a:p>
        </p:txBody>
      </p:sp>
      <p:sp>
        <p:nvSpPr>
          <p:cNvPr id="9" name="TextBox 8"/>
          <p:cNvSpPr txBox="1"/>
          <p:nvPr/>
        </p:nvSpPr>
        <p:spPr>
          <a:xfrm>
            <a:off x="807388" y="152400"/>
            <a:ext cx="7650812" cy="584775"/>
          </a:xfrm>
          <a:prstGeom prst="rect">
            <a:avLst/>
          </a:prstGeom>
          <a:noFill/>
        </p:spPr>
        <p:txBody>
          <a:bodyPr wrap="none" rtlCol="0">
            <a:spAutoFit/>
          </a:bodyPr>
          <a:lstStyle/>
          <a:p>
            <a:r>
              <a:rPr lang="en-US" sz="3200" b="1" dirty="0" smtClean="0"/>
              <a:t>Processes Used to Define Equivalent Classes</a:t>
            </a:r>
            <a:endParaRPr 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057400" y="152400"/>
            <a:ext cx="4939750" cy="584775"/>
          </a:xfrm>
          <a:prstGeom prst="rect">
            <a:avLst/>
          </a:prstGeom>
          <a:noFill/>
        </p:spPr>
        <p:txBody>
          <a:bodyPr wrap="none" rtlCol="0">
            <a:spAutoFit/>
          </a:bodyPr>
          <a:lstStyle/>
          <a:p>
            <a:r>
              <a:rPr lang="en-US" sz="3200" b="1" dirty="0" smtClean="0"/>
              <a:t>One Final Example :  Buffers</a:t>
            </a:r>
            <a:endParaRPr lang="en-US" sz="3200" dirty="0"/>
          </a:p>
        </p:txBody>
      </p:sp>
      <p:sp>
        <p:nvSpPr>
          <p:cNvPr id="10" name="Rectangle 9"/>
          <p:cNvSpPr/>
          <p:nvPr/>
        </p:nvSpPr>
        <p:spPr>
          <a:xfrm>
            <a:off x="245166" y="738810"/>
            <a:ext cx="8763000" cy="5940088"/>
          </a:xfrm>
          <a:prstGeom prst="rect">
            <a:avLst/>
          </a:prstGeom>
        </p:spPr>
        <p:txBody>
          <a:bodyPr wrap="square">
            <a:spAutoFit/>
          </a:bodyPr>
          <a:lstStyle/>
          <a:p>
            <a:pPr marL="277813" indent="-277813">
              <a:buFont typeface="Courier New" pitchFamily="49" charset="0"/>
              <a:buChar char="o"/>
            </a:pPr>
            <a:r>
              <a:rPr lang="en-US" sz="2000" dirty="0" smtClean="0"/>
              <a:t>Illustrates how the modelers conceptions/objectives can determine when to use a role or function</a:t>
            </a:r>
          </a:p>
          <a:p>
            <a:pPr marL="277813" indent="-277813">
              <a:buFont typeface="Courier New" pitchFamily="49" charset="0"/>
              <a:buChar char="o"/>
            </a:pPr>
            <a:endParaRPr lang="en-US" sz="2000" dirty="0" smtClean="0"/>
          </a:p>
          <a:p>
            <a:pPr marL="277813" indent="-277813">
              <a:buFont typeface="Courier New" pitchFamily="49" charset="0"/>
              <a:buChar char="o"/>
            </a:pPr>
            <a:r>
              <a:rPr lang="en-US" sz="2000" dirty="0" smtClean="0"/>
              <a:t>‘Buffering’ is a disposition, borne by some chemical in virtue of its tendency to stabilize pH in solution.  </a:t>
            </a:r>
          </a:p>
          <a:p>
            <a:pPr marL="277813" indent="-277813">
              <a:buFont typeface="Courier New" pitchFamily="49" charset="0"/>
              <a:buChar char="o"/>
            </a:pPr>
            <a:endParaRPr lang="en-US" sz="2000" dirty="0" smtClean="0"/>
          </a:p>
          <a:p>
            <a:pPr marL="277813" indent="-277813">
              <a:buFont typeface="Courier New" pitchFamily="49" charset="0"/>
              <a:buChar char="o"/>
            </a:pPr>
            <a:r>
              <a:rPr lang="en-US" sz="2000" dirty="0" smtClean="0"/>
              <a:t>An equivalent reagent class COULD be defined as any molecular entity bearing this disposition, if this is what we want.  </a:t>
            </a:r>
          </a:p>
          <a:p>
            <a:pPr marL="735013" lvl="1" indent="-217488">
              <a:buFont typeface="Arial" pitchFamily="34" charset="0"/>
              <a:buChar char="•"/>
            </a:pPr>
            <a:r>
              <a:rPr lang="en-US" sz="2000" dirty="0" smtClean="0"/>
              <a:t>however, the set of qualified molecules may extend beyond the set that is actually commonly used in experimental processes (ie many chemicals that CAN buffer are not routinely used in research, and thus we may not want to include them as buffers in our ontology)</a:t>
            </a:r>
          </a:p>
          <a:p>
            <a:pPr marL="277813" indent="-277813">
              <a:buFont typeface="Courier New" pitchFamily="49" charset="0"/>
              <a:buChar char="o"/>
            </a:pPr>
            <a:endParaRPr lang="en-US" sz="2000" dirty="0" smtClean="0"/>
          </a:p>
          <a:p>
            <a:pPr marL="277813" indent="-277813">
              <a:buFont typeface="Courier New" pitchFamily="49" charset="0"/>
              <a:buChar char="o"/>
            </a:pPr>
            <a:r>
              <a:rPr lang="en-US" sz="2000" dirty="0" smtClean="0"/>
              <a:t>Alternatively, a </a:t>
            </a:r>
            <a:r>
              <a:rPr lang="en-US" sz="2000" b="1" dirty="0" smtClean="0"/>
              <a:t>‘buffer role’ </a:t>
            </a:r>
            <a:r>
              <a:rPr lang="en-US" sz="2000" dirty="0" smtClean="0"/>
              <a:t>could be used – which implies that the reagent bears the buffer disposition (although this is not explicitly modeled), and that there is also some intent to apply this disposition in the context of an experimental technique. </a:t>
            </a:r>
          </a:p>
          <a:p>
            <a:pPr marL="735013" lvl="1" indent="-217488">
              <a:buFont typeface="Arial" pitchFamily="34" charset="0"/>
              <a:buChar char="•"/>
            </a:pPr>
            <a:r>
              <a:rPr lang="en-US" sz="2000" dirty="0" smtClean="0"/>
              <a:t>this is our preferred approach, as captures reagents conventionally used to buffer, and not all possible chemicals that could buffer.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733800" y="86380"/>
            <a:ext cx="1608133" cy="523220"/>
          </a:xfrm>
          <a:prstGeom prst="rect">
            <a:avLst/>
          </a:prstGeom>
          <a:noFill/>
        </p:spPr>
        <p:txBody>
          <a:bodyPr wrap="none" rtlCol="0">
            <a:spAutoFit/>
          </a:bodyPr>
          <a:lstStyle/>
          <a:p>
            <a:r>
              <a:rPr lang="en-US" sz="2800" b="1" dirty="0" smtClean="0"/>
              <a:t>Summary</a:t>
            </a:r>
            <a:endParaRPr lang="en-US" sz="2800" dirty="0"/>
          </a:p>
        </p:txBody>
      </p:sp>
      <p:sp>
        <p:nvSpPr>
          <p:cNvPr id="8" name="Rectangle 7"/>
          <p:cNvSpPr/>
          <p:nvPr/>
        </p:nvSpPr>
        <p:spPr>
          <a:xfrm>
            <a:off x="152400" y="685801"/>
            <a:ext cx="8991600" cy="6155531"/>
          </a:xfrm>
          <a:prstGeom prst="rect">
            <a:avLst/>
          </a:prstGeom>
        </p:spPr>
        <p:txBody>
          <a:bodyPr wrap="square">
            <a:spAutoFit/>
          </a:bodyPr>
          <a:lstStyle/>
          <a:p>
            <a:r>
              <a:rPr lang="en-US" b="1" i="1" dirty="0" smtClean="0"/>
              <a:t>AVOID subclassing the reagent role when the resulting child role is distinguished solely by shared physical attributes or processes:</a:t>
            </a:r>
            <a:endParaRPr lang="en-US" b="1" i="1" dirty="0"/>
          </a:p>
          <a:p>
            <a:pPr lvl="1" fontAlgn="ctr"/>
            <a:r>
              <a:rPr lang="en-US" dirty="0" smtClean="0"/>
              <a:t>-</a:t>
            </a:r>
            <a:r>
              <a:rPr lang="en-US" b="1" dirty="0" smtClean="0"/>
              <a:t> bearing some disposition or set of dispositions</a:t>
            </a:r>
          </a:p>
          <a:p>
            <a:pPr lvl="2" indent="-174625" fontAlgn="ctr">
              <a:buFont typeface="Arial" pitchFamily="34" charset="0"/>
              <a:buChar char="•"/>
            </a:pPr>
            <a:r>
              <a:rPr lang="en-US" dirty="0" smtClean="0"/>
              <a:t>e.g. do not create a </a:t>
            </a:r>
            <a:r>
              <a:rPr lang="en-US" i="1" dirty="0" smtClean="0"/>
              <a:t>‘fluorescent molecular tracer role’</a:t>
            </a:r>
          </a:p>
          <a:p>
            <a:pPr lvl="2" indent="-174625" fontAlgn="ctr">
              <a:buFont typeface="Arial" pitchFamily="34" charset="0"/>
              <a:buChar char="•"/>
            </a:pPr>
            <a:r>
              <a:rPr lang="en-US" dirty="0" smtClean="0"/>
              <a:t>rather, attach the fluorescence disposition directly to materials that bear a reagent role</a:t>
            </a:r>
          </a:p>
          <a:p>
            <a:pPr lvl="1"/>
            <a:r>
              <a:rPr lang="en-US" sz="800" dirty="0" smtClean="0"/>
              <a:t> </a:t>
            </a:r>
          </a:p>
          <a:p>
            <a:pPr lvl="1" fontAlgn="ctr"/>
            <a:r>
              <a:rPr lang="en-US" b="1" dirty="0" smtClean="0"/>
              <a:t>- constraint on type of process the role is realized in</a:t>
            </a:r>
          </a:p>
          <a:p>
            <a:pPr lvl="2" indent="-174625" fontAlgn="ctr">
              <a:buFont typeface="Arial" pitchFamily="34" charset="0"/>
              <a:buChar char="•"/>
            </a:pPr>
            <a:r>
              <a:rPr lang="en-US" dirty="0" smtClean="0"/>
              <a:t>e.g. do not create a </a:t>
            </a:r>
            <a:r>
              <a:rPr lang="en-US" i="1" dirty="0" smtClean="0"/>
              <a:t>‘flow cytometry reagent role’</a:t>
            </a:r>
          </a:p>
          <a:p>
            <a:pPr lvl="2" indent="-174625" fontAlgn="ctr">
              <a:buFont typeface="Arial" pitchFamily="34" charset="0"/>
              <a:buChar char="•"/>
            </a:pPr>
            <a:r>
              <a:rPr lang="en-US" dirty="0" smtClean="0"/>
              <a:t>rather, attach the a participation axiom directly to material entities bearing the reagent role</a:t>
            </a:r>
          </a:p>
          <a:p>
            <a:pPr lvl="1" fontAlgn="ctr"/>
            <a:endParaRPr lang="en-US" sz="800" dirty="0" smtClean="0"/>
          </a:p>
          <a:p>
            <a:pPr lvl="1" fontAlgn="ctr">
              <a:buFontTx/>
              <a:buChar char="-"/>
            </a:pPr>
            <a:r>
              <a:rPr lang="en-US" b="1" dirty="0" smtClean="0"/>
              <a:t> type </a:t>
            </a:r>
            <a:r>
              <a:rPr lang="en-US" b="1" dirty="0"/>
              <a:t>of material entity inhering </a:t>
            </a:r>
            <a:r>
              <a:rPr lang="en-US" b="1" dirty="0" smtClean="0"/>
              <a:t>in</a:t>
            </a:r>
          </a:p>
          <a:p>
            <a:pPr lvl="2" indent="-174625" fontAlgn="ctr">
              <a:buFont typeface="Arial" pitchFamily="34" charset="0"/>
              <a:buChar char="•"/>
            </a:pPr>
            <a:r>
              <a:rPr lang="en-US" dirty="0" smtClean="0"/>
              <a:t>e.g. do not create a </a:t>
            </a:r>
            <a:r>
              <a:rPr lang="en-US" i="1" dirty="0" smtClean="0"/>
              <a:t>‘nucleic acid reagent role’</a:t>
            </a:r>
          </a:p>
          <a:p>
            <a:pPr lvl="2" indent="-174625" fontAlgn="ctr">
              <a:buFont typeface="Arial" pitchFamily="34" charset="0"/>
              <a:buChar char="•"/>
            </a:pPr>
            <a:r>
              <a:rPr lang="en-US" dirty="0" smtClean="0"/>
              <a:t>rather, attach a reagent role to all qualifying nucleic acid classes and define nucleic acid reagent as a nucleic acid that has a regent role</a:t>
            </a:r>
          </a:p>
          <a:p>
            <a:pPr lvl="2" indent="-174625" fontAlgn="ctr">
              <a:buFont typeface="Arial" pitchFamily="34" charset="0"/>
              <a:buChar char="•"/>
            </a:pPr>
            <a:endParaRPr lang="en-US" dirty="0"/>
          </a:p>
          <a:p>
            <a:pPr marL="0" lvl="1" fontAlgn="ctr"/>
            <a:r>
              <a:rPr lang="en-US" b="1" i="1" dirty="0" smtClean="0"/>
              <a:t>DO subclass the reagent role when the resulting child role cannot be distinguished by any of the above, but rather is distinguished by </a:t>
            </a:r>
            <a:r>
              <a:rPr lang="en-US" b="1" i="1" dirty="0" smtClean="0">
                <a:ea typeface="Times New Roman"/>
                <a:cs typeface="Arial"/>
              </a:rPr>
              <a:t>a refining of the intent of the reagent role (ie such that it  defines more specific objectives toward which the bearer is applied and processes required to realize this role)</a:t>
            </a:r>
          </a:p>
          <a:p>
            <a:pPr lvl="2" indent="-174625" fontAlgn="ctr">
              <a:buFont typeface="Arial" pitchFamily="34" charset="0"/>
              <a:buChar char="•"/>
            </a:pPr>
            <a:r>
              <a:rPr lang="en-US" dirty="0" smtClean="0">
                <a:cs typeface="Arial"/>
              </a:rPr>
              <a:t>e.g. ‘</a:t>
            </a:r>
            <a:r>
              <a:rPr lang="en-US" i="1" dirty="0" smtClean="0">
                <a:cs typeface="Arial"/>
              </a:rPr>
              <a:t>molecular tracer role’ </a:t>
            </a:r>
            <a:r>
              <a:rPr lang="en-US" dirty="0" smtClean="0">
                <a:cs typeface="Arial"/>
              </a:rPr>
              <a:t>is a subclassed reagent role specifically realized in a particular kind of process intended to facilitate generation of a certain type of data</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4628" y="86380"/>
            <a:ext cx="7561172" cy="523220"/>
          </a:xfrm>
          <a:prstGeom prst="rect">
            <a:avLst/>
          </a:prstGeom>
          <a:noFill/>
        </p:spPr>
        <p:txBody>
          <a:bodyPr wrap="none" rtlCol="0">
            <a:spAutoFit/>
          </a:bodyPr>
          <a:lstStyle/>
          <a:p>
            <a:r>
              <a:rPr lang="en-US" sz="2800" b="1" dirty="0" smtClean="0"/>
              <a:t>Additional Considerations : Practicality and Scope</a:t>
            </a:r>
            <a:endParaRPr lang="en-US" sz="2800" dirty="0"/>
          </a:p>
        </p:txBody>
      </p:sp>
      <p:sp>
        <p:nvSpPr>
          <p:cNvPr id="4" name="Rectangle 3"/>
          <p:cNvSpPr/>
          <p:nvPr/>
        </p:nvSpPr>
        <p:spPr>
          <a:xfrm>
            <a:off x="152400" y="950178"/>
            <a:ext cx="8686800" cy="5755422"/>
          </a:xfrm>
          <a:prstGeom prst="rect">
            <a:avLst/>
          </a:prstGeom>
        </p:spPr>
        <p:txBody>
          <a:bodyPr wrap="square">
            <a:spAutoFit/>
          </a:bodyPr>
          <a:lstStyle/>
          <a:p>
            <a:pPr marL="342900" indent="-342900">
              <a:buAutoNum type="arabicPeriod"/>
            </a:pPr>
            <a:r>
              <a:rPr lang="en-US" sz="2400" b="1" dirty="0"/>
              <a:t>P</a:t>
            </a:r>
            <a:r>
              <a:rPr lang="en-US" sz="2400" b="1" dirty="0" smtClean="0"/>
              <a:t>racticality</a:t>
            </a:r>
            <a:r>
              <a:rPr lang="en-US" sz="2400" dirty="0" smtClean="0"/>
              <a:t> </a:t>
            </a:r>
          </a:p>
          <a:p>
            <a:pPr marL="568325" indent="-234950">
              <a:buFont typeface="Courier New" pitchFamily="49" charset="0"/>
              <a:buChar char="o"/>
            </a:pPr>
            <a:r>
              <a:rPr lang="en-US" sz="2000" dirty="0" smtClean="0"/>
              <a:t>roles can be used to reduce modeling </a:t>
            </a:r>
            <a:r>
              <a:rPr lang="en-US" sz="2000" dirty="0"/>
              <a:t>burden on developers, annotation burden on end users</a:t>
            </a:r>
            <a:endParaRPr lang="en-US" sz="2000" dirty="0" smtClean="0"/>
          </a:p>
          <a:p>
            <a:pPr marL="568325" indent="-234950">
              <a:buFont typeface="Courier New" pitchFamily="49" charset="0"/>
              <a:buChar char="o"/>
            </a:pPr>
            <a:r>
              <a:rPr lang="en-US" sz="2000" dirty="0" smtClean="0">
                <a:cs typeface="Arial"/>
              </a:rPr>
              <a:t>dispositions, functions, processes in which roles are realized can be captured in the logical definition of the role (rather than attached to material entity classes the role is used to define)</a:t>
            </a:r>
          </a:p>
          <a:p>
            <a:pPr marL="568325" indent="-234950">
              <a:buFont typeface="Courier New" pitchFamily="49" charset="0"/>
              <a:buChar char="o"/>
            </a:pPr>
            <a:r>
              <a:rPr lang="en-US" sz="2000" dirty="0" smtClean="0">
                <a:cs typeface="Arial"/>
              </a:rPr>
              <a:t>examples of modeling molecular tracer subclasses using sub-roles</a:t>
            </a:r>
          </a:p>
          <a:p>
            <a:pPr marL="568325" indent="-234950">
              <a:buFont typeface="Courier New" pitchFamily="49" charset="0"/>
              <a:buChar char="o"/>
            </a:pPr>
            <a:endParaRPr lang="en-US" sz="2000" dirty="0">
              <a:cs typeface="Arial"/>
            </a:endParaRPr>
          </a:p>
          <a:p>
            <a:pPr marL="457200" lvl="0" indent="-457200">
              <a:buAutoNum type="arabicPeriod" startAt="2"/>
            </a:pPr>
            <a:r>
              <a:rPr lang="en-US" sz="2400" b="1" dirty="0" smtClean="0">
                <a:solidFill>
                  <a:prstClr val="black"/>
                </a:solidFill>
              </a:rPr>
              <a:t>Scope</a:t>
            </a:r>
            <a:r>
              <a:rPr lang="en-US" sz="2400" dirty="0" smtClean="0">
                <a:solidFill>
                  <a:prstClr val="black"/>
                </a:solidFill>
              </a:rPr>
              <a:t> </a:t>
            </a:r>
          </a:p>
          <a:p>
            <a:pPr marL="568325" indent="-222250" fontAlgn="ctr">
              <a:buFont typeface="Courier New" pitchFamily="49" charset="0"/>
              <a:buChar char="o"/>
            </a:pPr>
            <a:r>
              <a:rPr lang="en-US" sz="2000" dirty="0"/>
              <a:t> it is not OBIs job to assign dispositions to chemicals (this is </a:t>
            </a:r>
            <a:r>
              <a:rPr lang="en-US" sz="2000" dirty="0" err="1"/>
              <a:t>ChEBI's</a:t>
            </a:r>
            <a:r>
              <a:rPr lang="en-US" sz="2000" dirty="0"/>
              <a:t> </a:t>
            </a:r>
            <a:r>
              <a:rPr lang="en-US" sz="2000" dirty="0" smtClean="0"/>
              <a:t>job)</a:t>
            </a:r>
            <a:r>
              <a:rPr lang="en-US" sz="2000" dirty="0"/>
              <a:t> </a:t>
            </a:r>
            <a:endParaRPr lang="en-US" sz="2000" dirty="0" smtClean="0"/>
          </a:p>
          <a:p>
            <a:pPr marL="568325" indent="-222250" fontAlgn="ctr">
              <a:buFont typeface="Courier New" pitchFamily="49" charset="0"/>
              <a:buChar char="o"/>
            </a:pPr>
            <a:r>
              <a:rPr lang="en-US" sz="2000" dirty="0" smtClean="0"/>
              <a:t>need </a:t>
            </a:r>
            <a:r>
              <a:rPr lang="en-US" sz="2000" dirty="0"/>
              <a:t>to consider practical implications of this in terms of coordinating with other ontologies (ChEBI, SO, etc)</a:t>
            </a:r>
            <a:endParaRPr lang="en-US" sz="2000" dirty="0" smtClean="0"/>
          </a:p>
          <a:p>
            <a:pPr marL="568325" lvl="0" indent="-222250">
              <a:buFont typeface="Courier New" pitchFamily="49" charset="0"/>
              <a:buChar char="o"/>
            </a:pPr>
            <a:endParaRPr lang="en-US" sz="2000" dirty="0">
              <a:solidFill>
                <a:prstClr val="black"/>
              </a:solidFill>
            </a:endParaRPr>
          </a:p>
          <a:p>
            <a:pPr marL="568325" indent="-234950">
              <a:buFont typeface="Courier New" pitchFamily="49" charset="0"/>
              <a:buChar char="o"/>
            </a:pPr>
            <a:endParaRPr lang="en-US" sz="2000" dirty="0" smtClean="0">
              <a:cs typeface="Arial"/>
            </a:endParaRPr>
          </a:p>
          <a:p>
            <a:pPr marL="568325" indent="-234950"/>
            <a:endParaRPr lang="en-US" sz="2000" dirty="0">
              <a:cs typeface="Arial"/>
            </a:endParaRPr>
          </a:p>
          <a:p>
            <a:pPr marL="55563" indent="-55563"/>
            <a:endParaRPr lang="en-US" sz="2000" dirty="0" smtClean="0">
              <a:cs typeface="Arial"/>
            </a:endParaRPr>
          </a:p>
          <a:p>
            <a:pPr marL="0" lvl="1" fontAlgn="ctr"/>
            <a:endParaRPr lang="en-US" sz="2000" dirty="0" smtClean="0"/>
          </a:p>
          <a:p>
            <a:pPr marL="0" lvl="1" fontAlgn="ct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532031"/>
            <a:ext cx="8839200" cy="5693866"/>
          </a:xfrm>
          <a:prstGeom prst="rect">
            <a:avLst/>
          </a:prstGeom>
          <a:noFill/>
        </p:spPr>
        <p:txBody>
          <a:bodyPr wrap="square" rtlCol="0">
            <a:spAutoFit/>
          </a:bodyPr>
          <a:lstStyle/>
          <a:p>
            <a:pPr lvl="0" fontAlgn="ctr"/>
            <a:r>
              <a:rPr lang="en-US" sz="1400" b="1" u="sng" dirty="0" smtClean="0"/>
              <a:t>‘molecular tracer role’</a:t>
            </a:r>
            <a:r>
              <a:rPr lang="en-US" sz="1400" u="sng" dirty="0" smtClean="0"/>
              <a:t> </a:t>
            </a:r>
            <a:endParaRPr lang="en-US" sz="1400" dirty="0" smtClean="0"/>
          </a:p>
          <a:p>
            <a:pPr lvl="1" fontAlgn="ctr"/>
            <a:r>
              <a:rPr lang="en-US" sz="1400" b="1" dirty="0" smtClean="0"/>
              <a:t>Definition :</a:t>
            </a:r>
            <a:r>
              <a:rPr lang="en-US" sz="1400" dirty="0" smtClean="0"/>
              <a:t> “a reagent role inhering in a molecular entity intended to associate with some molecular target to serve as a proxy for the presence, abundance, or location of this target in a detection of molecular tracer assay.”</a:t>
            </a:r>
          </a:p>
          <a:p>
            <a:pPr lvl="1" fontAlgn="ctr"/>
            <a:r>
              <a:rPr lang="en-US" sz="1400" b="1" dirty="0" smtClean="0"/>
              <a:t>Equivalent Class Axioms</a:t>
            </a:r>
            <a:r>
              <a:rPr lang="en-US" sz="1400" dirty="0" smtClean="0"/>
              <a:t>:</a:t>
            </a:r>
          </a:p>
          <a:p>
            <a:pPr lvl="2" fontAlgn="ctr"/>
            <a:r>
              <a:rPr lang="en-US" sz="1400" dirty="0" err="1" smtClean="0"/>
              <a:t>inheres_in</a:t>
            </a:r>
            <a:r>
              <a:rPr lang="en-US" sz="1400" dirty="0" smtClean="0"/>
              <a:t> some ‘molecular entity’</a:t>
            </a:r>
          </a:p>
          <a:p>
            <a:pPr lvl="2" fontAlgn="ctr"/>
            <a:r>
              <a:rPr lang="en-US" sz="1400" dirty="0" err="1" smtClean="0"/>
              <a:t>is_realized_by</a:t>
            </a:r>
            <a:r>
              <a:rPr lang="en-US" sz="1400" dirty="0" smtClean="0"/>
              <a:t> some ‘detection of molecular tracer assay’</a:t>
            </a:r>
          </a:p>
          <a:p>
            <a:pPr fontAlgn="ctr"/>
            <a:r>
              <a:rPr lang="en-US" sz="1400" b="1" dirty="0" smtClean="0"/>
              <a:t> </a:t>
            </a:r>
            <a:endParaRPr lang="en-US" sz="1400" dirty="0" smtClean="0"/>
          </a:p>
          <a:p>
            <a:pPr lvl="0" fontAlgn="ctr"/>
            <a:r>
              <a:rPr lang="en-US" sz="1400" b="1" u="sng" dirty="0" smtClean="0"/>
              <a:t>'molecular tracer'</a:t>
            </a:r>
            <a:endParaRPr lang="en-US" sz="1400" dirty="0" smtClean="0"/>
          </a:p>
          <a:p>
            <a:pPr lvl="1" fontAlgn="ctr"/>
            <a:r>
              <a:rPr lang="en-US" sz="1400" b="1" dirty="0" smtClean="0"/>
              <a:t>Definition :</a:t>
            </a:r>
            <a:r>
              <a:rPr lang="en-US" sz="1400" dirty="0" smtClean="0"/>
              <a:t> “a molecular entity intended to associate with some molecular target to serve as a proxy for the presence, abundance, or location of this target in a detection of molecular tracer assay.”</a:t>
            </a:r>
          </a:p>
          <a:p>
            <a:pPr lvl="1" fontAlgn="ctr"/>
            <a:r>
              <a:rPr lang="en-US" sz="1400" b="1" dirty="0" smtClean="0"/>
              <a:t>Equivalent Class Axioms</a:t>
            </a:r>
            <a:r>
              <a:rPr lang="en-US" sz="1400" dirty="0" smtClean="0"/>
              <a:t>:</a:t>
            </a:r>
          </a:p>
          <a:p>
            <a:pPr lvl="2" fontAlgn="ctr"/>
            <a:r>
              <a:rPr lang="en-US" sz="1400" dirty="0" smtClean="0"/>
              <a:t>‘molecular entity’ and has_role some ‘molecular tracer role’ </a:t>
            </a:r>
          </a:p>
          <a:p>
            <a:pPr lvl="1" fontAlgn="ctr"/>
            <a:r>
              <a:rPr lang="en-US" sz="1400" b="1" dirty="0" smtClean="0"/>
              <a:t>Related classes requiring update:</a:t>
            </a:r>
            <a:r>
              <a:rPr lang="en-US" sz="1400" dirty="0" smtClean="0"/>
              <a:t> </a:t>
            </a:r>
          </a:p>
          <a:p>
            <a:pPr lvl="2" fontAlgn="ctr"/>
            <a:r>
              <a:rPr lang="en-US" sz="1400" dirty="0" smtClean="0"/>
              <a:t>‘label role’ and its children (‘radiolabel role’, ‘dye role’).  </a:t>
            </a:r>
          </a:p>
          <a:p>
            <a:pPr lvl="3" fontAlgn="ctr"/>
            <a:r>
              <a:rPr lang="en-US" sz="1400" dirty="0" smtClean="0"/>
              <a:t>these classes will be obsoleted.   </a:t>
            </a:r>
          </a:p>
          <a:p>
            <a:r>
              <a:rPr lang="en-US" sz="1400" b="1" dirty="0" smtClean="0"/>
              <a:t> </a:t>
            </a:r>
            <a:endParaRPr lang="en-US" sz="1400" dirty="0" smtClean="0"/>
          </a:p>
          <a:p>
            <a:pPr lvl="0" fontAlgn="ctr"/>
            <a:r>
              <a:rPr lang="en-US" sz="1400" b="1" u="sng" dirty="0" smtClean="0"/>
              <a:t>'detection of molecular tracer assay'</a:t>
            </a:r>
            <a:endParaRPr lang="en-US" sz="1400" dirty="0" smtClean="0"/>
          </a:p>
          <a:p>
            <a:pPr lvl="1" fontAlgn="ctr"/>
            <a:r>
              <a:rPr lang="en-US" sz="1400" b="1" dirty="0" smtClean="0"/>
              <a:t>Definition :</a:t>
            </a:r>
            <a:r>
              <a:rPr lang="en-US" sz="1400" dirty="0" smtClean="0"/>
              <a:t> “an assay that detects the presence or a quality of a molecular tracer which is a proxy for the detection of the molecular target to which the tracer is attached”</a:t>
            </a:r>
          </a:p>
          <a:p>
            <a:pPr lvl="1" fontAlgn="ctr"/>
            <a:r>
              <a:rPr lang="en-US" sz="1400" b="1" dirty="0" smtClean="0"/>
              <a:t>Equivalent Class Axioms</a:t>
            </a:r>
            <a:r>
              <a:rPr lang="en-US" sz="1400" dirty="0" smtClean="0"/>
              <a:t>:</a:t>
            </a:r>
          </a:p>
          <a:p>
            <a:pPr lvl="2" fontAlgn="ctr"/>
            <a:r>
              <a:rPr lang="en-US" sz="1400" dirty="0" smtClean="0"/>
              <a:t>processual entity and (</a:t>
            </a:r>
            <a:r>
              <a:rPr lang="en-US" sz="1400" dirty="0" err="1" smtClean="0"/>
              <a:t>has_specified_input</a:t>
            </a:r>
            <a:r>
              <a:rPr lang="en-US" sz="1400" dirty="0" smtClean="0"/>
              <a:t> some ‘molecular tracer-labeled material’) and (</a:t>
            </a:r>
            <a:r>
              <a:rPr lang="en-US" sz="1400" dirty="0" err="1" smtClean="0"/>
              <a:t>has_specified_output</a:t>
            </a:r>
            <a:r>
              <a:rPr lang="en-US" sz="1400" dirty="0" smtClean="0"/>
              <a:t> some (‘measurement datum’ and (</a:t>
            </a:r>
            <a:r>
              <a:rPr lang="en-US" sz="1400" dirty="0" err="1" smtClean="0"/>
              <a:t>is_about</a:t>
            </a:r>
            <a:r>
              <a:rPr lang="en-US" sz="1400" dirty="0" smtClean="0"/>
              <a:t> some 'molecular tracer- labeled material’)) </a:t>
            </a:r>
          </a:p>
          <a:p>
            <a:pPr lvl="1" fontAlgn="ctr"/>
            <a:r>
              <a:rPr lang="en-US" sz="1400" b="1" dirty="0" smtClean="0"/>
              <a:t>Superclass Axioms:</a:t>
            </a:r>
            <a:endParaRPr lang="en-US" sz="1400" dirty="0" smtClean="0"/>
          </a:p>
          <a:p>
            <a:pPr lvl="2" fontAlgn="ctr"/>
            <a:r>
              <a:rPr lang="en-US" sz="1400" dirty="0" err="1" smtClean="0"/>
              <a:t>achieves_planned_objective</a:t>
            </a:r>
            <a:r>
              <a:rPr lang="en-US" sz="1400" dirty="0" smtClean="0"/>
              <a:t> some 'assay objective’</a:t>
            </a:r>
            <a:endParaRPr lang="en-US" sz="1400" dirty="0"/>
          </a:p>
        </p:txBody>
      </p:sp>
      <p:sp>
        <p:nvSpPr>
          <p:cNvPr id="3" name="Rectangle 2"/>
          <p:cNvSpPr/>
          <p:nvPr/>
        </p:nvSpPr>
        <p:spPr>
          <a:xfrm>
            <a:off x="2114550" y="0"/>
            <a:ext cx="5029200" cy="646331"/>
          </a:xfrm>
          <a:prstGeom prst="rect">
            <a:avLst/>
          </a:prstGeom>
        </p:spPr>
        <p:txBody>
          <a:bodyPr wrap="square">
            <a:spAutoFit/>
          </a:bodyPr>
          <a:lstStyle/>
          <a:p>
            <a:r>
              <a:rPr lang="en-US" b="1" dirty="0" smtClean="0"/>
              <a:t>Summary of Molecular Tracer and Related Classes</a:t>
            </a:r>
            <a:endParaRPr lang="en-US" dirty="0" smtClean="0"/>
          </a:p>
          <a:p>
            <a:r>
              <a:rPr lang="en-US" b="1" dirty="0" smtClean="0"/>
              <a:t>  </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25" y="372666"/>
            <a:ext cx="9029700" cy="6771084"/>
          </a:xfrm>
          <a:prstGeom prst="rect">
            <a:avLst/>
          </a:prstGeom>
        </p:spPr>
        <p:txBody>
          <a:bodyPr wrap="square">
            <a:spAutoFit/>
          </a:bodyPr>
          <a:lstStyle/>
          <a:p>
            <a:pPr lvl="0" fontAlgn="ctr"/>
            <a:r>
              <a:rPr lang="en-US" sz="1400" b="1" u="sng" dirty="0" smtClean="0"/>
              <a:t>'molecular tracer-labeled material'</a:t>
            </a:r>
            <a:endParaRPr lang="en-US" sz="1400" dirty="0" smtClean="0"/>
          </a:p>
          <a:p>
            <a:pPr lvl="1" fontAlgn="ctr"/>
            <a:r>
              <a:rPr lang="en-US" sz="1400" b="1" dirty="0" smtClean="0"/>
              <a:t>Definition:</a:t>
            </a:r>
            <a:r>
              <a:rPr lang="en-US" sz="1400" dirty="0" smtClean="0"/>
              <a:t> “a material entity created through an addition of molecular tracer process, that contains a molecular tracer</a:t>
            </a:r>
            <a:r>
              <a:rPr lang="en-US" sz="1400" i="1" dirty="0" smtClean="0"/>
              <a:t> to</a:t>
            </a:r>
            <a:r>
              <a:rPr lang="en-US" sz="1400" dirty="0" smtClean="0"/>
              <a:t> allow for the detection of the molecular target of this tracer in a detection of molecular tracer assay.”</a:t>
            </a:r>
          </a:p>
          <a:p>
            <a:pPr lvl="1" fontAlgn="ctr"/>
            <a:r>
              <a:rPr lang="en-US" sz="1400" b="1" dirty="0" smtClean="0"/>
              <a:t>Equivalent Class Axioms:</a:t>
            </a:r>
            <a:endParaRPr lang="en-US" sz="1400" dirty="0" smtClean="0"/>
          </a:p>
          <a:p>
            <a:pPr lvl="2" fontAlgn="ctr"/>
            <a:r>
              <a:rPr lang="en-US" sz="1400" dirty="0" smtClean="0"/>
              <a:t>material entity and (</a:t>
            </a:r>
            <a:r>
              <a:rPr lang="en-US" sz="1400" dirty="0" err="1" smtClean="0"/>
              <a:t>is_specified_output_of</a:t>
            </a:r>
            <a:r>
              <a:rPr lang="en-US" sz="1400" dirty="0" smtClean="0"/>
              <a:t> some ‘addition of molecular tracer’) </a:t>
            </a:r>
          </a:p>
          <a:p>
            <a:pPr marL="457200" lvl="0" fontAlgn="ctr"/>
            <a:r>
              <a:rPr lang="en-US" sz="1400" b="1" dirty="0" smtClean="0"/>
              <a:t>Superclass Axioms</a:t>
            </a:r>
            <a:endParaRPr lang="en-US" sz="1400" dirty="0" smtClean="0"/>
          </a:p>
          <a:p>
            <a:pPr lvl="2" fontAlgn="ctr"/>
            <a:r>
              <a:rPr lang="en-US" sz="1400" dirty="0" smtClean="0"/>
              <a:t>(has_part some ‘molecular tracer’) ?? </a:t>
            </a:r>
          </a:p>
          <a:p>
            <a:r>
              <a:rPr lang="en-US" sz="1400" dirty="0" smtClean="0"/>
              <a:t> </a:t>
            </a:r>
          </a:p>
          <a:p>
            <a:pPr lvl="1" fontAlgn="ctr"/>
            <a:r>
              <a:rPr lang="en-US" sz="1400" b="1" dirty="0" smtClean="0"/>
              <a:t>Related classes requiring update:</a:t>
            </a:r>
            <a:r>
              <a:rPr lang="en-US" sz="1400" dirty="0" smtClean="0"/>
              <a:t> </a:t>
            </a:r>
          </a:p>
          <a:p>
            <a:pPr marL="914400"/>
            <a:r>
              <a:rPr lang="en-US" sz="1400" dirty="0" smtClean="0"/>
              <a:t>- labeled specimen and its children</a:t>
            </a:r>
          </a:p>
          <a:p>
            <a:pPr marL="914400"/>
            <a:r>
              <a:rPr lang="en-US" sz="1400" dirty="0" smtClean="0"/>
              <a:t>- labeled oligonucleotide</a:t>
            </a:r>
          </a:p>
          <a:p>
            <a:r>
              <a:rPr lang="en-US" sz="1400" dirty="0" smtClean="0"/>
              <a:t> </a:t>
            </a:r>
          </a:p>
          <a:p>
            <a:pPr lvl="0" fontAlgn="ctr"/>
            <a:r>
              <a:rPr lang="en-US" sz="1400" b="1" u="sng" dirty="0" smtClean="0"/>
              <a:t>'addition of molecular tracer'</a:t>
            </a:r>
            <a:endParaRPr lang="en-US" sz="1400" dirty="0" smtClean="0"/>
          </a:p>
          <a:p>
            <a:pPr lvl="1" fontAlgn="ctr"/>
            <a:r>
              <a:rPr lang="en-US" sz="1400" b="1" dirty="0" smtClean="0"/>
              <a:t>Definition:</a:t>
            </a:r>
            <a:r>
              <a:rPr lang="en-US" sz="1400" dirty="0" smtClean="0"/>
              <a:t> “a material processing technique that adds a molecular tracer to some input material entity, to allow detection of the molecular target of this tracer in a detection of molecular tracer assay.</a:t>
            </a:r>
          </a:p>
          <a:p>
            <a:pPr lvl="1" fontAlgn="ctr"/>
            <a:r>
              <a:rPr lang="en-US" sz="1400" b="1" dirty="0" smtClean="0"/>
              <a:t>Equivalent Class Axioms</a:t>
            </a:r>
            <a:r>
              <a:rPr lang="en-US" sz="1400" dirty="0" smtClean="0"/>
              <a:t>: </a:t>
            </a:r>
          </a:p>
          <a:p>
            <a:pPr lvl="2" fontAlgn="ctr"/>
            <a:r>
              <a:rPr lang="en-US" sz="1400" dirty="0" smtClean="0"/>
              <a:t>material processing</a:t>
            </a:r>
          </a:p>
          <a:p>
            <a:pPr lvl="2" fontAlgn="ctr"/>
            <a:r>
              <a:rPr lang="en-US" sz="1400" dirty="0" err="1" smtClean="0"/>
              <a:t>has_specified_input</a:t>
            </a:r>
            <a:r>
              <a:rPr lang="en-US" sz="1400" dirty="0" smtClean="0"/>
              <a:t> some ‘molecular tracer’</a:t>
            </a:r>
          </a:p>
          <a:p>
            <a:pPr lvl="2" fontAlgn="ctr"/>
            <a:r>
              <a:rPr lang="en-US" sz="1400" dirty="0" err="1" smtClean="0"/>
              <a:t>has_specified_output</a:t>
            </a:r>
            <a:r>
              <a:rPr lang="en-US" sz="1400" dirty="0" smtClean="0"/>
              <a:t> some 'molecular tracer-labeled material'</a:t>
            </a:r>
          </a:p>
          <a:p>
            <a:pPr lvl="2" fontAlgn="ctr"/>
            <a:r>
              <a:rPr lang="en-US" sz="1400" dirty="0" err="1" smtClean="0"/>
              <a:t>has_specified_input</a:t>
            </a:r>
            <a:r>
              <a:rPr lang="en-US" sz="1400" dirty="0" smtClean="0"/>
              <a:t> some ‘target of material addition’ </a:t>
            </a:r>
          </a:p>
          <a:p>
            <a:r>
              <a:rPr lang="en-US" sz="1400" i="1" dirty="0" smtClean="0"/>
              <a:t> </a:t>
            </a:r>
            <a:endParaRPr lang="en-US" sz="1400" dirty="0" smtClean="0"/>
          </a:p>
          <a:p>
            <a:pPr lvl="1" fontAlgn="ctr"/>
            <a:r>
              <a:rPr lang="en-US" sz="1400" b="1" dirty="0" smtClean="0"/>
              <a:t>Related classes requiring update:</a:t>
            </a:r>
            <a:r>
              <a:rPr lang="en-US" sz="1400" dirty="0" smtClean="0"/>
              <a:t> </a:t>
            </a:r>
          </a:p>
          <a:p>
            <a:pPr lvl="2" fontAlgn="ctr"/>
            <a:r>
              <a:rPr lang="en-US" sz="1400" dirty="0" smtClean="0"/>
              <a:t>- specific labeling, non-specific labeling, random-primed DNA labeling</a:t>
            </a:r>
          </a:p>
          <a:p>
            <a:r>
              <a:rPr lang="en-US" sz="1400" dirty="0" smtClean="0"/>
              <a:t> </a:t>
            </a:r>
          </a:p>
          <a:p>
            <a:pPr lvl="0" fontAlgn="ctr"/>
            <a:r>
              <a:rPr lang="en-US" sz="1400" b="1" u="sng" dirty="0" smtClean="0"/>
              <a:t>'molecular tracer target role'</a:t>
            </a:r>
            <a:endParaRPr lang="en-US" sz="1400" dirty="0" smtClean="0"/>
          </a:p>
          <a:p>
            <a:pPr lvl="1" fontAlgn="ctr"/>
            <a:r>
              <a:rPr lang="en-US" sz="1400" b="1" dirty="0" smtClean="0"/>
              <a:t>Definition:</a:t>
            </a:r>
            <a:r>
              <a:rPr lang="en-US" sz="1400" dirty="0" smtClean="0"/>
              <a:t> “a role inhering in a molecular entity that is specifically recognized and bound by a molecular tracer during some addition of molecular tracer technique.” </a:t>
            </a:r>
          </a:p>
          <a:p>
            <a:pPr lvl="1" fontAlgn="ctr"/>
            <a:r>
              <a:rPr lang="en-US" sz="1400" b="1" dirty="0" smtClean="0"/>
              <a:t>Superclass </a:t>
            </a:r>
            <a:r>
              <a:rPr lang="en-US" sz="1400" b="1" dirty="0" err="1" smtClean="0"/>
              <a:t>Axoims</a:t>
            </a:r>
            <a:r>
              <a:rPr lang="en-US" sz="1400" b="1" dirty="0" smtClean="0"/>
              <a:t>:</a:t>
            </a:r>
            <a:endParaRPr lang="en-US" sz="1400" dirty="0" smtClean="0"/>
          </a:p>
          <a:p>
            <a:pPr lvl="2" fontAlgn="ctr"/>
            <a:r>
              <a:rPr lang="en-US" sz="1400" dirty="0" err="1" smtClean="0"/>
              <a:t>inheres_in</a:t>
            </a:r>
            <a:r>
              <a:rPr lang="en-US" sz="1400" dirty="0" smtClean="0"/>
              <a:t> some ‘molecular entity’ </a:t>
            </a:r>
          </a:p>
          <a:p>
            <a:pPr lvl="2" fontAlgn="ctr"/>
            <a:r>
              <a:rPr lang="en-US" sz="1400" dirty="0" smtClean="0"/>
              <a:t>realized_by some ‘addition of molecular tracer’</a:t>
            </a:r>
          </a:p>
        </p:txBody>
      </p:sp>
      <p:sp>
        <p:nvSpPr>
          <p:cNvPr id="3" name="Rectangle 2"/>
          <p:cNvSpPr/>
          <p:nvPr/>
        </p:nvSpPr>
        <p:spPr>
          <a:xfrm>
            <a:off x="2114550" y="0"/>
            <a:ext cx="5029200" cy="646331"/>
          </a:xfrm>
          <a:prstGeom prst="rect">
            <a:avLst/>
          </a:prstGeom>
        </p:spPr>
        <p:txBody>
          <a:bodyPr wrap="square">
            <a:spAutoFit/>
          </a:bodyPr>
          <a:lstStyle/>
          <a:p>
            <a:r>
              <a:rPr lang="en-US" b="1" dirty="0" smtClean="0"/>
              <a:t>Summary of Molecular Tracer and Related Classes</a:t>
            </a:r>
            <a:endParaRPr lang="en-US" dirty="0" smtClean="0"/>
          </a:p>
          <a:p>
            <a:r>
              <a:rPr lang="en-US" b="1" dirty="0" smtClean="0"/>
              <a:t>  </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87025"/>
            <a:ext cx="8534399" cy="6370975"/>
          </a:xfrm>
          <a:prstGeom prst="rect">
            <a:avLst/>
          </a:prstGeom>
          <a:noFill/>
        </p:spPr>
        <p:txBody>
          <a:bodyPr wrap="square" rtlCol="0">
            <a:spAutoFit/>
          </a:bodyPr>
          <a:lstStyle/>
          <a:p>
            <a:r>
              <a:rPr lang="en-US" sz="1200" dirty="0" smtClean="0"/>
              <a:t>NOTE THAT WE USE ROLES FOR THE VAST MAJORITY OF DEPENDENT CONTINUANTS INHERING IN OUR MATERIAL ENTITIES, DESPITE THE FACT THAT THESE ROLES ALWAYS EXPLOIT MORE FUNDAMENTAL FUNCTIONS OR DISPOSITIONS.  THIS IS BECAUSE WE ARE CONCERNED WITH THE DOMAIN OF SCIENTIFIC TECHNIQUES AND EXPERIMENTATION, WHERE THE INTENTIONS OF AGENTS PERFOMRING SUCH PROCESSES IS PARAMOUNT.  THE MORE FUNDAMENTAL FUNCITONS AND DISPSITIONS THAT INHERE IN REAGENTS, AS A CONSEQUENCE OF THEIR INHERENT PHYSICAL STRUCTURES, ARE IMPORTANT IN THAT THEY SUPPORT THE ROLES RELEVANT TO EXPERIMENTAL CONTEXTS.  BUT TO AVOID OVERLY COMPLEX AND PROLIFERATIVE MODELING, THEY ARE CONSIDERED OUT OF SCOPE FOR REO, AND LEFT TO OTHER EFFORTS TO MODEL.  </a:t>
            </a:r>
          </a:p>
          <a:p>
            <a:endParaRPr lang="en-US" sz="1200" dirty="0" smtClean="0"/>
          </a:p>
          <a:p>
            <a:r>
              <a:rPr lang="en-US" sz="1200" dirty="0" smtClean="0"/>
              <a:t>FOR EXAMPLE, MOST BEARERS OF MOLECULAR EFFECTOR ROLES IN REO ADDITIONALLY BEAR A MORE FUNDAMENTAL MOLECULAR BINDING FUNCTION (AS THE </a:t>
            </a:r>
            <a:r>
              <a:rPr lang="en-US" sz="1200" dirty="0" smtClean="0"/>
              <a:t>BEARERS </a:t>
            </a:r>
            <a:r>
              <a:rPr lang="en-US" sz="1200" dirty="0" smtClean="0"/>
              <a:t>ARE OFTEN CREATED FOR THE PURPOSE OF BINDING SOME TARGET . . . EG ANTIBODIES ARE CREATED THORUGH BIOLOGICAL PROCESSES FOR THE PURPOSE OF RECOGNIZING/BINDING TO ANTIGENS, PROBES ARE CREATED TYPICALLY THROUGH SOME SYNTHETIC PROCESS  WITH THE </a:t>
            </a:r>
            <a:r>
              <a:rPr lang="en-US" sz="1200" dirty="0" smtClean="0"/>
              <a:t>FUNCTION </a:t>
            </a:r>
            <a:r>
              <a:rPr lang="en-US" sz="1200" dirty="0" smtClean="0"/>
              <a:t>TO BIND SOME TARGET MOLECULE).  AND THIS BINDING </a:t>
            </a:r>
            <a:r>
              <a:rPr lang="en-US" sz="1200" dirty="0" smtClean="0"/>
              <a:t>FUNCTION </a:t>
            </a:r>
            <a:r>
              <a:rPr lang="en-US" sz="1200" dirty="0" smtClean="0"/>
              <a:t>COULD ALSO BE SAID TO EXPLOIT AN EVEN MORE FUNDAMENTAL BINDING DISPOSITION.  BUT BECAUSE REO (AND OBI) ARE CONCERNED PRIMARILY WITH HUMAN INTENTION FOR USE OF THE BEARERS OF THESE DEPENDENT CONTINUANTS, WE CONCERN OURSELVES PRIMARILY WITH MODELING THEM AS ROLES - AS ROLES ARE BORNE IN VIRTUE OF SOME AGENTS INTENT OR CONTEXT.</a:t>
            </a:r>
          </a:p>
          <a:p>
            <a:endParaRPr lang="en-US" sz="1200" dirty="0" smtClean="0"/>
          </a:p>
          <a:p>
            <a:r>
              <a:rPr lang="en-US" sz="1200" dirty="0" smtClean="0"/>
              <a:t>AS AN EXAMPLE OF THE ISSUES THAT ARISE IF WE TRY TO MODEL FUNCITONS AND DISPOSITIONS, CONSIDER THE CASE OF A MOLECULAR EFFECTOR</a:t>
            </a:r>
            <a:r>
              <a:rPr lang="en-US" sz="1200" dirty="0" smtClean="0"/>
              <a:t>&gt;’MOLECULAR </a:t>
            </a:r>
            <a:r>
              <a:rPr lang="en-US" sz="1200" dirty="0" smtClean="0"/>
              <a:t>ACTIVATOR </a:t>
            </a:r>
            <a:r>
              <a:rPr lang="en-US" sz="1200" dirty="0" smtClean="0"/>
              <a:t>‘APPLIED </a:t>
            </a:r>
            <a:r>
              <a:rPr lang="en-US" sz="1200" dirty="0" smtClean="0"/>
              <a:t>IN AN EXPERIMENT.  WE COULD MODEL THIS AS A MOLECULAR ENTITY THAT BEARS A  REAGENT ROLE AND ALSO BEARS A MOLECULAR ACTIVATOR FUNCTION.  BUT THERE ARE ALSO CASES WHERE ACTIVATORS USED IN EXPERIMENTS ACTIVATE SOME TARGET NOT THROUGH REALIZATION OF A FUNCTION, BUT THROUGH REALIZATION OF A DISPOSITION (E.G. CERTAIN SALTS OR METALS MIGHT BE APPLIED TO ACTIVATE ION CHANNELS, BUT CERTAINLY THESE CHEMICALS WERE NOT CREATED FOR THE PURPOSE OF ION CHANNEL ACTIVATION, AND THUS WOULD HAVE AN ACTIVATOR DISPOSITION RATHER THAN FUNCTION).  SO TO MODEL THIS IN REO, WE WOULD HAVE TO CREATE BOTH A MOLECULAR ACTIVATOR FUNCTION AND MOLECULAR ACTIVATOR DISPOSITION, AND SAY THAT A MOLECULAR ACTIVATOR IS A MOLECUALR ENTITY THAT BEARS A REAGENT ROLE AND ALSO BEARS A (MOLECULAR ACTIVATOR FUNCTION OR MOLECUALR ACTIVATOR DISPOSITION).  OBVIOUSLY, THIS GETS UNWIELDY.  SO TO AVOID SUCH COMPLEXITY, AND REPRESENT THE FACT THAT WE ARE CONCERNED WITH INTENDED APPLICATIONS OF MATERIALS IN EXPERIMENTS (IE ROLES THEY PLAY) WE SIMPLY SAY THAT MOLECULAR ACTIVATORS BEAR SOME MOLECULAR ACTIVATOR ROLE, WHICH IS A SUBCLASS OF REAGENT ROLE.</a:t>
            </a:r>
          </a:p>
          <a:p>
            <a:endParaRPr lang="en-US" sz="1200" dirty="0" smtClean="0"/>
          </a:p>
          <a:p>
            <a:r>
              <a:rPr lang="en-US" sz="1200" dirty="0" smtClean="0"/>
              <a:t>FUNCTIONS AND DISPOSITIONS ARE USED IN SOME CASES, HOWEVER, WHEN IT IS APPROPRIATE (IE WHEN ALL MEMBERS OF A DEFINED CLASS DO CLEARLY SHARE A COMMON FUNCTION OR DISPOSITION THAT IS NECESSARY AND SUFFICIENT FOR MEMBERSHIP IN THE CLASS.  FOR EXAMPLE, FLUORESCENT REPORTER IS DEFINED AS A MOLECULAR ENTITY THAT BEARS A REAGENT ROLE&gt;MOLECULAR LABEL ROLE&gt;MOLECULAR REPORTER ROLE AND ALSO BEARS A FLUORESCENCE DISPOSITION.)</a:t>
            </a:r>
            <a:endParaRPr lang="en-US" sz="1200" dirty="0"/>
          </a:p>
        </p:txBody>
      </p:sp>
      <p:sp>
        <p:nvSpPr>
          <p:cNvPr id="3" name="TextBox 2"/>
          <p:cNvSpPr txBox="1"/>
          <p:nvPr/>
        </p:nvSpPr>
        <p:spPr>
          <a:xfrm>
            <a:off x="1410315" y="50104"/>
            <a:ext cx="6349559" cy="400110"/>
          </a:xfrm>
          <a:prstGeom prst="rect">
            <a:avLst/>
          </a:prstGeom>
          <a:noFill/>
        </p:spPr>
        <p:txBody>
          <a:bodyPr wrap="none" rtlCol="0">
            <a:spAutoFit/>
          </a:bodyPr>
          <a:lstStyle/>
          <a:p>
            <a:r>
              <a:rPr lang="en-US" sz="2000" b="1" dirty="0" smtClean="0"/>
              <a:t>JUSTIFICATION OF FOCUSING/RELYINNG ON ROLES IN REO</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8600"/>
            <a:ext cx="8092600" cy="523220"/>
          </a:xfrm>
          <a:prstGeom prst="rect">
            <a:avLst/>
          </a:prstGeom>
          <a:noFill/>
        </p:spPr>
        <p:txBody>
          <a:bodyPr wrap="none" rtlCol="0">
            <a:spAutoFit/>
          </a:bodyPr>
          <a:lstStyle/>
          <a:p>
            <a:r>
              <a:rPr lang="en-US" sz="2800" b="1" dirty="0" smtClean="0"/>
              <a:t>Modeling Material Entity Defined Classes in OBI, ReO</a:t>
            </a:r>
            <a:endParaRPr lang="en-US" sz="2800" dirty="0"/>
          </a:p>
        </p:txBody>
      </p:sp>
      <p:sp>
        <p:nvSpPr>
          <p:cNvPr id="3" name="Rectangle 2"/>
          <p:cNvSpPr/>
          <p:nvPr/>
        </p:nvSpPr>
        <p:spPr>
          <a:xfrm>
            <a:off x="152400" y="1032331"/>
            <a:ext cx="9011529" cy="5447645"/>
          </a:xfrm>
          <a:prstGeom prst="rect">
            <a:avLst/>
          </a:prstGeom>
        </p:spPr>
        <p:txBody>
          <a:bodyPr wrap="square">
            <a:spAutoFit/>
          </a:bodyPr>
          <a:lstStyle/>
          <a:p>
            <a:pPr marL="280988" indent="-280988">
              <a:buFont typeface="Courier New" pitchFamily="49" charset="0"/>
              <a:buChar char="o"/>
              <a:tabLst>
                <a:tab pos="463550" algn="l"/>
              </a:tabLst>
            </a:pPr>
            <a:r>
              <a:rPr lang="en-US" sz="2000" b="1" dirty="0"/>
              <a:t>OBI uses roles, functions, dispositions, and processes in its </a:t>
            </a:r>
            <a:r>
              <a:rPr lang="en-US" sz="2000" b="1" dirty="0" smtClean="0"/>
              <a:t>logical definitions for defined material entity classes (~20 total)</a:t>
            </a:r>
          </a:p>
          <a:p>
            <a:endParaRPr lang="en-US" sz="2000" b="1" dirty="0"/>
          </a:p>
          <a:p>
            <a:pPr marL="280988" marR="0" indent="-280988">
              <a:spcBef>
                <a:spcPts val="0"/>
              </a:spcBef>
              <a:spcAft>
                <a:spcPts val="0"/>
              </a:spcAft>
              <a:buFont typeface="Courier New" pitchFamily="49" charset="0"/>
              <a:buChar char="o"/>
              <a:tabLst>
                <a:tab pos="463550" algn="l"/>
              </a:tabLst>
            </a:pPr>
            <a:r>
              <a:rPr lang="en-US" sz="2000" b="1" dirty="0" smtClean="0"/>
              <a:t>Some Examples:</a:t>
            </a:r>
          </a:p>
          <a:p>
            <a:pPr marL="341313" marR="0">
              <a:spcBef>
                <a:spcPts val="0"/>
              </a:spcBef>
              <a:spcAft>
                <a:spcPts val="0"/>
              </a:spcAft>
              <a:tabLst>
                <a:tab pos="338138" algn="l"/>
              </a:tabLst>
            </a:pPr>
            <a:r>
              <a:rPr lang="en-US" sz="1700" u="sng" dirty="0" smtClean="0"/>
              <a:t>cloning plasmid</a:t>
            </a:r>
            <a:r>
              <a:rPr lang="en-US" sz="1700" dirty="0"/>
              <a:t> </a:t>
            </a:r>
            <a:r>
              <a:rPr lang="en-US" sz="1700" dirty="0" smtClean="0"/>
              <a:t>= plasmid </a:t>
            </a:r>
            <a:r>
              <a:rPr lang="en-US" sz="1700" b="1" dirty="0" smtClean="0">
                <a:solidFill>
                  <a:srgbClr val="3366FF"/>
                </a:solidFill>
              </a:rPr>
              <a:t>and</a:t>
            </a:r>
            <a:r>
              <a:rPr lang="en-US" sz="1700" dirty="0" smtClean="0"/>
              <a:t> (</a:t>
            </a:r>
            <a:r>
              <a:rPr lang="en-US" sz="1700" b="1" i="1" dirty="0" smtClean="0"/>
              <a:t>has_role</a:t>
            </a:r>
            <a:r>
              <a:rPr lang="en-US" sz="1700" dirty="0" smtClean="0"/>
              <a:t> </a:t>
            </a:r>
            <a:r>
              <a:rPr lang="en-US" sz="1700" b="1" dirty="0" smtClean="0">
                <a:solidFill>
                  <a:srgbClr val="FF00FF"/>
                </a:solidFill>
              </a:rPr>
              <a:t>some</a:t>
            </a:r>
            <a:r>
              <a:rPr lang="en-US" sz="1700" dirty="0" smtClean="0"/>
              <a:t> 'cloning vector role')</a:t>
            </a:r>
          </a:p>
          <a:p>
            <a:pPr marL="341313">
              <a:tabLst>
                <a:tab pos="338138" algn="l"/>
              </a:tabLst>
            </a:pPr>
            <a:r>
              <a:rPr lang="en-US" sz="1700" u="sng" dirty="0" smtClean="0"/>
              <a:t>enzyme</a:t>
            </a:r>
            <a:r>
              <a:rPr lang="en-US" sz="1700" dirty="0"/>
              <a:t> </a:t>
            </a:r>
            <a:r>
              <a:rPr lang="en-US" sz="1700" dirty="0" smtClean="0"/>
              <a:t>= protein </a:t>
            </a:r>
            <a:r>
              <a:rPr lang="en-US" sz="1700" b="1" dirty="0" smtClean="0">
                <a:solidFill>
                  <a:srgbClr val="3366FF"/>
                </a:solidFill>
              </a:rPr>
              <a:t>or</a:t>
            </a:r>
            <a:r>
              <a:rPr lang="en-US" sz="1700" dirty="0" smtClean="0"/>
              <a:t> 'protein complex' </a:t>
            </a:r>
            <a:r>
              <a:rPr lang="en-US" sz="1700" b="1" dirty="0" smtClean="0">
                <a:solidFill>
                  <a:srgbClr val="3366FF"/>
                </a:solidFill>
              </a:rPr>
              <a:t>or</a:t>
            </a:r>
            <a:r>
              <a:rPr lang="en-US" sz="1700" dirty="0" smtClean="0"/>
              <a:t> RNA </a:t>
            </a:r>
            <a:r>
              <a:rPr lang="en-US" sz="1700" b="1" dirty="0" smtClean="0">
                <a:solidFill>
                  <a:srgbClr val="3366FF"/>
                </a:solidFill>
              </a:rPr>
              <a:t>and</a:t>
            </a:r>
            <a:r>
              <a:rPr lang="en-US" sz="1700" dirty="0" smtClean="0"/>
              <a:t> (</a:t>
            </a:r>
            <a:r>
              <a:rPr lang="en-US" sz="1700" b="1" i="1" dirty="0" err="1" smtClean="0"/>
              <a:t>has_function</a:t>
            </a:r>
            <a:r>
              <a:rPr lang="en-US" sz="1700" dirty="0" smtClean="0"/>
              <a:t> </a:t>
            </a:r>
            <a:r>
              <a:rPr lang="en-US" sz="1700" b="1" dirty="0" smtClean="0">
                <a:solidFill>
                  <a:srgbClr val="FF00FF"/>
                </a:solidFill>
              </a:rPr>
              <a:t>some</a:t>
            </a:r>
            <a:r>
              <a:rPr lang="en-US" sz="1700" dirty="0" smtClean="0"/>
              <a:t> 'catalytic activity‘)</a:t>
            </a:r>
          </a:p>
          <a:p>
            <a:pPr marL="341313">
              <a:tabLst>
                <a:tab pos="338138" algn="l"/>
              </a:tabLst>
            </a:pPr>
            <a:r>
              <a:rPr lang="en-US" sz="1700" u="sng" dirty="0" smtClean="0"/>
              <a:t>allergen</a:t>
            </a:r>
            <a:r>
              <a:rPr lang="en-US" sz="1700" dirty="0"/>
              <a:t> </a:t>
            </a:r>
            <a:r>
              <a:rPr lang="en-US" sz="1700" dirty="0" smtClean="0"/>
              <a:t>=  </a:t>
            </a:r>
            <a:r>
              <a:rPr lang="en-US" sz="1700" dirty="0" err="1" smtClean="0"/>
              <a:t>material_entity</a:t>
            </a:r>
            <a:r>
              <a:rPr lang="en-US" sz="1700" dirty="0" smtClean="0"/>
              <a:t> </a:t>
            </a:r>
            <a:r>
              <a:rPr lang="en-US" sz="1700" b="1" dirty="0" smtClean="0">
                <a:solidFill>
                  <a:srgbClr val="3366FF"/>
                </a:solidFill>
              </a:rPr>
              <a:t>and</a:t>
            </a:r>
            <a:r>
              <a:rPr lang="en-US" sz="1700" dirty="0" smtClean="0"/>
              <a:t> (</a:t>
            </a:r>
            <a:r>
              <a:rPr lang="en-US" sz="1700" b="1" i="1" dirty="0" smtClean="0"/>
              <a:t>has_disposition</a:t>
            </a:r>
            <a:r>
              <a:rPr lang="en-US" sz="1700" dirty="0" smtClean="0"/>
              <a:t> </a:t>
            </a:r>
            <a:r>
              <a:rPr lang="en-US" sz="1700" b="1" dirty="0" smtClean="0">
                <a:solidFill>
                  <a:srgbClr val="FF00FF"/>
                </a:solidFill>
              </a:rPr>
              <a:t>some</a:t>
            </a:r>
            <a:r>
              <a:rPr lang="en-US" sz="1700" dirty="0" smtClean="0"/>
              <a:t> 'disposition to cause an allergic reaction')</a:t>
            </a:r>
          </a:p>
          <a:p>
            <a:pPr marL="341313">
              <a:tabLst>
                <a:tab pos="338138" algn="l"/>
              </a:tabLst>
            </a:pPr>
            <a:r>
              <a:rPr lang="en-US" sz="1700" u="sng" dirty="0" smtClean="0"/>
              <a:t>recombinant plasmid</a:t>
            </a:r>
            <a:r>
              <a:rPr lang="en-US" sz="1700" dirty="0"/>
              <a:t> </a:t>
            </a:r>
            <a:r>
              <a:rPr lang="en-US" sz="1700" dirty="0" smtClean="0"/>
              <a:t>= plasmid </a:t>
            </a:r>
            <a:r>
              <a:rPr lang="en-US" sz="1700" b="1" dirty="0" smtClean="0">
                <a:solidFill>
                  <a:srgbClr val="3366FF"/>
                </a:solidFill>
              </a:rPr>
              <a:t>and</a:t>
            </a:r>
            <a:r>
              <a:rPr lang="en-US" sz="1700" dirty="0" smtClean="0"/>
              <a:t> (</a:t>
            </a:r>
            <a:r>
              <a:rPr lang="en-US" sz="1700" b="1" i="1" dirty="0" err="1" smtClean="0"/>
              <a:t>is_specified_output_of</a:t>
            </a:r>
            <a:r>
              <a:rPr lang="en-US" sz="1700" dirty="0" smtClean="0"/>
              <a:t> </a:t>
            </a:r>
            <a:r>
              <a:rPr lang="en-US" sz="1700" b="1" dirty="0" smtClean="0">
                <a:solidFill>
                  <a:srgbClr val="FF00FF"/>
                </a:solidFill>
              </a:rPr>
              <a:t>some</a:t>
            </a:r>
            <a:r>
              <a:rPr lang="en-US" sz="1700" dirty="0" smtClean="0"/>
              <a:t> 'recombinant vector cloning')</a:t>
            </a:r>
          </a:p>
          <a:p>
            <a:pPr marR="0">
              <a:spcBef>
                <a:spcPts val="0"/>
              </a:spcBef>
              <a:spcAft>
                <a:spcPts val="0"/>
              </a:spcAft>
              <a:tabLst>
                <a:tab pos="114300" algn="l"/>
              </a:tabLst>
            </a:pPr>
            <a:endParaRPr lang="en-US" sz="2000" dirty="0" smtClean="0"/>
          </a:p>
          <a:p>
            <a:pPr marL="280988" marR="0" indent="-280988">
              <a:spcBef>
                <a:spcPts val="0"/>
              </a:spcBef>
              <a:spcAft>
                <a:spcPts val="0"/>
              </a:spcAft>
              <a:buFont typeface="Courier New" pitchFamily="49" charset="0"/>
              <a:buChar char="o"/>
              <a:tabLst>
                <a:tab pos="463550" algn="l"/>
              </a:tabLst>
            </a:pPr>
            <a:r>
              <a:rPr lang="en-US" sz="2000" b="1" dirty="0" smtClean="0"/>
              <a:t>ReO will use similar axioms to create a number of defined classes representing material reagents, that will allow classification of reagents along multiple axes in an inferred hierarchy</a:t>
            </a:r>
          </a:p>
          <a:p>
            <a:pPr marR="0">
              <a:spcBef>
                <a:spcPts val="0"/>
              </a:spcBef>
              <a:spcAft>
                <a:spcPts val="0"/>
              </a:spcAft>
              <a:tabLst>
                <a:tab pos="114300" algn="l"/>
              </a:tabLst>
            </a:pPr>
            <a:endParaRPr lang="en-US" sz="2000" dirty="0" smtClean="0"/>
          </a:p>
          <a:p>
            <a:pPr marL="280988" marR="0" indent="-280988">
              <a:spcBef>
                <a:spcPts val="0"/>
              </a:spcBef>
              <a:spcAft>
                <a:spcPts val="0"/>
              </a:spcAft>
              <a:buFont typeface="Courier New" pitchFamily="49" charset="0"/>
              <a:buChar char="o"/>
              <a:tabLst>
                <a:tab pos="463550" algn="l"/>
              </a:tabLst>
            </a:pPr>
            <a:r>
              <a:rPr lang="en-US" sz="2000" b="1" dirty="0" smtClean="0"/>
              <a:t>There is a concern about over-reliance on roles in defining these equivalent classes (role proliferation)</a:t>
            </a:r>
          </a:p>
          <a:p>
            <a:pPr marR="0">
              <a:spcBef>
                <a:spcPts val="0"/>
              </a:spcBef>
              <a:spcAft>
                <a:spcPts val="0"/>
              </a:spcAft>
              <a:tabLst>
                <a:tab pos="114300" algn="l"/>
              </a:tabLst>
            </a:pPr>
            <a:endParaRPr lang="en-US" sz="2000" dirty="0"/>
          </a:p>
          <a:p>
            <a:pPr marL="280988" indent="-280988">
              <a:buFont typeface="Courier New" pitchFamily="49" charset="0"/>
              <a:buChar char="o"/>
              <a:tabLst>
                <a:tab pos="463550" algn="l"/>
              </a:tabLst>
            </a:pPr>
            <a:r>
              <a:rPr lang="en-US" sz="2000" b="1" dirty="0" smtClean="0"/>
              <a:t>Goal today is to understand these concerns and discuss solutions and principles for addressing them</a:t>
            </a:r>
            <a:endParaRPr lang="en-US" sz="2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73045" y="228600"/>
            <a:ext cx="6475555" cy="523220"/>
          </a:xfrm>
          <a:prstGeom prst="rect">
            <a:avLst/>
          </a:prstGeom>
          <a:noFill/>
        </p:spPr>
        <p:txBody>
          <a:bodyPr wrap="none" rtlCol="0">
            <a:spAutoFit/>
          </a:bodyPr>
          <a:lstStyle/>
          <a:p>
            <a:r>
              <a:rPr lang="en-US" sz="2800" b="1" dirty="0"/>
              <a:t> </a:t>
            </a:r>
            <a:r>
              <a:rPr lang="en-US" sz="2800" b="1" dirty="0" smtClean="0"/>
              <a:t>Roles vs Dispositions</a:t>
            </a:r>
            <a:r>
              <a:rPr lang="en-US" sz="2800" b="1" dirty="0"/>
              <a:t>, Functions, </a:t>
            </a:r>
            <a:r>
              <a:rPr lang="en-US" sz="2800" b="1" dirty="0" smtClean="0"/>
              <a:t>Qualities</a:t>
            </a:r>
            <a:endParaRPr lang="en-US" sz="2800" dirty="0"/>
          </a:p>
        </p:txBody>
      </p:sp>
      <p:sp>
        <p:nvSpPr>
          <p:cNvPr id="8" name="Rectangle 7"/>
          <p:cNvSpPr/>
          <p:nvPr/>
        </p:nvSpPr>
        <p:spPr>
          <a:xfrm>
            <a:off x="228600" y="914400"/>
            <a:ext cx="8763000" cy="5539978"/>
          </a:xfrm>
          <a:prstGeom prst="rect">
            <a:avLst/>
          </a:prstGeom>
        </p:spPr>
        <p:txBody>
          <a:bodyPr wrap="square">
            <a:spAutoFit/>
          </a:bodyPr>
          <a:lstStyle/>
          <a:p>
            <a:pPr marL="234950" indent="-234950">
              <a:buFont typeface="Courier New" pitchFamily="49" charset="0"/>
              <a:buChar char="o"/>
              <a:tabLst>
                <a:tab pos="406400" algn="l"/>
              </a:tabLst>
            </a:pPr>
            <a:r>
              <a:rPr lang="en-US" b="1" dirty="0" smtClean="0"/>
              <a:t>BFO: “A role is a realizable entity whose manifestation brings about some result or end that is </a:t>
            </a:r>
            <a:r>
              <a:rPr lang="en-US" b="1" i="1" dirty="0" smtClean="0">
                <a:solidFill>
                  <a:schemeClr val="accent1">
                    <a:lumMod val="75000"/>
                  </a:schemeClr>
                </a:solidFill>
              </a:rPr>
              <a:t>not typical of its bearer in virtue of the latter’s physical structure</a:t>
            </a:r>
            <a:r>
              <a:rPr lang="en-US" b="1" dirty="0" smtClean="0"/>
              <a:t>. Rather, the role is played by an instance of the corresponding kind of continuant entity because this entity is </a:t>
            </a:r>
            <a:r>
              <a:rPr lang="en-US" b="1" i="1" dirty="0" smtClean="0">
                <a:solidFill>
                  <a:schemeClr val="accent1">
                    <a:lumMod val="75000"/>
                  </a:schemeClr>
                </a:solidFill>
              </a:rPr>
              <a:t>in some special natural, social, or institutional set of circumstances</a:t>
            </a:r>
            <a:r>
              <a:rPr lang="en-US" b="1" dirty="0" smtClean="0"/>
              <a:t>”</a:t>
            </a:r>
          </a:p>
          <a:p>
            <a:pPr marL="234950" indent="-234950">
              <a:buFont typeface="Courier New" pitchFamily="49" charset="0"/>
              <a:buChar char="o"/>
              <a:tabLst>
                <a:tab pos="406400" algn="l"/>
              </a:tabLst>
            </a:pPr>
            <a:endParaRPr lang="en-US" sz="800" b="1" dirty="0" smtClean="0"/>
          </a:p>
          <a:p>
            <a:pPr marL="234950" indent="-234950">
              <a:buFont typeface="Courier New" pitchFamily="49" charset="0"/>
              <a:buChar char="o"/>
              <a:tabLst>
                <a:tab pos="406400" algn="l"/>
              </a:tabLst>
            </a:pPr>
            <a:endParaRPr lang="en-US" sz="800" b="1" dirty="0"/>
          </a:p>
          <a:p>
            <a:pPr marL="234950" indent="-234950">
              <a:buFont typeface="Courier New" pitchFamily="49" charset="0"/>
              <a:buChar char="o"/>
              <a:tabLst>
                <a:tab pos="406400" algn="l"/>
              </a:tabLst>
            </a:pPr>
            <a:r>
              <a:rPr lang="en-US" b="1" dirty="0" smtClean="0"/>
              <a:t>When used in modeling, roles can 'hide</a:t>
            </a:r>
            <a:r>
              <a:rPr lang="en-US" b="1" dirty="0"/>
              <a:t>' more fundamental attributes of their bearers  (qualities, dispositions, functions), which are exploited in the realization of the </a:t>
            </a:r>
            <a:r>
              <a:rPr lang="en-US" b="1" dirty="0" smtClean="0"/>
              <a:t>role (</a:t>
            </a:r>
            <a:r>
              <a:rPr lang="en-US" b="1" i="1" dirty="0" smtClean="0"/>
              <a:t>dispositions ‘transitioning’ to roles</a:t>
            </a:r>
            <a:r>
              <a:rPr lang="en-US" b="1" dirty="0" smtClean="0"/>
              <a:t>)</a:t>
            </a:r>
            <a:endParaRPr lang="en-US" dirty="0" smtClean="0"/>
          </a:p>
          <a:p>
            <a:pPr marL="512763" indent="-166688">
              <a:buFont typeface="Arial" pitchFamily="34" charset="0"/>
              <a:buChar char="•"/>
              <a:tabLst>
                <a:tab pos="166688" algn="l"/>
              </a:tabLst>
            </a:pPr>
            <a:r>
              <a:rPr lang="en-US" dirty="0" smtClean="0"/>
              <a:t>e.g. a </a:t>
            </a:r>
            <a:r>
              <a:rPr lang="en-US" dirty="0"/>
              <a:t>'</a:t>
            </a:r>
            <a:r>
              <a:rPr lang="en-US" i="1" dirty="0"/>
              <a:t>drug role</a:t>
            </a:r>
            <a:r>
              <a:rPr lang="en-US" dirty="0"/>
              <a:t>' played by </a:t>
            </a:r>
            <a:r>
              <a:rPr lang="en-US" dirty="0" err="1"/>
              <a:t>cycloheximde</a:t>
            </a:r>
            <a:r>
              <a:rPr lang="en-US" dirty="0"/>
              <a:t> in some experimental context exploits a more fundamental </a:t>
            </a:r>
            <a:r>
              <a:rPr lang="en-US" i="1" dirty="0"/>
              <a:t>'protein synthesis inhibitor function</a:t>
            </a:r>
            <a:r>
              <a:rPr lang="en-US" dirty="0"/>
              <a:t>' with which this molecule is synthesized in </a:t>
            </a:r>
            <a:r>
              <a:rPr lang="en-US" dirty="0" smtClean="0"/>
              <a:t>some bacteria</a:t>
            </a:r>
            <a:r>
              <a:rPr lang="en-US" dirty="0"/>
              <a:t>, which in turn exploits a more fundamental </a:t>
            </a:r>
            <a:r>
              <a:rPr lang="en-US" i="1" dirty="0" smtClean="0"/>
              <a:t>‘molecular binding disposition'</a:t>
            </a:r>
            <a:r>
              <a:rPr lang="en-US" dirty="0" smtClean="0"/>
              <a:t>, </a:t>
            </a:r>
            <a:r>
              <a:rPr lang="en-US" dirty="0"/>
              <a:t>which in turn exploits some '</a:t>
            </a:r>
            <a:r>
              <a:rPr lang="en-US" i="1" dirty="0"/>
              <a:t>charged</a:t>
            </a:r>
            <a:r>
              <a:rPr lang="en-US" dirty="0"/>
              <a:t>' </a:t>
            </a:r>
            <a:r>
              <a:rPr lang="en-US" i="1" dirty="0"/>
              <a:t>quality</a:t>
            </a:r>
            <a:r>
              <a:rPr lang="en-US" dirty="0"/>
              <a:t> of the molecule</a:t>
            </a:r>
            <a:r>
              <a:rPr lang="en-US" dirty="0" smtClean="0"/>
              <a:t>.</a:t>
            </a:r>
          </a:p>
          <a:p>
            <a:pPr>
              <a:tabLst>
                <a:tab pos="406400" algn="l"/>
              </a:tabLst>
            </a:pPr>
            <a:endParaRPr lang="en-US" sz="800" dirty="0" smtClean="0"/>
          </a:p>
          <a:p>
            <a:pPr>
              <a:tabLst>
                <a:tab pos="406400" algn="l"/>
              </a:tabLst>
            </a:pPr>
            <a:endParaRPr lang="en-US" sz="800" dirty="0" smtClean="0"/>
          </a:p>
          <a:p>
            <a:pPr marL="234950" lvl="0" indent="-234950">
              <a:buFont typeface="Courier New" pitchFamily="49" charset="0"/>
              <a:buChar char="o"/>
              <a:tabLst>
                <a:tab pos="406400" algn="l"/>
              </a:tabLst>
            </a:pPr>
            <a:r>
              <a:rPr lang="en-US" b="1" dirty="0" smtClean="0">
                <a:solidFill>
                  <a:prstClr val="black"/>
                </a:solidFill>
              </a:rPr>
              <a:t>Roles </a:t>
            </a:r>
            <a:r>
              <a:rPr lang="en-US" b="1" dirty="0">
                <a:solidFill>
                  <a:prstClr val="black"/>
                </a:solidFill>
              </a:rPr>
              <a:t>such as ‘</a:t>
            </a:r>
            <a:r>
              <a:rPr lang="en-US" b="1" dirty="0" smtClean="0">
                <a:solidFill>
                  <a:prstClr val="black"/>
                </a:solidFill>
              </a:rPr>
              <a:t>drug role’ (above) </a:t>
            </a:r>
            <a:r>
              <a:rPr lang="en-US" b="1" dirty="0">
                <a:solidFill>
                  <a:prstClr val="black"/>
                </a:solidFill>
              </a:rPr>
              <a:t>or ‘</a:t>
            </a:r>
            <a:r>
              <a:rPr lang="en-US" b="1" dirty="0" smtClean="0">
                <a:solidFill>
                  <a:prstClr val="black"/>
                </a:solidFill>
              </a:rPr>
              <a:t>reagent role’ </a:t>
            </a:r>
            <a:r>
              <a:rPr lang="en-US" b="1" dirty="0">
                <a:solidFill>
                  <a:prstClr val="black"/>
                </a:solidFill>
              </a:rPr>
              <a:t>are </a:t>
            </a:r>
            <a:r>
              <a:rPr lang="en-US" b="1" i="1" dirty="0">
                <a:solidFill>
                  <a:srgbClr val="FF0000"/>
                </a:solidFill>
              </a:rPr>
              <a:t>intentional</a:t>
            </a:r>
            <a:r>
              <a:rPr lang="en-US" b="1" dirty="0">
                <a:solidFill>
                  <a:prstClr val="black"/>
                </a:solidFill>
              </a:rPr>
              <a:t> </a:t>
            </a:r>
            <a:r>
              <a:rPr lang="en-US" b="1" i="1" dirty="0" smtClean="0">
                <a:solidFill>
                  <a:srgbClr val="FF0000"/>
                </a:solidFill>
              </a:rPr>
              <a:t>roles</a:t>
            </a:r>
            <a:r>
              <a:rPr lang="en-US" b="1" dirty="0" smtClean="0">
                <a:solidFill>
                  <a:prstClr val="black"/>
                </a:solidFill>
              </a:rPr>
              <a:t>, that inhere </a:t>
            </a:r>
            <a:r>
              <a:rPr lang="en-US" b="1" dirty="0">
                <a:solidFill>
                  <a:prstClr val="black"/>
                </a:solidFill>
              </a:rPr>
              <a:t>in their bearers in virtue of some </a:t>
            </a:r>
            <a:r>
              <a:rPr lang="en-US" b="1" dirty="0" smtClean="0">
                <a:solidFill>
                  <a:prstClr val="black"/>
                </a:solidFill>
              </a:rPr>
              <a:t>agent’s </a:t>
            </a:r>
            <a:r>
              <a:rPr lang="en-US" b="1" i="1" dirty="0">
                <a:solidFill>
                  <a:srgbClr val="FF0000"/>
                </a:solidFill>
              </a:rPr>
              <a:t>intent</a:t>
            </a:r>
            <a:r>
              <a:rPr lang="en-US" b="1" dirty="0">
                <a:solidFill>
                  <a:prstClr val="black"/>
                </a:solidFill>
              </a:rPr>
              <a:t> to use them for some </a:t>
            </a:r>
            <a:r>
              <a:rPr lang="en-US" b="1" dirty="0" smtClean="0">
                <a:solidFill>
                  <a:prstClr val="black"/>
                </a:solidFill>
              </a:rPr>
              <a:t>purpose for </a:t>
            </a:r>
            <a:r>
              <a:rPr lang="en-US" b="1" dirty="0">
                <a:solidFill>
                  <a:prstClr val="black"/>
                </a:solidFill>
              </a:rPr>
              <a:t>which they were </a:t>
            </a:r>
            <a:r>
              <a:rPr lang="en-US" b="1" dirty="0" smtClean="0">
                <a:solidFill>
                  <a:prstClr val="black"/>
                </a:solidFill>
              </a:rPr>
              <a:t>not expressly created</a:t>
            </a:r>
            <a:endParaRPr lang="en-US" dirty="0" smtClean="0"/>
          </a:p>
          <a:p>
            <a:pPr marL="234950" indent="-234950">
              <a:buFont typeface="Courier New" pitchFamily="49" charset="0"/>
              <a:buChar char="o"/>
              <a:tabLst>
                <a:tab pos="406400" algn="l"/>
              </a:tabLst>
            </a:pPr>
            <a:endParaRPr lang="en-US" sz="800" dirty="0" smtClean="0"/>
          </a:p>
          <a:p>
            <a:pPr marL="234950" indent="-234950">
              <a:buFont typeface="Courier New" pitchFamily="49" charset="0"/>
              <a:buChar char="o"/>
              <a:tabLst>
                <a:tab pos="406400" algn="l"/>
              </a:tabLst>
            </a:pPr>
            <a:endParaRPr lang="en-US" sz="800" dirty="0"/>
          </a:p>
          <a:p>
            <a:pPr marL="234950" indent="-234950" fontAlgn="ctr">
              <a:buFont typeface="Courier New" pitchFamily="49" charset="0"/>
              <a:buChar char="o"/>
            </a:pPr>
            <a:r>
              <a:rPr lang="en-US" b="1" dirty="0" smtClean="0"/>
              <a:t>As </a:t>
            </a:r>
            <a:r>
              <a:rPr lang="en-US" b="1" dirty="0"/>
              <a:t>OBI deals with </a:t>
            </a:r>
            <a:r>
              <a:rPr lang="en-US" b="1" dirty="0" smtClean="0"/>
              <a:t>‘planned processes’ that are defined by intent/objective, </a:t>
            </a:r>
            <a:r>
              <a:rPr lang="en-US" b="1" dirty="0"/>
              <a:t>it is primarily these </a:t>
            </a:r>
            <a:r>
              <a:rPr lang="en-US" b="1" i="1" dirty="0">
                <a:solidFill>
                  <a:srgbClr val="FF0000"/>
                </a:solidFill>
              </a:rPr>
              <a:t>intentional</a:t>
            </a:r>
            <a:r>
              <a:rPr lang="en-US" b="1" dirty="0"/>
              <a:t> </a:t>
            </a:r>
            <a:r>
              <a:rPr lang="en-US" b="1" i="1" dirty="0">
                <a:solidFill>
                  <a:srgbClr val="FF0000"/>
                </a:solidFill>
              </a:rPr>
              <a:t>roles</a:t>
            </a:r>
            <a:r>
              <a:rPr lang="en-US" b="1" dirty="0"/>
              <a:t> that are of relevance in modeling experimental processes, and in defining material equivalent classes such as reagents</a:t>
            </a:r>
            <a:r>
              <a:rPr lang="en-US" b="1" dirty="0" smtClean="0"/>
              <a:t>.</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838200"/>
            <a:ext cx="9067800" cy="3139321"/>
          </a:xfrm>
          <a:prstGeom prst="rect">
            <a:avLst/>
          </a:prstGeom>
        </p:spPr>
        <p:txBody>
          <a:bodyPr wrap="square">
            <a:spAutoFit/>
          </a:bodyPr>
          <a:lstStyle/>
          <a:p>
            <a:pPr marL="228600" lvl="1" indent="-228600" fontAlgn="ctr">
              <a:buFont typeface="Courier New" pitchFamily="49" charset="0"/>
              <a:buChar char="o"/>
            </a:pPr>
            <a:r>
              <a:rPr lang="en-US" sz="2000" b="1" dirty="0" smtClean="0"/>
              <a:t>In ReO/OBI, all reagents will be defined based on their bearing a ‘reagent role’</a:t>
            </a:r>
          </a:p>
          <a:p>
            <a:pPr marL="511175" indent="-161925" fontAlgn="ctr">
              <a:buFont typeface="Arial" pitchFamily="34" charset="0"/>
              <a:buChar char="•"/>
            </a:pPr>
            <a:r>
              <a:rPr lang="en-US" i="1" dirty="0" smtClean="0"/>
              <a:t>“a role that inheres in a processed molecular entity intended to participate in a chemical reaction as part of some scientific technique to facilitate the generation of data about some other entity, or the production of some material that does not derive from the bearer of the reagent role.”</a:t>
            </a:r>
          </a:p>
          <a:p>
            <a:pPr marL="0" lvl="1" fontAlgn="ctr"/>
            <a:endParaRPr lang="en-US" sz="1200" dirty="0" smtClean="0"/>
          </a:p>
          <a:p>
            <a:pPr marL="228600" lvl="1" indent="-228600" fontAlgn="ctr">
              <a:buFont typeface="Courier New" pitchFamily="49" charset="0"/>
              <a:buChar char="o"/>
            </a:pPr>
            <a:r>
              <a:rPr lang="en-US" sz="2000" b="1" dirty="0" smtClean="0"/>
              <a:t>The reagent role is based on (but not defined by) more fundamental  dispositions, such as a 'disposition to participate in a chemical reaction'  </a:t>
            </a:r>
          </a:p>
          <a:p>
            <a:pPr marL="403225" lvl="1" indent="-225425" fontAlgn="ctr">
              <a:buFont typeface="Arial" pitchFamily="34" charset="0"/>
              <a:buChar char="•"/>
            </a:pPr>
            <a:r>
              <a:rPr lang="en-US" dirty="0" smtClean="0"/>
              <a:t>the role exploits the realization of this disposition according to the </a:t>
            </a:r>
            <a:r>
              <a:rPr lang="en-US" i="1" dirty="0" smtClean="0"/>
              <a:t>intent</a:t>
            </a:r>
            <a:r>
              <a:rPr lang="en-US" dirty="0" smtClean="0"/>
              <a:t> of some agent</a:t>
            </a:r>
            <a:r>
              <a:rPr lang="en-US" i="1" dirty="0" smtClean="0"/>
              <a:t> </a:t>
            </a:r>
            <a:r>
              <a:rPr lang="en-US" dirty="0" smtClean="0"/>
              <a:t>(ie such that it occurs during some technique with an objective to generate data about some other object and not the bearer of the disposition)</a:t>
            </a:r>
          </a:p>
        </p:txBody>
      </p:sp>
      <p:sp>
        <p:nvSpPr>
          <p:cNvPr id="5" name="TextBox 4"/>
          <p:cNvSpPr txBox="1"/>
          <p:nvPr/>
        </p:nvSpPr>
        <p:spPr>
          <a:xfrm>
            <a:off x="152400" y="152400"/>
            <a:ext cx="8847743" cy="523220"/>
          </a:xfrm>
          <a:prstGeom prst="rect">
            <a:avLst/>
          </a:prstGeom>
          <a:noFill/>
        </p:spPr>
        <p:txBody>
          <a:bodyPr wrap="none" rtlCol="0">
            <a:spAutoFit/>
          </a:bodyPr>
          <a:lstStyle/>
          <a:p>
            <a:r>
              <a:rPr lang="en-US" sz="2800" b="1" dirty="0" smtClean="0"/>
              <a:t>Reagent Equivalent Class Definitions and the Reagent Role</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838200"/>
            <a:ext cx="9067800" cy="5478423"/>
          </a:xfrm>
          <a:prstGeom prst="rect">
            <a:avLst/>
          </a:prstGeom>
        </p:spPr>
        <p:txBody>
          <a:bodyPr wrap="square">
            <a:spAutoFit/>
          </a:bodyPr>
          <a:lstStyle/>
          <a:p>
            <a:pPr marL="228600" lvl="1" indent="-228600" fontAlgn="ctr">
              <a:buFont typeface="Courier New" pitchFamily="49" charset="0"/>
              <a:buChar char="o"/>
            </a:pPr>
            <a:r>
              <a:rPr lang="en-US" sz="2000" b="1" dirty="0" smtClean="0"/>
              <a:t>In ReO/OBI, all reagents will be defined based on their bearing a ‘reagent role’</a:t>
            </a:r>
          </a:p>
          <a:p>
            <a:pPr marL="511175" indent="-161925" fontAlgn="ctr">
              <a:buFont typeface="Arial" pitchFamily="34" charset="0"/>
              <a:buChar char="•"/>
            </a:pPr>
            <a:r>
              <a:rPr lang="en-US" i="1" dirty="0" smtClean="0"/>
              <a:t>“a role that inheres in a processed molecular entity intended to participate in a chemical reaction as part of some scientific technique to facilitate the generation of data about some other entity, or the production of some material that does not derive from the bearer of the reagent role.”</a:t>
            </a:r>
          </a:p>
          <a:p>
            <a:pPr marL="0" lvl="1" fontAlgn="ctr"/>
            <a:endParaRPr lang="en-US" sz="1200" dirty="0" smtClean="0"/>
          </a:p>
          <a:p>
            <a:pPr marL="228600" lvl="1" indent="-228600" fontAlgn="ctr">
              <a:buFont typeface="Courier New" pitchFamily="49" charset="0"/>
              <a:buChar char="o"/>
            </a:pPr>
            <a:r>
              <a:rPr lang="en-US" sz="2000" b="1" dirty="0" smtClean="0"/>
              <a:t>The reagent role is based on (but not defined by) more fundamental  dispositions, such as a 'disposition to participate in a chemical reaction'  </a:t>
            </a:r>
          </a:p>
          <a:p>
            <a:pPr marL="403225" lvl="1" indent="-225425" fontAlgn="ctr">
              <a:buFont typeface="Arial" pitchFamily="34" charset="0"/>
              <a:buChar char="•"/>
            </a:pPr>
            <a:r>
              <a:rPr lang="en-US" dirty="0" smtClean="0"/>
              <a:t>the role exploits the realization of this disposition according to the </a:t>
            </a:r>
            <a:r>
              <a:rPr lang="en-US" i="1" dirty="0" smtClean="0"/>
              <a:t>intent</a:t>
            </a:r>
            <a:r>
              <a:rPr lang="en-US" dirty="0" smtClean="0"/>
              <a:t> of some agent</a:t>
            </a:r>
            <a:r>
              <a:rPr lang="en-US" i="1" dirty="0" smtClean="0"/>
              <a:t> </a:t>
            </a:r>
            <a:r>
              <a:rPr lang="en-US" dirty="0" smtClean="0"/>
              <a:t>(ie such that it occurs during some technique with an objective to generate data about some other object and not the bearer of the disposition)</a:t>
            </a:r>
          </a:p>
          <a:p>
            <a:pPr marL="403225" lvl="1" indent="-225425" fontAlgn="ctr"/>
            <a:endParaRPr lang="en-US" dirty="0" smtClean="0"/>
          </a:p>
          <a:p>
            <a:pPr marL="228600" lvl="1" indent="-228600" fontAlgn="ctr">
              <a:buFont typeface="Courier New" pitchFamily="49" charset="0"/>
              <a:buChar char="o"/>
            </a:pPr>
            <a:r>
              <a:rPr lang="en-US" sz="2000" b="1" i="1" dirty="0" smtClean="0">
                <a:solidFill>
                  <a:schemeClr val="accent1">
                    <a:lumMod val="75000"/>
                  </a:schemeClr>
                </a:solidFill>
              </a:rPr>
              <a:t>Question</a:t>
            </a:r>
            <a:r>
              <a:rPr lang="en-US" sz="2000" i="1" dirty="0" smtClean="0">
                <a:solidFill>
                  <a:schemeClr val="accent1">
                    <a:lumMod val="75000"/>
                  </a:schemeClr>
                </a:solidFill>
              </a:rPr>
              <a:t>: </a:t>
            </a:r>
            <a:r>
              <a:rPr lang="en-US" sz="2000" b="1" dirty="0" smtClean="0">
                <a:solidFill>
                  <a:schemeClr val="accent1">
                    <a:lumMod val="75000"/>
                  </a:schemeClr>
                </a:solidFill>
              </a:rPr>
              <a:t>When/how should roles be used in defining reagent equivalent classes?</a:t>
            </a:r>
            <a:endParaRPr lang="en-US" sz="2000" dirty="0" smtClean="0">
              <a:solidFill>
                <a:schemeClr val="accent1">
                  <a:lumMod val="75000"/>
                </a:schemeClr>
              </a:solidFill>
            </a:endParaRPr>
          </a:p>
          <a:p>
            <a:pPr marL="692150" lvl="1" indent="-228600" fontAlgn="ctr">
              <a:buFont typeface="Arial" pitchFamily="34" charset="0"/>
              <a:buChar char="•"/>
            </a:pPr>
            <a:r>
              <a:rPr lang="en-US" dirty="0" smtClean="0">
                <a:solidFill>
                  <a:schemeClr val="accent1">
                    <a:lumMod val="75000"/>
                  </a:schemeClr>
                </a:solidFill>
              </a:rPr>
              <a:t>when is it appropriate </a:t>
            </a:r>
            <a:r>
              <a:rPr lang="en-US" b="1" u="sng" dirty="0" smtClean="0">
                <a:solidFill>
                  <a:schemeClr val="accent1">
                    <a:lumMod val="75000"/>
                  </a:schemeClr>
                </a:solidFill>
              </a:rPr>
              <a:t>to subclass the reagent role </a:t>
            </a:r>
            <a:r>
              <a:rPr lang="en-US" dirty="0" smtClean="0">
                <a:solidFill>
                  <a:schemeClr val="accent1">
                    <a:lumMod val="75000"/>
                  </a:schemeClr>
                </a:solidFill>
              </a:rPr>
              <a:t>to define a type of material reagent?  </a:t>
            </a:r>
          </a:p>
          <a:p>
            <a:pPr marL="692150" lvl="1" indent="-228600" fontAlgn="ctr">
              <a:buFont typeface="Arial" pitchFamily="34" charset="0"/>
              <a:buChar char="•"/>
            </a:pPr>
            <a:r>
              <a:rPr lang="en-US" dirty="0" smtClean="0">
                <a:solidFill>
                  <a:schemeClr val="accent1">
                    <a:lumMod val="75000"/>
                  </a:schemeClr>
                </a:solidFill>
              </a:rPr>
              <a:t>when should the </a:t>
            </a:r>
            <a:r>
              <a:rPr lang="en-US" b="1" u="sng" dirty="0" smtClean="0">
                <a:solidFill>
                  <a:schemeClr val="accent1">
                    <a:lumMod val="75000"/>
                  </a:schemeClr>
                </a:solidFill>
              </a:rPr>
              <a:t>parent reagent role be used</a:t>
            </a:r>
            <a:r>
              <a:rPr lang="en-US" dirty="0" smtClean="0">
                <a:solidFill>
                  <a:schemeClr val="accent1">
                    <a:lumMod val="75000"/>
                  </a:schemeClr>
                </a:solidFill>
              </a:rPr>
              <a:t>, </a:t>
            </a:r>
            <a:r>
              <a:rPr lang="en-US" b="1" u="sng" dirty="0" smtClean="0">
                <a:solidFill>
                  <a:schemeClr val="accent1">
                    <a:lumMod val="75000"/>
                  </a:schemeClr>
                </a:solidFill>
              </a:rPr>
              <a:t>plus additional axioms </a:t>
            </a:r>
            <a:r>
              <a:rPr lang="en-US" dirty="0" smtClean="0">
                <a:solidFill>
                  <a:schemeClr val="accent1">
                    <a:lumMod val="75000"/>
                  </a:schemeClr>
                </a:solidFill>
              </a:rPr>
              <a:t>that describe more fundamental attributes that distinguish the reagent class? </a:t>
            </a:r>
          </a:p>
          <a:p>
            <a:pPr marL="1149350" lvl="2" indent="-228600" fontAlgn="ctr">
              <a:buFont typeface="Arial" pitchFamily="34" charset="0"/>
              <a:buChar char="•"/>
            </a:pPr>
            <a:endParaRPr lang="en-US" sz="800" dirty="0" smtClean="0">
              <a:solidFill>
                <a:schemeClr val="accent1">
                  <a:lumMod val="75000"/>
                </a:schemeClr>
              </a:solidFill>
            </a:endParaRPr>
          </a:p>
          <a:p>
            <a:pPr marL="1149350" lvl="2" indent="-228600" fontAlgn="ctr">
              <a:buFont typeface="Arial" pitchFamily="34" charset="0"/>
              <a:buChar char="•"/>
            </a:pPr>
            <a:endParaRPr lang="en-US" sz="800" dirty="0" smtClean="0">
              <a:solidFill>
                <a:schemeClr val="accent1">
                  <a:lumMod val="75000"/>
                </a:schemeClr>
              </a:solidFill>
            </a:endParaRPr>
          </a:p>
          <a:p>
            <a:pPr marL="1149350" lvl="2" indent="-228600" fontAlgn="ctr">
              <a:buFont typeface="Arial" pitchFamily="34" charset="0"/>
              <a:buChar char="•"/>
            </a:pPr>
            <a:endParaRPr lang="en-US" sz="800" dirty="0" smtClean="0">
              <a:solidFill>
                <a:schemeClr val="accent1">
                  <a:lumMod val="75000"/>
                </a:schemeClr>
              </a:solidFill>
            </a:endParaRPr>
          </a:p>
          <a:p>
            <a:pPr marL="396875" lvl="1" indent="-228600" fontAlgn="ctr"/>
            <a:r>
              <a:rPr lang="en-US" b="1" dirty="0" smtClean="0">
                <a:solidFill>
                  <a:schemeClr val="accent1">
                    <a:lumMod val="75000"/>
                  </a:schemeClr>
                </a:solidFill>
              </a:rPr>
              <a:t>-	“Role Proliferation”: </a:t>
            </a:r>
            <a:r>
              <a:rPr lang="en-US" dirty="0" smtClean="0">
                <a:solidFill>
                  <a:schemeClr val="accent1">
                    <a:lumMod val="75000"/>
                  </a:schemeClr>
                </a:solidFill>
              </a:rPr>
              <a:t>inappropriate use and over-reliance on roles can obscure useful and informative modeling, by ‘hiding’ more fundamental attributes</a:t>
            </a:r>
            <a:endParaRPr lang="en-US" dirty="0" smtClean="0"/>
          </a:p>
        </p:txBody>
      </p:sp>
      <p:sp>
        <p:nvSpPr>
          <p:cNvPr id="5" name="TextBox 4"/>
          <p:cNvSpPr txBox="1"/>
          <p:nvPr/>
        </p:nvSpPr>
        <p:spPr>
          <a:xfrm>
            <a:off x="152400" y="152400"/>
            <a:ext cx="8847743" cy="523220"/>
          </a:xfrm>
          <a:prstGeom prst="rect">
            <a:avLst/>
          </a:prstGeom>
          <a:noFill/>
        </p:spPr>
        <p:txBody>
          <a:bodyPr wrap="none" rtlCol="0">
            <a:spAutoFit/>
          </a:bodyPr>
          <a:lstStyle/>
          <a:p>
            <a:r>
              <a:rPr lang="en-US" sz="2800" b="1" dirty="0" smtClean="0"/>
              <a:t>Reagent Equivalent Class Definitions and the Reagent Role</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838200"/>
            <a:ext cx="9067800" cy="5786199"/>
          </a:xfrm>
          <a:prstGeom prst="rect">
            <a:avLst/>
          </a:prstGeom>
        </p:spPr>
        <p:txBody>
          <a:bodyPr wrap="square">
            <a:spAutoFit/>
          </a:bodyPr>
          <a:lstStyle/>
          <a:p>
            <a:pPr marL="228600" lvl="1" indent="-228600" fontAlgn="ctr">
              <a:buFont typeface="Courier New" pitchFamily="49" charset="0"/>
              <a:buChar char="o"/>
            </a:pPr>
            <a:r>
              <a:rPr lang="en-US" sz="2000" b="1" dirty="0" smtClean="0"/>
              <a:t>In ReO/OBI, all reagents will be defined based on their bearing a ‘reagent role’</a:t>
            </a:r>
          </a:p>
          <a:p>
            <a:pPr marL="511175" indent="-161925" fontAlgn="ctr">
              <a:buFont typeface="Arial" pitchFamily="34" charset="0"/>
              <a:buChar char="•"/>
            </a:pPr>
            <a:r>
              <a:rPr lang="en-US" i="1" dirty="0" smtClean="0"/>
              <a:t>“a role that inheres in a processed molecular entity intended to participate in a chemical reaction as part of some scientific technique to facilitate the generation of data about some other entity, or the production of some material that does not derive from the bearer of the reagent role.”</a:t>
            </a:r>
          </a:p>
          <a:p>
            <a:pPr marL="0" lvl="1" fontAlgn="ctr"/>
            <a:endParaRPr lang="en-US" sz="1200" dirty="0" smtClean="0"/>
          </a:p>
          <a:p>
            <a:pPr marL="228600" lvl="1" indent="-228600" fontAlgn="ctr">
              <a:buFont typeface="Courier New" pitchFamily="49" charset="0"/>
              <a:buChar char="o"/>
            </a:pPr>
            <a:r>
              <a:rPr lang="en-US" sz="2000" b="1" dirty="0" smtClean="0"/>
              <a:t>The reagent role is based on (but not defined by) more fundamental  dispositions, such as a 'disposition to participate in a chemical reaction'  </a:t>
            </a:r>
          </a:p>
          <a:p>
            <a:pPr marL="403225" lvl="1" indent="-225425" fontAlgn="ctr">
              <a:buFont typeface="Arial" pitchFamily="34" charset="0"/>
              <a:buChar char="•"/>
            </a:pPr>
            <a:r>
              <a:rPr lang="en-US" dirty="0" smtClean="0"/>
              <a:t>the role exploits the realization of this disposition according to the </a:t>
            </a:r>
            <a:r>
              <a:rPr lang="en-US" i="1" dirty="0" smtClean="0"/>
              <a:t>intent</a:t>
            </a:r>
            <a:r>
              <a:rPr lang="en-US" dirty="0" smtClean="0"/>
              <a:t> of some agent</a:t>
            </a:r>
            <a:r>
              <a:rPr lang="en-US" i="1" dirty="0" smtClean="0"/>
              <a:t> </a:t>
            </a:r>
            <a:r>
              <a:rPr lang="en-US" dirty="0" smtClean="0"/>
              <a:t>(ie such that it occurs during some technique with an objective to generate data about some other object and not the bearer of the disposition)</a:t>
            </a:r>
          </a:p>
          <a:p>
            <a:pPr marL="403225" lvl="1" indent="-225425" fontAlgn="ctr"/>
            <a:endParaRPr lang="en-US" dirty="0" smtClean="0"/>
          </a:p>
          <a:p>
            <a:pPr marL="228600" lvl="1" indent="-228600" fontAlgn="ctr">
              <a:buFont typeface="Courier New" pitchFamily="49" charset="0"/>
              <a:buChar char="o"/>
            </a:pPr>
            <a:r>
              <a:rPr lang="en-US" sz="2000" b="1" dirty="0" smtClean="0">
                <a:solidFill>
                  <a:schemeClr val="accent1">
                    <a:lumMod val="75000"/>
                  </a:schemeClr>
                </a:solidFill>
              </a:rPr>
              <a:t>Proposal :</a:t>
            </a:r>
          </a:p>
          <a:p>
            <a:pPr marL="685800" lvl="2" indent="-228600" fontAlgn="ctr">
              <a:buFont typeface="Arial" pitchFamily="34" charset="0"/>
              <a:buChar char="•"/>
            </a:pPr>
            <a:r>
              <a:rPr lang="en-US" dirty="0" smtClean="0">
                <a:solidFill>
                  <a:schemeClr val="accent1">
                    <a:lumMod val="75000"/>
                  </a:schemeClr>
                </a:solidFill>
              </a:rPr>
              <a:t>when the class is based solely on some </a:t>
            </a:r>
            <a:r>
              <a:rPr lang="en-US" b="1" i="1" dirty="0" smtClean="0">
                <a:solidFill>
                  <a:schemeClr val="accent1">
                    <a:lumMod val="75000"/>
                  </a:schemeClr>
                </a:solidFill>
              </a:rPr>
              <a:t>unifying quality or disposition</a:t>
            </a:r>
            <a:r>
              <a:rPr lang="en-US" dirty="0" smtClean="0">
                <a:solidFill>
                  <a:schemeClr val="accent1">
                    <a:lumMod val="75000"/>
                  </a:schemeClr>
                </a:solidFill>
              </a:rPr>
              <a:t> inhering in the bearers, or </a:t>
            </a:r>
            <a:r>
              <a:rPr lang="en-US" b="1" i="1" dirty="0" smtClean="0">
                <a:solidFill>
                  <a:schemeClr val="accent1">
                    <a:lumMod val="75000"/>
                  </a:schemeClr>
                </a:solidFill>
              </a:rPr>
              <a:t>some common process they participate in</a:t>
            </a:r>
            <a:r>
              <a:rPr lang="en-US" dirty="0" smtClean="0">
                <a:solidFill>
                  <a:schemeClr val="accent1">
                    <a:lumMod val="75000"/>
                  </a:schemeClr>
                </a:solidFill>
              </a:rPr>
              <a:t>, define the class using the parent reagent role and additional axioms describing these attributes.  </a:t>
            </a:r>
          </a:p>
          <a:p>
            <a:pPr marL="685800" lvl="2" indent="-228600" fontAlgn="ctr">
              <a:buFont typeface="Arial" pitchFamily="34" charset="0"/>
              <a:buChar char="•"/>
            </a:pPr>
            <a:endParaRPr lang="en-US" sz="800" dirty="0" smtClean="0">
              <a:solidFill>
                <a:schemeClr val="accent1">
                  <a:lumMod val="75000"/>
                </a:schemeClr>
              </a:solidFill>
            </a:endParaRPr>
          </a:p>
          <a:p>
            <a:pPr marL="685800" lvl="2" indent="-228600" fontAlgn="ctr">
              <a:buFont typeface="Arial" pitchFamily="34" charset="0"/>
              <a:buChar char="•"/>
            </a:pPr>
            <a:r>
              <a:rPr lang="en-US" dirty="0" smtClean="0">
                <a:solidFill>
                  <a:schemeClr val="accent1">
                    <a:lumMod val="75000"/>
                  </a:schemeClr>
                </a:solidFill>
              </a:rPr>
              <a:t>when no defining common attribute exists, but rather a reagent defined class is based on </a:t>
            </a:r>
            <a:r>
              <a:rPr lang="en-US" b="1" i="1" dirty="0" smtClean="0">
                <a:solidFill>
                  <a:schemeClr val="accent1">
                    <a:lumMod val="75000"/>
                  </a:schemeClr>
                </a:solidFill>
              </a:rPr>
              <a:t>refining the intent </a:t>
            </a:r>
            <a:r>
              <a:rPr lang="en-US" dirty="0" smtClean="0">
                <a:solidFill>
                  <a:schemeClr val="accent1">
                    <a:lumMod val="75000"/>
                  </a:schemeClr>
                </a:solidFill>
              </a:rPr>
              <a:t>of the parent reagent role, subclass the reagent role based on this intent and use this in axiom defining the reagent.  </a:t>
            </a:r>
            <a:endParaRPr lang="en-US" sz="2000" b="1" dirty="0" smtClean="0">
              <a:solidFill>
                <a:schemeClr val="accent1">
                  <a:lumMod val="75000"/>
                </a:schemeClr>
              </a:solidFill>
            </a:endParaRPr>
          </a:p>
          <a:p>
            <a:pPr marL="403225" lvl="1" indent="-225425" fontAlgn="ctr">
              <a:buFont typeface="Arial" pitchFamily="34" charset="0"/>
              <a:buChar char="•"/>
            </a:pPr>
            <a:endParaRPr lang="en-US" dirty="0" smtClean="0"/>
          </a:p>
        </p:txBody>
      </p:sp>
      <p:sp>
        <p:nvSpPr>
          <p:cNvPr id="5" name="TextBox 4"/>
          <p:cNvSpPr txBox="1"/>
          <p:nvPr/>
        </p:nvSpPr>
        <p:spPr>
          <a:xfrm>
            <a:off x="152400" y="152400"/>
            <a:ext cx="8847743" cy="523220"/>
          </a:xfrm>
          <a:prstGeom prst="rect">
            <a:avLst/>
          </a:prstGeom>
          <a:noFill/>
        </p:spPr>
        <p:txBody>
          <a:bodyPr wrap="none" rtlCol="0">
            <a:spAutoFit/>
          </a:bodyPr>
          <a:lstStyle/>
          <a:p>
            <a:r>
              <a:rPr lang="en-US" sz="2800" b="1" dirty="0" smtClean="0"/>
              <a:t>Reagent Equivalent Class Definitions and the Reagent Role</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C:\Documents and Settings\brushm\Application Data\PixelMetrics\CaptureWiz\Temp\5.jpg"/>
          <p:cNvPicPr>
            <a:picLocks noChangeAspect="1" noChangeArrowheads="1"/>
          </p:cNvPicPr>
          <p:nvPr/>
        </p:nvPicPr>
        <p:blipFill>
          <a:blip r:embed="rId3" cstate="print"/>
          <a:srcRect/>
          <a:stretch>
            <a:fillRect/>
          </a:stretch>
        </p:blipFill>
        <p:spPr bwMode="auto">
          <a:xfrm>
            <a:off x="1128932" y="3186331"/>
            <a:ext cx="228600" cy="228601"/>
          </a:xfrm>
          <a:prstGeom prst="rect">
            <a:avLst/>
          </a:prstGeom>
          <a:noFill/>
        </p:spPr>
      </p:pic>
      <p:pic>
        <p:nvPicPr>
          <p:cNvPr id="15364" name="Picture 4" descr="C:\Documents and Settings\brushm\Application Data\PixelMetrics\CaptureWiz\Temp\5.jpg"/>
          <p:cNvPicPr>
            <a:picLocks noChangeAspect="1" noChangeArrowheads="1"/>
          </p:cNvPicPr>
          <p:nvPr/>
        </p:nvPicPr>
        <p:blipFill>
          <a:blip r:embed="rId3" cstate="print"/>
          <a:srcRect/>
          <a:stretch>
            <a:fillRect/>
          </a:stretch>
        </p:blipFill>
        <p:spPr bwMode="auto">
          <a:xfrm>
            <a:off x="1140264" y="1043206"/>
            <a:ext cx="228600" cy="228601"/>
          </a:xfrm>
          <a:prstGeom prst="rect">
            <a:avLst/>
          </a:prstGeom>
          <a:noFill/>
        </p:spPr>
      </p:pic>
      <p:sp>
        <p:nvSpPr>
          <p:cNvPr id="7" name="TextBox 6"/>
          <p:cNvSpPr txBox="1"/>
          <p:nvPr/>
        </p:nvSpPr>
        <p:spPr>
          <a:xfrm>
            <a:off x="370446" y="137160"/>
            <a:ext cx="8392554" cy="584775"/>
          </a:xfrm>
          <a:prstGeom prst="rect">
            <a:avLst/>
          </a:prstGeom>
          <a:noFill/>
        </p:spPr>
        <p:txBody>
          <a:bodyPr wrap="none" rtlCol="0">
            <a:spAutoFit/>
          </a:bodyPr>
          <a:lstStyle/>
          <a:p>
            <a:r>
              <a:rPr lang="en-US" sz="3200" b="1" dirty="0" smtClean="0"/>
              <a:t>Reagent Roles Used to Define Equivalent Classes</a:t>
            </a:r>
            <a:endParaRPr lang="en-US" sz="3200" dirty="0"/>
          </a:p>
        </p:txBody>
      </p:sp>
      <p:sp>
        <p:nvSpPr>
          <p:cNvPr id="8" name="Rectangle 7"/>
          <p:cNvSpPr/>
          <p:nvPr/>
        </p:nvSpPr>
        <p:spPr>
          <a:xfrm>
            <a:off x="152400" y="914400"/>
            <a:ext cx="8991600" cy="5847755"/>
          </a:xfrm>
          <a:prstGeom prst="rect">
            <a:avLst/>
          </a:prstGeom>
        </p:spPr>
        <p:txBody>
          <a:bodyPr wrap="square">
            <a:spAutoFit/>
          </a:bodyPr>
          <a:lstStyle/>
          <a:p>
            <a:pPr marL="971550" marR="0" indent="-971550">
              <a:spcBef>
                <a:spcPts val="0"/>
              </a:spcBef>
              <a:spcAft>
                <a:spcPts val="0"/>
              </a:spcAft>
            </a:pPr>
            <a:r>
              <a:rPr lang="en-US" sz="2400" b="1" u="sng" dirty="0" smtClean="0"/>
              <a:t>Case 1</a:t>
            </a:r>
            <a:r>
              <a:rPr lang="en-US" sz="2400" u="sng" dirty="0" smtClean="0"/>
              <a:t>:</a:t>
            </a:r>
            <a:r>
              <a:rPr lang="en-US" sz="2400" b="1" u="sng" dirty="0" smtClean="0"/>
              <a:t>    reagent</a:t>
            </a:r>
          </a:p>
          <a:p>
            <a:pPr marL="971550" marR="0" indent="-971550">
              <a:spcBef>
                <a:spcPts val="0"/>
              </a:spcBef>
              <a:spcAft>
                <a:spcPts val="0"/>
              </a:spcAft>
            </a:pPr>
            <a:endParaRPr lang="en-US" sz="1200" b="1" dirty="0" smtClean="0"/>
          </a:p>
          <a:p>
            <a:pPr marL="463550" marR="0" indent="-350838">
              <a:spcBef>
                <a:spcPts val="0"/>
              </a:spcBef>
              <a:spcAft>
                <a:spcPts val="0"/>
              </a:spcAft>
              <a:buFont typeface="Courier New" pitchFamily="49" charset="0"/>
              <a:buChar char="o"/>
            </a:pPr>
            <a:r>
              <a:rPr lang="en-US" sz="2000" b="1" dirty="0" smtClean="0"/>
              <a:t>When a class is based not on a shared physical attribute, but rather an </a:t>
            </a:r>
            <a:r>
              <a:rPr lang="en-US" sz="2000" b="1" i="1" u="sng" dirty="0" smtClean="0"/>
              <a:t>intent</a:t>
            </a:r>
            <a:r>
              <a:rPr lang="en-US" sz="2000" b="1" dirty="0" smtClean="0"/>
              <a:t> to be used by some in a specified context for a specified purpose, use a role</a:t>
            </a:r>
            <a:endParaRPr lang="en-US" sz="2000" b="1" i="1" dirty="0" smtClean="0"/>
          </a:p>
          <a:p>
            <a:pPr marL="234950" lvl="1" fontAlgn="ctr"/>
            <a:endParaRPr lang="en-US" dirty="0" smtClean="0"/>
          </a:p>
          <a:p>
            <a:pPr marL="633413" indent="-339725" fontAlgn="ctr">
              <a:buFont typeface="Wingdings" pitchFamily="2" charset="2"/>
              <a:buChar char="Ø"/>
            </a:pPr>
            <a:r>
              <a:rPr lang="en-US" sz="2000" b="1" dirty="0" smtClean="0"/>
              <a:t>reagent </a:t>
            </a:r>
            <a:r>
              <a:rPr lang="en-US" sz="2000" dirty="0" smtClean="0"/>
              <a:t>= </a:t>
            </a:r>
            <a:r>
              <a:rPr lang="en-US" dirty="0" smtClean="0"/>
              <a:t>‘material entity’ </a:t>
            </a:r>
            <a:r>
              <a:rPr lang="en-US" b="1" dirty="0" smtClean="0">
                <a:solidFill>
                  <a:srgbClr val="0070C0"/>
                </a:solidFill>
              </a:rPr>
              <a:t>and</a:t>
            </a:r>
            <a:r>
              <a:rPr lang="en-US" dirty="0" smtClean="0"/>
              <a:t> </a:t>
            </a:r>
            <a:r>
              <a:rPr lang="en-US" dirty="0" smtClean="0">
                <a:solidFill>
                  <a:prstClr val="black"/>
                </a:solidFill>
              </a:rPr>
              <a:t>has_role </a:t>
            </a:r>
            <a:r>
              <a:rPr lang="en-US" b="1" dirty="0" smtClean="0">
                <a:solidFill>
                  <a:srgbClr val="FF00FF"/>
                </a:solidFill>
              </a:rPr>
              <a:t>some</a:t>
            </a:r>
            <a:r>
              <a:rPr lang="en-US" dirty="0" smtClean="0">
                <a:solidFill>
                  <a:prstClr val="black"/>
                </a:solidFill>
              </a:rPr>
              <a:t> ‘reagent role‘ </a:t>
            </a:r>
          </a:p>
          <a:p>
            <a:pPr marL="393700" indent="-339725" fontAlgn="ctr"/>
            <a:endParaRPr lang="en-US" sz="1000" b="1" dirty="0" smtClean="0"/>
          </a:p>
          <a:p>
            <a:pPr marL="393700" indent="-339725" fontAlgn="ctr"/>
            <a:endParaRPr lang="en-US" sz="1600" b="1" dirty="0" smtClean="0"/>
          </a:p>
          <a:p>
            <a:pPr marL="971550" marR="0" indent="-971550">
              <a:spcBef>
                <a:spcPts val="0"/>
              </a:spcBef>
              <a:spcAft>
                <a:spcPts val="0"/>
              </a:spcAft>
            </a:pPr>
            <a:r>
              <a:rPr lang="en-US" sz="2400" b="1" u="sng" dirty="0" smtClean="0"/>
              <a:t>Case 2</a:t>
            </a:r>
            <a:r>
              <a:rPr lang="en-US" sz="2400" u="sng" dirty="0" smtClean="0"/>
              <a:t>:</a:t>
            </a:r>
            <a:r>
              <a:rPr lang="en-US" sz="2400" b="1" u="sng" dirty="0" smtClean="0"/>
              <a:t>    molecular tracer</a:t>
            </a:r>
          </a:p>
          <a:p>
            <a:pPr marL="971550" marR="0" indent="-971550">
              <a:spcBef>
                <a:spcPts val="0"/>
              </a:spcBef>
              <a:spcAft>
                <a:spcPts val="0"/>
              </a:spcAft>
            </a:pPr>
            <a:endParaRPr lang="en-US" sz="1200" b="1" dirty="0" smtClean="0"/>
          </a:p>
          <a:p>
            <a:pPr marL="463550" marR="0" indent="-350838">
              <a:spcBef>
                <a:spcPts val="0"/>
              </a:spcBef>
              <a:spcAft>
                <a:spcPts val="0"/>
              </a:spcAft>
              <a:buFont typeface="Courier New" pitchFamily="49" charset="0"/>
              <a:buChar char="o"/>
            </a:pPr>
            <a:r>
              <a:rPr lang="en-US" sz="2000" b="1" dirty="0" smtClean="0"/>
              <a:t>When this intent represents a </a:t>
            </a:r>
            <a:r>
              <a:rPr lang="en-US" sz="2000" b="1" i="1" u="sng" dirty="0" smtClean="0"/>
              <a:t>refining of that in the reagent role</a:t>
            </a:r>
            <a:r>
              <a:rPr lang="en-US" sz="2000" b="1" dirty="0" smtClean="0"/>
              <a:t>, use a subclass of the reagent role</a:t>
            </a:r>
            <a:endParaRPr lang="en-US" sz="2000" b="1" dirty="0"/>
          </a:p>
          <a:p>
            <a:pPr fontAlgn="ctr"/>
            <a:endParaRPr lang="en-US" b="1" dirty="0" smtClean="0"/>
          </a:p>
          <a:p>
            <a:pPr marL="633413" indent="-339725" fontAlgn="ctr">
              <a:buFont typeface="Wingdings" pitchFamily="2" charset="2"/>
              <a:buChar char="Ø"/>
            </a:pPr>
            <a:r>
              <a:rPr lang="en-US" sz="2000" b="1" dirty="0" smtClean="0"/>
              <a:t>molecular tracer = ‘molecular entity’ </a:t>
            </a:r>
            <a:r>
              <a:rPr lang="en-US" sz="2000" b="1" dirty="0" smtClean="0">
                <a:solidFill>
                  <a:srgbClr val="0070C0"/>
                </a:solidFill>
              </a:rPr>
              <a:t>and</a:t>
            </a:r>
            <a:r>
              <a:rPr lang="en-US" sz="2000" b="1" dirty="0" smtClean="0"/>
              <a:t> :</a:t>
            </a:r>
          </a:p>
          <a:p>
            <a:pPr fontAlgn="ctr"/>
            <a:endParaRPr lang="en-US" sz="800" dirty="0" smtClean="0"/>
          </a:p>
          <a:p>
            <a:pPr marL="571500" lvl="1" fontAlgn="ctr">
              <a:buFont typeface="Wingdings" pitchFamily="2" charset="2"/>
              <a:buChar char="ü"/>
            </a:pPr>
            <a:r>
              <a:rPr lang="en-US" sz="2800" dirty="0" smtClean="0">
                <a:solidFill>
                  <a:srgbClr val="00B050"/>
                </a:solidFill>
              </a:rPr>
              <a:t>  </a:t>
            </a:r>
            <a:r>
              <a:rPr lang="en-US" dirty="0" smtClean="0"/>
              <a:t>has_role </a:t>
            </a:r>
            <a:r>
              <a:rPr lang="en-US" b="1" dirty="0" smtClean="0">
                <a:solidFill>
                  <a:srgbClr val="FF00FF"/>
                </a:solidFill>
              </a:rPr>
              <a:t>some</a:t>
            </a:r>
            <a:r>
              <a:rPr lang="en-US" dirty="0" smtClean="0"/>
              <a:t> 'molecular tracer role’</a:t>
            </a:r>
          </a:p>
          <a:p>
            <a:pPr marL="571500" lvl="1" fontAlgn="ctr"/>
            <a:r>
              <a:rPr lang="en-US" sz="2400" b="1" dirty="0" smtClean="0">
                <a:solidFill>
                  <a:srgbClr val="FF0000"/>
                </a:solidFill>
              </a:rPr>
              <a:t> X   </a:t>
            </a:r>
            <a:r>
              <a:rPr lang="en-US" dirty="0" smtClean="0"/>
              <a:t>(has_role </a:t>
            </a:r>
            <a:r>
              <a:rPr lang="en-US" dirty="0"/>
              <a:t>some </a:t>
            </a:r>
            <a:r>
              <a:rPr lang="en-US" dirty="0" smtClean="0"/>
              <a:t>‘reagent </a:t>
            </a:r>
            <a:r>
              <a:rPr lang="en-US" dirty="0"/>
              <a:t>role') </a:t>
            </a:r>
            <a:r>
              <a:rPr lang="en-US" b="1" dirty="0">
                <a:solidFill>
                  <a:srgbClr val="0070C0"/>
                </a:solidFill>
              </a:rPr>
              <a:t>and</a:t>
            </a:r>
            <a:r>
              <a:rPr lang="en-US" dirty="0"/>
              <a:t> </a:t>
            </a:r>
            <a:r>
              <a:rPr lang="en-US" dirty="0" smtClean="0"/>
              <a:t>(</a:t>
            </a:r>
            <a:r>
              <a:rPr lang="en-US" dirty="0" err="1" smtClean="0"/>
              <a:t>bearer_of</a:t>
            </a:r>
            <a:r>
              <a:rPr lang="en-US" dirty="0" smtClean="0"/>
              <a:t> </a:t>
            </a:r>
            <a:r>
              <a:rPr lang="en-US" b="1" dirty="0">
                <a:solidFill>
                  <a:srgbClr val="FF00FF"/>
                </a:solidFill>
              </a:rPr>
              <a:t>some</a:t>
            </a:r>
            <a:r>
              <a:rPr lang="en-US" dirty="0"/>
              <a:t> </a:t>
            </a:r>
            <a:r>
              <a:rPr lang="en-US" dirty="0" smtClean="0"/>
              <a:t>‘molecular tracer </a:t>
            </a:r>
          </a:p>
          <a:p>
            <a:pPr marL="571500" lvl="1" fontAlgn="ctr"/>
            <a:r>
              <a:rPr lang="en-US" dirty="0" smtClean="0"/>
              <a:t>        disposition')   </a:t>
            </a:r>
            <a:r>
              <a:rPr lang="en-US" b="1" i="1" dirty="0" smtClean="0">
                <a:solidFill>
                  <a:srgbClr val="FF0000"/>
                </a:solidFill>
              </a:rPr>
              <a:t>‘</a:t>
            </a:r>
            <a:r>
              <a:rPr lang="en-US" b="1" i="1" dirty="0" err="1" smtClean="0">
                <a:solidFill>
                  <a:srgbClr val="FF0000"/>
                </a:solidFill>
              </a:rPr>
              <a:t>tracerness</a:t>
            </a:r>
            <a:r>
              <a:rPr lang="en-US" b="1" i="1" dirty="0">
                <a:solidFill>
                  <a:srgbClr val="FF0000"/>
                </a:solidFill>
              </a:rPr>
              <a:t>' is not a </a:t>
            </a:r>
            <a:r>
              <a:rPr lang="en-US" b="1" i="1" dirty="0" smtClean="0">
                <a:solidFill>
                  <a:srgbClr val="FF0000"/>
                </a:solidFill>
              </a:rPr>
              <a:t>disposition</a:t>
            </a:r>
            <a:endParaRPr lang="en-US" b="1" dirty="0" smtClean="0">
              <a:solidFill>
                <a:srgbClr val="FF0000"/>
              </a:solidFill>
            </a:endParaRPr>
          </a:p>
          <a:p>
            <a:pPr marL="571500" lvl="1" fontAlgn="ctr"/>
            <a:r>
              <a:rPr lang="en-US" sz="2400" b="1" dirty="0" smtClean="0">
                <a:solidFill>
                  <a:srgbClr val="FF0000"/>
                </a:solidFill>
              </a:rPr>
              <a:t> X   </a:t>
            </a:r>
            <a:r>
              <a:rPr lang="en-US" dirty="0" smtClean="0"/>
              <a:t>has_role </a:t>
            </a:r>
            <a:r>
              <a:rPr lang="en-US" b="1" dirty="0">
                <a:solidFill>
                  <a:srgbClr val="FF00FF"/>
                </a:solidFill>
              </a:rPr>
              <a:t>some</a:t>
            </a:r>
            <a:r>
              <a:rPr lang="en-US" dirty="0"/>
              <a:t> </a:t>
            </a:r>
            <a:r>
              <a:rPr lang="en-US" dirty="0" smtClean="0"/>
              <a:t>(‘reagent </a:t>
            </a:r>
            <a:r>
              <a:rPr lang="en-US" dirty="0"/>
              <a:t>role' </a:t>
            </a:r>
            <a:r>
              <a:rPr lang="en-US" b="1" dirty="0">
                <a:solidFill>
                  <a:srgbClr val="0070C0"/>
                </a:solidFill>
              </a:rPr>
              <a:t>and</a:t>
            </a:r>
            <a:r>
              <a:rPr lang="en-US" dirty="0"/>
              <a:t> (</a:t>
            </a:r>
            <a:r>
              <a:rPr lang="en-US" dirty="0" err="1"/>
              <a:t>is_realized_by</a:t>
            </a:r>
            <a:r>
              <a:rPr lang="en-US" dirty="0"/>
              <a:t> </a:t>
            </a:r>
            <a:r>
              <a:rPr lang="en-US" b="1" dirty="0" smtClean="0">
                <a:solidFill>
                  <a:srgbClr val="FF33CC"/>
                </a:solidFill>
              </a:rPr>
              <a:t>only</a:t>
            </a:r>
            <a:r>
              <a:rPr lang="en-US" dirty="0" smtClean="0"/>
              <a:t> 'detection </a:t>
            </a:r>
            <a:r>
              <a:rPr lang="en-US" dirty="0"/>
              <a:t>of </a:t>
            </a:r>
            <a:endParaRPr lang="en-US" dirty="0" smtClean="0"/>
          </a:p>
          <a:p>
            <a:pPr marL="571500" lvl="1" fontAlgn="ctr"/>
            <a:r>
              <a:rPr lang="en-US" dirty="0" smtClean="0"/>
              <a:t>         tracer </a:t>
            </a:r>
            <a:r>
              <a:rPr lang="en-US" dirty="0"/>
              <a:t>assay</a:t>
            </a:r>
            <a:r>
              <a:rPr lang="en-US" dirty="0" smtClean="0"/>
              <a:t>'))   </a:t>
            </a:r>
            <a:r>
              <a:rPr lang="en-US" b="1" i="1" dirty="0" smtClean="0">
                <a:solidFill>
                  <a:srgbClr val="FF0000"/>
                </a:solidFill>
              </a:rPr>
              <a:t>necessary but not sufficient</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C:\Documents and Settings\brushm\Application Data\PixelMetrics\CaptureWiz\Temp\5.jpg"/>
          <p:cNvPicPr>
            <a:picLocks noChangeAspect="1" noChangeArrowheads="1"/>
          </p:cNvPicPr>
          <p:nvPr/>
        </p:nvPicPr>
        <p:blipFill>
          <a:blip r:embed="rId3" cstate="print"/>
          <a:srcRect/>
          <a:stretch>
            <a:fillRect/>
          </a:stretch>
        </p:blipFill>
        <p:spPr bwMode="auto">
          <a:xfrm>
            <a:off x="1133475" y="3705224"/>
            <a:ext cx="228600" cy="228601"/>
          </a:xfrm>
          <a:prstGeom prst="rect">
            <a:avLst/>
          </a:prstGeom>
          <a:noFill/>
        </p:spPr>
      </p:pic>
      <p:pic>
        <p:nvPicPr>
          <p:cNvPr id="6" name="Picture 4" descr="C:\Documents and Settings\brushm\Application Data\PixelMetrics\CaptureWiz\Temp\5.jpg"/>
          <p:cNvPicPr>
            <a:picLocks noChangeAspect="1" noChangeArrowheads="1"/>
          </p:cNvPicPr>
          <p:nvPr/>
        </p:nvPicPr>
        <p:blipFill>
          <a:blip r:embed="rId3" cstate="print"/>
          <a:srcRect/>
          <a:stretch>
            <a:fillRect/>
          </a:stretch>
        </p:blipFill>
        <p:spPr bwMode="auto">
          <a:xfrm>
            <a:off x="1196536" y="933450"/>
            <a:ext cx="228600" cy="228601"/>
          </a:xfrm>
          <a:prstGeom prst="rect">
            <a:avLst/>
          </a:prstGeom>
          <a:noFill/>
        </p:spPr>
      </p:pic>
      <p:sp>
        <p:nvSpPr>
          <p:cNvPr id="8" name="Rectangle 7"/>
          <p:cNvSpPr/>
          <p:nvPr/>
        </p:nvSpPr>
        <p:spPr>
          <a:xfrm>
            <a:off x="152400" y="806470"/>
            <a:ext cx="8763000" cy="2893100"/>
          </a:xfrm>
          <a:prstGeom prst="rect">
            <a:avLst/>
          </a:prstGeom>
        </p:spPr>
        <p:txBody>
          <a:bodyPr wrap="square">
            <a:spAutoFit/>
          </a:bodyPr>
          <a:lstStyle/>
          <a:p>
            <a:pPr marL="1025525" lvl="1" indent="-1025525" fontAlgn="ctr"/>
            <a:r>
              <a:rPr lang="en-US" sz="2400" b="1" u="sng" dirty="0" smtClean="0"/>
              <a:t>Case 3</a:t>
            </a:r>
            <a:r>
              <a:rPr lang="en-US" sz="2400" u="sng" dirty="0" smtClean="0"/>
              <a:t>:</a:t>
            </a:r>
            <a:r>
              <a:rPr lang="en-US" sz="2400" b="1" u="sng" dirty="0" smtClean="0"/>
              <a:t>     fluorescent molecular tracer</a:t>
            </a:r>
          </a:p>
          <a:p>
            <a:pPr marL="1025525" lvl="1" indent="-1025525" fontAlgn="ctr"/>
            <a:endParaRPr lang="en-US" sz="1200" b="1" dirty="0" smtClean="0"/>
          </a:p>
          <a:p>
            <a:pPr marL="338138" lvl="1" indent="-338138" fontAlgn="ctr">
              <a:buFont typeface="Courier New" pitchFamily="49" charset="0"/>
              <a:buChar char="o"/>
            </a:pPr>
            <a:r>
              <a:rPr lang="en-US" sz="2000" b="1" dirty="0" smtClean="0"/>
              <a:t>When a class can be defined by a </a:t>
            </a:r>
            <a:r>
              <a:rPr lang="en-US" sz="2000" b="1" i="1" u="sng" dirty="0" smtClean="0"/>
              <a:t>common disposition </a:t>
            </a:r>
            <a:r>
              <a:rPr lang="en-US" sz="2000" b="1" dirty="0" smtClean="0"/>
              <a:t>borne by all instances, do not use a role</a:t>
            </a:r>
          </a:p>
          <a:p>
            <a:pPr marL="234950" lvl="1" fontAlgn="ctr"/>
            <a:endParaRPr lang="en-US" sz="600" dirty="0" smtClean="0"/>
          </a:p>
          <a:p>
            <a:pPr marL="576263" indent="-339725" fontAlgn="ctr">
              <a:buFont typeface="Wingdings" pitchFamily="2" charset="2"/>
              <a:buChar char="Ø"/>
            </a:pPr>
            <a:r>
              <a:rPr lang="en-US" sz="2000" b="1" dirty="0" smtClean="0"/>
              <a:t>fluorescent molecular tracer = ‘molecular tracer’ </a:t>
            </a:r>
            <a:r>
              <a:rPr lang="en-US" sz="2000" b="1" dirty="0" smtClean="0">
                <a:solidFill>
                  <a:srgbClr val="0070C0"/>
                </a:solidFill>
              </a:rPr>
              <a:t>and</a:t>
            </a:r>
            <a:r>
              <a:rPr lang="en-US" sz="2000" b="1" dirty="0" smtClean="0"/>
              <a:t> :</a:t>
            </a:r>
          </a:p>
          <a:p>
            <a:pPr fontAlgn="ctr"/>
            <a:endParaRPr lang="en-US" sz="800" dirty="0" smtClean="0"/>
          </a:p>
          <a:p>
            <a:pPr marL="628650" lvl="1" fontAlgn="ctr"/>
            <a:r>
              <a:rPr lang="en-US" sz="2400" b="1" dirty="0" smtClean="0">
                <a:solidFill>
                  <a:srgbClr val="FF0000"/>
                </a:solidFill>
              </a:rPr>
              <a:t> X   </a:t>
            </a:r>
            <a:r>
              <a:rPr lang="en-US" strike="sngStrike" dirty="0" smtClean="0"/>
              <a:t>has_role </a:t>
            </a:r>
            <a:r>
              <a:rPr lang="en-US" b="1" strike="sngStrike" dirty="0" smtClean="0">
                <a:solidFill>
                  <a:srgbClr val="FF00FF"/>
                </a:solidFill>
              </a:rPr>
              <a:t>some</a:t>
            </a:r>
            <a:r>
              <a:rPr lang="en-US" strike="sngStrike" dirty="0" smtClean="0"/>
              <a:t> 'fluorescent tracer role'</a:t>
            </a:r>
          </a:p>
          <a:p>
            <a:pPr marL="628650" lvl="1" fontAlgn="ctr"/>
            <a:endParaRPr lang="en-US" sz="800" b="1" i="1" dirty="0" smtClean="0">
              <a:solidFill>
                <a:srgbClr val="FF0000"/>
              </a:solidFill>
            </a:endParaRPr>
          </a:p>
          <a:p>
            <a:pPr marL="628650" lvl="1" fontAlgn="ctr">
              <a:buFont typeface="Wingdings" pitchFamily="2" charset="2"/>
              <a:buChar char="ü"/>
            </a:pPr>
            <a:r>
              <a:rPr lang="en-US" sz="2800" dirty="0" smtClean="0">
                <a:solidFill>
                  <a:srgbClr val="00B050"/>
                </a:solidFill>
              </a:rPr>
              <a:t>  </a:t>
            </a:r>
            <a:r>
              <a:rPr lang="en-US" dirty="0" smtClean="0"/>
              <a:t>(has_role </a:t>
            </a:r>
            <a:r>
              <a:rPr lang="en-US" b="1" dirty="0" smtClean="0">
                <a:solidFill>
                  <a:srgbClr val="FF00FF"/>
                </a:solidFill>
              </a:rPr>
              <a:t>some</a:t>
            </a:r>
            <a:r>
              <a:rPr lang="en-US" dirty="0" smtClean="0"/>
              <a:t> 'molecular tracer role’) </a:t>
            </a:r>
            <a:r>
              <a:rPr lang="en-US" b="1" dirty="0" smtClean="0">
                <a:solidFill>
                  <a:srgbClr val="0070C0"/>
                </a:solidFill>
              </a:rPr>
              <a:t>and</a:t>
            </a:r>
            <a:r>
              <a:rPr lang="en-US" dirty="0" smtClean="0"/>
              <a:t> (has_disposition some fluorescence)</a:t>
            </a:r>
          </a:p>
          <a:p>
            <a:pPr marL="1025525" lvl="1" indent="-1025525" fontAlgn="ctr"/>
            <a:endParaRPr lang="en-US" sz="1200" b="1" dirty="0" smtClean="0"/>
          </a:p>
        </p:txBody>
      </p:sp>
      <p:sp>
        <p:nvSpPr>
          <p:cNvPr id="5" name="TextBox 4"/>
          <p:cNvSpPr txBox="1"/>
          <p:nvPr/>
        </p:nvSpPr>
        <p:spPr>
          <a:xfrm>
            <a:off x="539608" y="152400"/>
            <a:ext cx="8070992" cy="584775"/>
          </a:xfrm>
          <a:prstGeom prst="rect">
            <a:avLst/>
          </a:prstGeom>
          <a:noFill/>
        </p:spPr>
        <p:txBody>
          <a:bodyPr wrap="none" rtlCol="0">
            <a:spAutoFit/>
          </a:bodyPr>
          <a:lstStyle/>
          <a:p>
            <a:r>
              <a:rPr lang="en-US" sz="3200" b="1" dirty="0" smtClean="0"/>
              <a:t>Dispositions Used to Define Equivalent Classes</a:t>
            </a:r>
            <a:endParaRPr lang="en-US" sz="3200" dirty="0"/>
          </a:p>
        </p:txBody>
      </p:sp>
      <p:sp>
        <p:nvSpPr>
          <p:cNvPr id="9" name="Rectangle 8"/>
          <p:cNvSpPr/>
          <p:nvPr/>
        </p:nvSpPr>
        <p:spPr>
          <a:xfrm>
            <a:off x="152400" y="3567898"/>
            <a:ext cx="8686800" cy="3046988"/>
          </a:xfrm>
          <a:prstGeom prst="rect">
            <a:avLst/>
          </a:prstGeom>
        </p:spPr>
        <p:txBody>
          <a:bodyPr wrap="square">
            <a:spAutoFit/>
          </a:bodyPr>
          <a:lstStyle/>
          <a:p>
            <a:pPr marL="1025525" lvl="1" indent="-1025525" fontAlgn="ctr"/>
            <a:r>
              <a:rPr lang="en-US" sz="2400" b="1" u="sng" dirty="0" smtClean="0"/>
              <a:t>Case 4</a:t>
            </a:r>
            <a:r>
              <a:rPr lang="en-US" sz="2400" u="sng" dirty="0" smtClean="0"/>
              <a:t>:</a:t>
            </a:r>
            <a:r>
              <a:rPr lang="en-US" sz="2400" b="1" u="sng" dirty="0" smtClean="0"/>
              <a:t>    chelation agent</a:t>
            </a:r>
          </a:p>
          <a:p>
            <a:pPr marL="338138" lvl="1" indent="-338138" fontAlgn="ctr">
              <a:buFont typeface="Courier New" pitchFamily="49" charset="0"/>
              <a:buChar char="o"/>
            </a:pPr>
            <a:endParaRPr lang="en-US" sz="1200" b="1" dirty="0" smtClean="0"/>
          </a:p>
          <a:p>
            <a:pPr marL="338138" lvl="1" indent="-338138" fontAlgn="ctr">
              <a:buFont typeface="Courier New" pitchFamily="49" charset="0"/>
              <a:buChar char="o"/>
            </a:pPr>
            <a:r>
              <a:rPr lang="en-US" sz="2000" b="1" dirty="0" smtClean="0"/>
              <a:t>When a class can be defined by a </a:t>
            </a:r>
            <a:r>
              <a:rPr lang="en-US" sz="2000" b="1" i="1" u="sng" dirty="0" smtClean="0"/>
              <a:t>common disposition</a:t>
            </a:r>
            <a:r>
              <a:rPr lang="en-US" sz="2000" b="1" i="1" dirty="0" smtClean="0"/>
              <a:t> </a:t>
            </a:r>
            <a:r>
              <a:rPr lang="en-US" sz="2000" b="1" dirty="0" smtClean="0"/>
              <a:t>borne by all instances, do not use a role</a:t>
            </a:r>
          </a:p>
          <a:p>
            <a:pPr marL="234950" lvl="1" fontAlgn="ctr"/>
            <a:endParaRPr lang="en-US" sz="1000" dirty="0" smtClean="0"/>
          </a:p>
          <a:p>
            <a:pPr marL="576263" indent="-339725" fontAlgn="ctr">
              <a:buFont typeface="Wingdings" pitchFamily="2" charset="2"/>
              <a:buChar char="Ø"/>
            </a:pPr>
            <a:r>
              <a:rPr lang="en-US" sz="2000" b="1" dirty="0" smtClean="0"/>
              <a:t>chelation agent = ‘molecular entity’ </a:t>
            </a:r>
            <a:r>
              <a:rPr lang="en-US" sz="2000" b="1" dirty="0" smtClean="0">
                <a:solidFill>
                  <a:srgbClr val="0070C0"/>
                </a:solidFill>
              </a:rPr>
              <a:t>and</a:t>
            </a:r>
            <a:r>
              <a:rPr lang="en-US" sz="2000" b="1" dirty="0" smtClean="0"/>
              <a:t> :</a:t>
            </a:r>
          </a:p>
          <a:p>
            <a:pPr fontAlgn="ctr"/>
            <a:endParaRPr lang="en-US" sz="800" dirty="0" smtClean="0"/>
          </a:p>
          <a:p>
            <a:pPr marL="684213" lvl="1"/>
            <a:r>
              <a:rPr lang="en-US" sz="2400" b="1" dirty="0" smtClean="0">
                <a:solidFill>
                  <a:srgbClr val="FF0000"/>
                </a:solidFill>
              </a:rPr>
              <a:t> X   </a:t>
            </a:r>
            <a:r>
              <a:rPr lang="en-US" strike="sngStrike" dirty="0" smtClean="0"/>
              <a:t>has_role </a:t>
            </a:r>
            <a:r>
              <a:rPr lang="en-US" b="1" strike="sngStrike" dirty="0" smtClean="0">
                <a:solidFill>
                  <a:srgbClr val="FF00FF"/>
                </a:solidFill>
              </a:rPr>
              <a:t>some</a:t>
            </a:r>
            <a:r>
              <a:rPr lang="en-US" strike="sngStrike" dirty="0" smtClean="0"/>
              <a:t> ‘chelation reagent role' </a:t>
            </a:r>
          </a:p>
          <a:p>
            <a:pPr marL="684213" lvl="2" fontAlgn="ctr"/>
            <a:endParaRPr lang="en-US" sz="800" b="1" i="1" dirty="0" smtClean="0">
              <a:solidFill>
                <a:srgbClr val="FF0000"/>
              </a:solidFill>
            </a:endParaRPr>
          </a:p>
          <a:p>
            <a:pPr marL="969963" lvl="2" indent="-285750" fontAlgn="ctr">
              <a:buFont typeface="Wingdings" pitchFamily="2" charset="2"/>
              <a:buChar char="ü"/>
            </a:pPr>
            <a:r>
              <a:rPr lang="en-US" sz="2800" dirty="0" smtClean="0">
                <a:solidFill>
                  <a:srgbClr val="00B050"/>
                </a:solidFill>
              </a:rPr>
              <a:t>  </a:t>
            </a:r>
            <a:r>
              <a:rPr lang="en-US" dirty="0" smtClean="0"/>
              <a:t>(has_role </a:t>
            </a:r>
            <a:r>
              <a:rPr lang="en-US" b="1" dirty="0" smtClean="0">
                <a:solidFill>
                  <a:srgbClr val="FF00FF"/>
                </a:solidFill>
              </a:rPr>
              <a:t>some</a:t>
            </a:r>
            <a:r>
              <a:rPr lang="en-US" dirty="0" smtClean="0"/>
              <a:t> ‘molecular reagent role') </a:t>
            </a:r>
            <a:r>
              <a:rPr lang="en-US" b="1" dirty="0" smtClean="0">
                <a:solidFill>
                  <a:srgbClr val="0070C0"/>
                </a:solidFill>
              </a:rPr>
              <a:t>and</a:t>
            </a:r>
            <a:r>
              <a:rPr lang="en-US" dirty="0" smtClean="0"/>
              <a:t> (</a:t>
            </a:r>
            <a:r>
              <a:rPr lang="en-US" dirty="0" err="1" smtClean="0"/>
              <a:t>bearer_of</a:t>
            </a:r>
            <a:r>
              <a:rPr lang="en-US" dirty="0" smtClean="0"/>
              <a:t> </a:t>
            </a:r>
            <a:r>
              <a:rPr lang="en-US" b="1" dirty="0" smtClean="0">
                <a:solidFill>
                  <a:srgbClr val="FF00FF"/>
                </a:solidFill>
              </a:rPr>
              <a:t>some</a:t>
            </a:r>
            <a:r>
              <a:rPr lang="en-US" dirty="0" smtClean="0"/>
              <a:t> (‘chelation    </a:t>
            </a:r>
          </a:p>
          <a:p>
            <a:pPr marL="969963" lvl="2" indent="-285750" fontAlgn="ctr"/>
            <a:r>
              <a:rPr lang="en-US" dirty="0" smtClean="0"/>
              <a:t>         disposition’))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31758"/>
            <a:ext cx="8686800" cy="6063198"/>
          </a:xfrm>
          <a:prstGeom prst="rect">
            <a:avLst/>
          </a:prstGeom>
          <a:noFill/>
        </p:spPr>
        <p:txBody>
          <a:bodyPr wrap="square" rtlCol="0">
            <a:spAutoFit/>
          </a:bodyPr>
          <a:lstStyle/>
          <a:p>
            <a:pPr marL="971550" marR="0" indent="-971550">
              <a:spcBef>
                <a:spcPts val="0"/>
              </a:spcBef>
              <a:spcAft>
                <a:spcPts val="0"/>
              </a:spcAft>
            </a:pPr>
            <a:r>
              <a:rPr lang="en-US" sz="2400" b="1" u="sng" dirty="0" smtClean="0"/>
              <a:t>Case 5</a:t>
            </a:r>
            <a:r>
              <a:rPr lang="en-US" sz="2400" u="sng" dirty="0" smtClean="0"/>
              <a:t>:</a:t>
            </a:r>
            <a:r>
              <a:rPr lang="en-US" sz="2400" b="1" u="sng" dirty="0" smtClean="0"/>
              <a:t>  molecular analog</a:t>
            </a:r>
          </a:p>
          <a:p>
            <a:pPr marL="971550" marR="0" indent="-971550">
              <a:spcBef>
                <a:spcPts val="0"/>
              </a:spcBef>
              <a:spcAft>
                <a:spcPts val="0"/>
              </a:spcAft>
            </a:pPr>
            <a:endParaRPr lang="en-US" sz="1200" b="1" dirty="0" smtClean="0"/>
          </a:p>
          <a:p>
            <a:pPr marL="463550" marR="0" indent="-350838">
              <a:spcBef>
                <a:spcPts val="0"/>
              </a:spcBef>
              <a:spcAft>
                <a:spcPts val="0"/>
              </a:spcAft>
              <a:buFont typeface="Courier New" pitchFamily="49" charset="0"/>
              <a:buChar char="o"/>
            </a:pPr>
            <a:r>
              <a:rPr lang="en-US" sz="2000" b="1" dirty="0" smtClean="0"/>
              <a:t>When class can be defined by a </a:t>
            </a:r>
            <a:r>
              <a:rPr lang="en-US" sz="2000" b="1" i="1" u="sng" dirty="0" smtClean="0"/>
              <a:t>common function </a:t>
            </a:r>
            <a:r>
              <a:rPr lang="en-US" sz="2000" b="1" dirty="0" smtClean="0"/>
              <a:t>borne by all instances,    do not use a role</a:t>
            </a:r>
            <a:endParaRPr lang="en-US" b="1" dirty="0" smtClean="0"/>
          </a:p>
          <a:p>
            <a:pPr marL="633413" indent="-339725" fontAlgn="ctr">
              <a:buFont typeface="Wingdings" pitchFamily="2" charset="2"/>
              <a:buChar char="Ø"/>
            </a:pPr>
            <a:r>
              <a:rPr lang="en-US" sz="2000" b="1" dirty="0" smtClean="0"/>
              <a:t>amino acid analog reagent = ‘molecular entity’ </a:t>
            </a:r>
            <a:r>
              <a:rPr lang="en-US" sz="2000" b="1" dirty="0" smtClean="0">
                <a:solidFill>
                  <a:srgbClr val="0070C0"/>
                </a:solidFill>
              </a:rPr>
              <a:t>and</a:t>
            </a:r>
            <a:r>
              <a:rPr lang="en-US" sz="2000" b="1" dirty="0" smtClean="0"/>
              <a:t> :</a:t>
            </a:r>
          </a:p>
          <a:p>
            <a:pPr fontAlgn="ctr"/>
            <a:endParaRPr lang="en-US" sz="800" dirty="0" smtClean="0"/>
          </a:p>
          <a:p>
            <a:pPr marL="571500" lvl="1" fontAlgn="ctr"/>
            <a:r>
              <a:rPr lang="en-US" sz="2400" b="1" dirty="0" smtClean="0">
                <a:solidFill>
                  <a:srgbClr val="FF0000"/>
                </a:solidFill>
              </a:rPr>
              <a:t>  X  </a:t>
            </a:r>
            <a:r>
              <a:rPr lang="en-US" sz="3600" b="1" dirty="0" smtClean="0">
                <a:solidFill>
                  <a:srgbClr val="FF0000"/>
                </a:solidFill>
              </a:rPr>
              <a:t> </a:t>
            </a:r>
            <a:r>
              <a:rPr lang="en-US" strike="sngStrike" dirty="0" smtClean="0"/>
              <a:t>(has_role </a:t>
            </a:r>
            <a:r>
              <a:rPr lang="en-US" b="1" dirty="0" smtClean="0">
                <a:solidFill>
                  <a:srgbClr val="FF00FF"/>
                </a:solidFill>
              </a:rPr>
              <a:t>some</a:t>
            </a:r>
            <a:r>
              <a:rPr lang="en-US" strike="sngStrike" dirty="0" smtClean="0"/>
              <a:t> ‘amino acid analog reagent role')</a:t>
            </a:r>
          </a:p>
          <a:p>
            <a:pPr marL="969963" lvl="2" indent="-285750" fontAlgn="ctr">
              <a:buFont typeface="Wingdings" pitchFamily="2" charset="2"/>
              <a:buChar char="ü"/>
            </a:pPr>
            <a:r>
              <a:rPr lang="en-US" sz="2800" dirty="0" smtClean="0">
                <a:solidFill>
                  <a:srgbClr val="00B050"/>
                </a:solidFill>
              </a:rPr>
              <a:t>  </a:t>
            </a:r>
            <a:r>
              <a:rPr lang="en-US" dirty="0" smtClean="0"/>
              <a:t>(has_role </a:t>
            </a:r>
            <a:r>
              <a:rPr lang="en-US" b="1" dirty="0" smtClean="0">
                <a:solidFill>
                  <a:srgbClr val="FF00FF"/>
                </a:solidFill>
              </a:rPr>
              <a:t>some</a:t>
            </a:r>
            <a:r>
              <a:rPr lang="en-US" dirty="0" smtClean="0"/>
              <a:t> 'reagent role’) </a:t>
            </a:r>
            <a:r>
              <a:rPr lang="en-US" b="1" dirty="0" smtClean="0">
                <a:solidFill>
                  <a:srgbClr val="0070C0"/>
                </a:solidFill>
              </a:rPr>
              <a:t>and</a:t>
            </a:r>
            <a:r>
              <a:rPr lang="en-US" dirty="0" smtClean="0"/>
              <a:t> (</a:t>
            </a:r>
            <a:r>
              <a:rPr lang="en-US" dirty="0" err="1" smtClean="0"/>
              <a:t>has_function</a:t>
            </a:r>
            <a:r>
              <a:rPr lang="en-US" dirty="0" smtClean="0"/>
              <a:t> </a:t>
            </a:r>
            <a:r>
              <a:rPr lang="en-US" b="1" dirty="0" smtClean="0">
                <a:solidFill>
                  <a:srgbClr val="FF00FF"/>
                </a:solidFill>
              </a:rPr>
              <a:t>some</a:t>
            </a:r>
            <a:r>
              <a:rPr lang="en-US" dirty="0" smtClean="0"/>
              <a:t> (‘analog function’ </a:t>
            </a:r>
            <a:r>
              <a:rPr lang="en-US" b="1" dirty="0" smtClean="0">
                <a:solidFill>
                  <a:srgbClr val="0070C0"/>
                </a:solidFill>
              </a:rPr>
              <a:t>and</a:t>
            </a:r>
            <a:r>
              <a:rPr lang="en-US" dirty="0" smtClean="0"/>
              <a:t>    </a:t>
            </a:r>
          </a:p>
          <a:p>
            <a:pPr marL="969963" lvl="2" indent="-285750" fontAlgn="ctr"/>
            <a:r>
              <a:rPr lang="en-US" dirty="0" smtClean="0"/>
              <a:t>          (towards </a:t>
            </a:r>
            <a:r>
              <a:rPr lang="en-US" b="1" dirty="0" smtClean="0">
                <a:solidFill>
                  <a:srgbClr val="FF00FF"/>
                </a:solidFill>
              </a:rPr>
              <a:t>some</a:t>
            </a:r>
            <a:r>
              <a:rPr lang="en-US" dirty="0" smtClean="0"/>
              <a:t> ‘amino acid’)))</a:t>
            </a:r>
          </a:p>
          <a:p>
            <a:pPr marL="571500" lvl="1" fontAlgn="ctr"/>
            <a:r>
              <a:rPr lang="en-US" sz="1000" b="1" dirty="0" smtClean="0">
                <a:solidFill>
                  <a:srgbClr val="FF0000"/>
                </a:solidFill>
              </a:rPr>
              <a:t> </a:t>
            </a:r>
            <a:endParaRPr lang="en-US" sz="1000" dirty="0" smtClean="0"/>
          </a:p>
          <a:p>
            <a:pPr marL="1025525" lvl="1" indent="-1025525" fontAlgn="ctr"/>
            <a:r>
              <a:rPr lang="en-US" sz="2400" b="1" u="sng" dirty="0" smtClean="0"/>
              <a:t>Case 6</a:t>
            </a:r>
            <a:r>
              <a:rPr lang="en-US" sz="2400" u="sng" dirty="0" smtClean="0"/>
              <a:t>:</a:t>
            </a:r>
            <a:r>
              <a:rPr lang="en-US" sz="2400" b="1" u="sng" dirty="0" smtClean="0"/>
              <a:t>  apoptosis-activating reagent</a:t>
            </a:r>
          </a:p>
          <a:p>
            <a:pPr marL="338138" lvl="1" indent="-338138" fontAlgn="ctr">
              <a:buFont typeface="Courier New" pitchFamily="49" charset="0"/>
              <a:buChar char="o"/>
            </a:pPr>
            <a:endParaRPr lang="en-US" sz="1200" b="1" dirty="0" smtClean="0"/>
          </a:p>
          <a:p>
            <a:pPr marL="338138" lvl="1" indent="-338138" fontAlgn="ctr">
              <a:buFont typeface="Courier New" pitchFamily="49" charset="0"/>
              <a:buChar char="o"/>
            </a:pPr>
            <a:r>
              <a:rPr lang="en-US" sz="2000" b="1" dirty="0" smtClean="0"/>
              <a:t>When a class can be defined by a </a:t>
            </a:r>
            <a:r>
              <a:rPr lang="en-US" sz="2000" b="1" i="1" u="sng" dirty="0" smtClean="0"/>
              <a:t>common function </a:t>
            </a:r>
            <a:r>
              <a:rPr lang="en-US" sz="2000" b="1" dirty="0" smtClean="0"/>
              <a:t>borne by all instances,          do not use a role</a:t>
            </a:r>
          </a:p>
          <a:p>
            <a:pPr marL="234950" lvl="1" fontAlgn="ctr"/>
            <a:endParaRPr lang="en-US" sz="1000" dirty="0" smtClean="0"/>
          </a:p>
          <a:p>
            <a:pPr marL="576263" indent="-339725" fontAlgn="ctr">
              <a:buFont typeface="Wingdings" pitchFamily="2" charset="2"/>
              <a:buChar char="Ø"/>
            </a:pPr>
            <a:r>
              <a:rPr lang="en-US" sz="2000" b="1" dirty="0" smtClean="0"/>
              <a:t>apoptosis-activating reagent = ‘molecular entity’ </a:t>
            </a:r>
            <a:r>
              <a:rPr lang="en-US" sz="2000" b="1" dirty="0" smtClean="0">
                <a:solidFill>
                  <a:srgbClr val="0070C0"/>
                </a:solidFill>
              </a:rPr>
              <a:t>and</a:t>
            </a:r>
            <a:r>
              <a:rPr lang="en-US" sz="2000" b="1" dirty="0" smtClean="0"/>
              <a:t> :</a:t>
            </a:r>
          </a:p>
          <a:p>
            <a:pPr fontAlgn="ctr"/>
            <a:endParaRPr lang="en-US" sz="800" dirty="0" smtClean="0"/>
          </a:p>
          <a:p>
            <a:pPr marL="684213" lvl="1"/>
            <a:r>
              <a:rPr lang="en-US" sz="2400" b="1" dirty="0" smtClean="0">
                <a:solidFill>
                  <a:srgbClr val="FF0000"/>
                </a:solidFill>
              </a:rPr>
              <a:t> X   </a:t>
            </a:r>
            <a:r>
              <a:rPr lang="en-US" strike="sngStrike" dirty="0" smtClean="0"/>
              <a:t>has_role </a:t>
            </a:r>
            <a:r>
              <a:rPr lang="en-US" b="1" strike="sngStrike" dirty="0" smtClean="0">
                <a:solidFill>
                  <a:srgbClr val="FF00FF"/>
                </a:solidFill>
              </a:rPr>
              <a:t>some</a:t>
            </a:r>
            <a:r>
              <a:rPr lang="en-US" strike="sngStrike" dirty="0" smtClean="0"/>
              <a:t> 'apoptosis activator reagent role' </a:t>
            </a:r>
          </a:p>
          <a:p>
            <a:pPr marL="684213" lvl="2" fontAlgn="ctr"/>
            <a:endParaRPr lang="en-US" sz="800" b="1" i="1" dirty="0" smtClean="0">
              <a:solidFill>
                <a:srgbClr val="FF0000"/>
              </a:solidFill>
            </a:endParaRPr>
          </a:p>
          <a:p>
            <a:pPr marL="969963" lvl="2" indent="-285750" fontAlgn="ctr">
              <a:buFont typeface="Wingdings" pitchFamily="2" charset="2"/>
              <a:buChar char="ü"/>
            </a:pPr>
            <a:r>
              <a:rPr lang="en-US" sz="2800" dirty="0" smtClean="0">
                <a:solidFill>
                  <a:srgbClr val="00B050"/>
                </a:solidFill>
              </a:rPr>
              <a:t>  </a:t>
            </a:r>
            <a:r>
              <a:rPr lang="en-US" dirty="0" smtClean="0"/>
              <a:t>(has_role </a:t>
            </a:r>
            <a:r>
              <a:rPr lang="en-US" b="1" dirty="0" smtClean="0">
                <a:solidFill>
                  <a:srgbClr val="FF00FF"/>
                </a:solidFill>
              </a:rPr>
              <a:t>some</a:t>
            </a:r>
            <a:r>
              <a:rPr lang="en-US" dirty="0" smtClean="0"/>
              <a:t> ‘molecular reagent role') </a:t>
            </a:r>
            <a:r>
              <a:rPr lang="en-US" b="1" dirty="0" smtClean="0">
                <a:solidFill>
                  <a:srgbClr val="0070C0"/>
                </a:solidFill>
              </a:rPr>
              <a:t>and</a:t>
            </a:r>
            <a:r>
              <a:rPr lang="en-US" dirty="0" smtClean="0"/>
              <a:t> (</a:t>
            </a:r>
            <a:r>
              <a:rPr lang="en-US" dirty="0" err="1" smtClean="0"/>
              <a:t>bearer_of</a:t>
            </a:r>
            <a:r>
              <a:rPr lang="en-US" dirty="0" smtClean="0"/>
              <a:t> </a:t>
            </a:r>
            <a:r>
              <a:rPr lang="en-US" b="1" dirty="0" smtClean="0">
                <a:solidFill>
                  <a:srgbClr val="FF00FF"/>
                </a:solidFill>
              </a:rPr>
              <a:t>some</a:t>
            </a:r>
            <a:r>
              <a:rPr lang="en-US" dirty="0" smtClean="0"/>
              <a:t> (‘apoptotic molecular function' </a:t>
            </a:r>
            <a:r>
              <a:rPr lang="en-US" b="1" dirty="0" smtClean="0">
                <a:solidFill>
                  <a:srgbClr val="0070C0"/>
                </a:solidFill>
              </a:rPr>
              <a:t>and </a:t>
            </a:r>
            <a:r>
              <a:rPr lang="en-US" dirty="0" smtClean="0"/>
              <a:t>(</a:t>
            </a:r>
            <a:r>
              <a:rPr lang="en-US" dirty="0" err="1" smtClean="0"/>
              <a:t>is_realized_by</a:t>
            </a:r>
            <a:r>
              <a:rPr lang="en-US" dirty="0" smtClean="0"/>
              <a:t> </a:t>
            </a:r>
            <a:r>
              <a:rPr lang="en-US" b="1" dirty="0" smtClean="0">
                <a:solidFill>
                  <a:srgbClr val="FF33CC"/>
                </a:solidFill>
              </a:rPr>
              <a:t>only</a:t>
            </a:r>
            <a:r>
              <a:rPr lang="en-US" dirty="0" smtClean="0"/>
              <a:t> ('induction of apoptosis')))</a:t>
            </a:r>
          </a:p>
        </p:txBody>
      </p:sp>
      <p:sp>
        <p:nvSpPr>
          <p:cNvPr id="4" name="TextBox 3"/>
          <p:cNvSpPr txBox="1"/>
          <p:nvPr/>
        </p:nvSpPr>
        <p:spPr>
          <a:xfrm>
            <a:off x="539608" y="152400"/>
            <a:ext cx="7642990" cy="584775"/>
          </a:xfrm>
          <a:prstGeom prst="rect">
            <a:avLst/>
          </a:prstGeom>
          <a:noFill/>
        </p:spPr>
        <p:txBody>
          <a:bodyPr wrap="none" rtlCol="0">
            <a:spAutoFit/>
          </a:bodyPr>
          <a:lstStyle/>
          <a:p>
            <a:r>
              <a:rPr lang="en-US" sz="3200" b="1" dirty="0" smtClean="0"/>
              <a:t>Functions Used to Define Equivalent Classes</a:t>
            </a:r>
            <a:endParaRPr 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30809</TotalTime>
  <Words>2997</Words>
  <Application>Microsoft Office PowerPoint</Application>
  <PresentationFormat>On-screen Show (4:3)</PresentationFormat>
  <Paragraphs>264</Paragraphs>
  <Slides>18</Slides>
  <Notes>15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OHSU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 Brush</dc:creator>
  <cp:lastModifiedBy>M Brush</cp:lastModifiedBy>
  <cp:revision>67</cp:revision>
  <dcterms:created xsi:type="dcterms:W3CDTF">2011-12-10T00:36:16Z</dcterms:created>
  <dcterms:modified xsi:type="dcterms:W3CDTF">2012-03-13T21:43:18Z</dcterms:modified>
</cp:coreProperties>
</file>