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392" r:id="rId2"/>
    <p:sldId id="757" r:id="rId3"/>
    <p:sldId id="749" r:id="rId4"/>
    <p:sldId id="759" r:id="rId5"/>
    <p:sldId id="750" r:id="rId6"/>
    <p:sldId id="760" r:id="rId7"/>
    <p:sldId id="765" r:id="rId8"/>
    <p:sldId id="768" r:id="rId9"/>
    <p:sldId id="746" r:id="rId10"/>
    <p:sldId id="767" r:id="rId11"/>
    <p:sldId id="754" r:id="rId12"/>
    <p:sldId id="763" r:id="rId13"/>
    <p:sldId id="724" r:id="rId14"/>
    <p:sldId id="753" r:id="rId1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rgbClr val="FFCC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rgbClr val="FFCC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rgbClr val="FFCC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rgbClr val="FFCC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FFFFFF"/>
    <a:srgbClr val="FFFF00"/>
    <a:srgbClr val="FFFF66"/>
    <a:srgbClr val="FFCC00"/>
    <a:srgbClr val="CC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8168" autoAdjust="0"/>
  </p:normalViewPr>
  <p:slideViewPr>
    <p:cSldViewPr>
      <p:cViewPr varScale="1">
        <p:scale>
          <a:sx n="116" d="100"/>
          <a:sy n="116" d="100"/>
        </p:scale>
        <p:origin x="-61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6E0E2B9-8095-4B93-9966-4FA575EFA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8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698500"/>
            <a:ext cx="4643438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68D6E37-8977-4EAF-91C7-63CAAB8D1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42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/>
            <a:fld id="{79FDFF97-ED3F-43A0-AC12-7D7DC82C1954}" type="slidenum">
              <a:rPr lang="en-US" sz="1200" i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200" i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D6E37-8977-4EAF-91C7-63CAAB8D11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0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Look for other ontologies for such term definitions.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/>
            <a:fld id="{1AB177BE-42A8-437A-AC81-6F3F6F43F7F2}" type="slidenum">
              <a:rPr lang="en-US" sz="1200" i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200" i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Look for other ontologies for such term definitions.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/>
            <a:fld id="{1AB177BE-42A8-437A-AC81-6F3F6F43F7F2}" type="slidenum">
              <a:rPr lang="en-US" sz="1200" i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200" i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realizes some (concretizes some ‘study design')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/>
            <a:fld id="{E70055CA-9717-4192-AF5E-06C01294DB76}" type="slidenum">
              <a:rPr lang="en-US" sz="1200" i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200" i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/>
            <a:fld id="{E70055CA-9717-4192-AF5E-06C01294DB76}" type="slidenum">
              <a:rPr lang="en-US" sz="1200" i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200" i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/>
            <a:fld id="{943D4881-AA97-453E-A629-3195495F1E79}" type="slidenum">
              <a:rPr lang="en-US" sz="1200" i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200" i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7C0A2-8905-40FB-838C-DC6697DD6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881DA-CE2C-445B-BD64-E248F9A1A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BAAF1-9479-4049-9381-3799E5716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6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AED89-343A-4079-B4AF-FD08DCE32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5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C51B6-E7C6-4230-813F-C4C8D0DE3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6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C336C-8B14-42E2-B6AB-283CABE54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71FF3-D2B9-4CBE-88F9-E35C04C1C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497D1-6EC4-493D-BC08-DF51A5F2A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5A53B-A5E1-4A90-8392-DA2C1595C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1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C7D39-329C-4040-8960-4C8DD7DAD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67F2-8EBA-431A-81B7-6CAA38ED2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9D0E165-1A8E-4236-BA4E-3DF2DB3CF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DDDDD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DDDDD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DDDDD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DDDDD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risa-soldatova/HELO" TargetMode="External"/><Relationship Id="rId2" Type="http://schemas.openxmlformats.org/officeDocument/2006/relationships/hyperlink" Target="http://kt.ijs.si/panovp/doku.php?id=ontod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ntorat.hegroup.org/" TargetMode="External"/><Relationship Id="rId2" Type="http://schemas.openxmlformats.org/officeDocument/2006/relationships/hyperlink" Target="http://obi.svn.sourceforge.net/viewvc/obi/trunk/docs/presentations/OBI%20workshop%20May%202012%20Ann%20Arbor/OBI%20Statistics/OBIstat%20source/OBIStat_new_terms_IDs-v2.xlsx?revision=374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1"/>
          <p:cNvSpPr txBox="1">
            <a:spLocks noChangeArrowheads="1"/>
          </p:cNvSpPr>
          <p:nvPr/>
        </p:nvSpPr>
        <p:spPr bwMode="auto">
          <a:xfrm>
            <a:off x="381000" y="685800"/>
            <a:ext cx="82296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1" i="0" u="sng" dirty="0" err="1" smtClean="0"/>
              <a:t>OBIstat</a:t>
            </a:r>
            <a:r>
              <a:rPr lang="en-US" sz="4400" b="1" i="0" dirty="0" smtClean="0"/>
              <a:t>: </a:t>
            </a:r>
          </a:p>
          <a:p>
            <a:pPr algn="ctr" eaLnBrk="1" hangingPunct="1"/>
            <a:r>
              <a:rPr lang="en-US" sz="3600" b="1" i="0" dirty="0" smtClean="0"/>
              <a:t>Ontological Representation </a:t>
            </a:r>
            <a:r>
              <a:rPr lang="en-US" sz="3600" b="1" i="0" dirty="0"/>
              <a:t>of Biostatistics Terms</a:t>
            </a:r>
          </a:p>
        </p:txBody>
      </p:sp>
      <p:sp>
        <p:nvSpPr>
          <p:cNvPr id="2051" name="Rectangle 23"/>
          <p:cNvSpPr>
            <a:spLocks noChangeArrowheads="1"/>
          </p:cNvSpPr>
          <p:nvPr/>
        </p:nvSpPr>
        <p:spPr bwMode="auto">
          <a:xfrm>
            <a:off x="228600" y="2563237"/>
            <a:ext cx="868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dirty="0"/>
          </a:p>
          <a:p>
            <a:pPr algn="ctr"/>
            <a:r>
              <a:rPr lang="en-US" sz="2800" b="1" i="0" dirty="0">
                <a:solidFill>
                  <a:srgbClr val="FFFF00"/>
                </a:solidFill>
              </a:rPr>
              <a:t>Yongqun “Oliver” </a:t>
            </a:r>
            <a:r>
              <a:rPr lang="en-US" sz="2800" b="1" i="0" dirty="0" smtClean="0">
                <a:solidFill>
                  <a:srgbClr val="FFFF00"/>
                </a:solidFill>
              </a:rPr>
              <a:t>He, Marcy Harris</a:t>
            </a:r>
          </a:p>
          <a:p>
            <a:pPr algn="ctr"/>
            <a:r>
              <a:rPr lang="en-US" sz="2800" b="1" i="0" dirty="0">
                <a:solidFill>
                  <a:srgbClr val="FFFF00"/>
                </a:solidFill>
              </a:rPr>
              <a:t/>
            </a:r>
            <a:br>
              <a:rPr lang="en-US" sz="2800" b="1" i="0" dirty="0">
                <a:solidFill>
                  <a:srgbClr val="FFFF00"/>
                </a:solidFill>
              </a:rPr>
            </a:br>
            <a:r>
              <a:rPr lang="en-US" b="1" i="0" dirty="0">
                <a:solidFill>
                  <a:srgbClr val="FFFF00"/>
                </a:solidFill>
              </a:rPr>
              <a:t/>
            </a:r>
            <a:br>
              <a:rPr lang="en-US" b="1" i="0" dirty="0">
                <a:solidFill>
                  <a:srgbClr val="FFFF00"/>
                </a:solidFill>
              </a:rPr>
            </a:br>
            <a:r>
              <a:rPr lang="en-US" b="1" i="0" dirty="0" smtClean="0">
                <a:solidFill>
                  <a:schemeClr val="bg1"/>
                </a:solidFill>
              </a:rPr>
              <a:t>University </a:t>
            </a:r>
            <a:r>
              <a:rPr lang="en-US" b="1" i="0" dirty="0">
                <a:solidFill>
                  <a:schemeClr val="bg1"/>
                </a:solidFill>
              </a:rPr>
              <a:t>of </a:t>
            </a:r>
            <a:r>
              <a:rPr lang="en-US" b="1" i="0" dirty="0" smtClean="0">
                <a:solidFill>
                  <a:schemeClr val="bg1"/>
                </a:solidFill>
              </a:rPr>
              <a:t>Michigan </a:t>
            </a:r>
          </a:p>
          <a:p>
            <a:pPr algn="ctr"/>
            <a:r>
              <a:rPr lang="en-US" b="1" i="0" dirty="0" smtClean="0">
                <a:solidFill>
                  <a:schemeClr val="bg1"/>
                </a:solidFill>
              </a:rPr>
              <a:t>Ann </a:t>
            </a:r>
            <a:r>
              <a:rPr lang="en-US" b="1" i="0" dirty="0">
                <a:solidFill>
                  <a:schemeClr val="bg1"/>
                </a:solidFill>
              </a:rPr>
              <a:t>Arbor, MI </a:t>
            </a:r>
            <a:r>
              <a:rPr lang="en-US" b="1" i="0" dirty="0" smtClean="0">
                <a:solidFill>
                  <a:schemeClr val="bg1"/>
                </a:solidFill>
              </a:rPr>
              <a:t>48109, USA</a:t>
            </a:r>
            <a:endParaRPr lang="en-US" b="1" i="0" dirty="0">
              <a:solidFill>
                <a:schemeClr val="bg1"/>
              </a:solidFill>
            </a:endParaRPr>
          </a:p>
        </p:txBody>
      </p:sp>
      <p:pic>
        <p:nvPicPr>
          <p:cNvPr id="2052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5867400"/>
            <a:ext cx="26384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5715000"/>
            <a:ext cx="8191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990600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sz="3600" b="1" dirty="0" smtClean="0">
                <a:latin typeface="Arial" charset="0"/>
              </a:rPr>
              <a:t>May move “sampling plan” </a:t>
            </a:r>
            <a:br>
              <a:rPr lang="en-US" sz="3600" b="1" dirty="0" smtClean="0">
                <a:latin typeface="Arial" charset="0"/>
              </a:rPr>
            </a:br>
            <a:r>
              <a:rPr lang="en-US" sz="3600" b="1" dirty="0" smtClean="0">
                <a:latin typeface="Arial" charset="0"/>
              </a:rPr>
              <a:t>under ‘study design’</a:t>
            </a:r>
            <a:endParaRPr lang="en-US" sz="3600" b="1" dirty="0" smtClean="0"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3344" y="1752600"/>
            <a:ext cx="510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8001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Study design </a:t>
            </a:r>
            <a:r>
              <a:rPr lang="en-US" i="0" dirty="0" err="1" smtClean="0">
                <a:solidFill>
                  <a:schemeClr val="bg1"/>
                </a:solidFill>
                <a:cs typeface="Arial" charset="0"/>
              </a:rPr>
              <a:t>Def</a:t>
            </a:r>
            <a:r>
              <a:rPr lang="en-US" i="0" dirty="0">
                <a:solidFill>
                  <a:schemeClr val="bg1"/>
                </a:solidFill>
                <a:cs typeface="Arial" charset="0"/>
              </a:rPr>
              <a:t>: </a:t>
            </a: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“</a:t>
            </a:r>
            <a:r>
              <a:rPr lang="en-US" dirty="0">
                <a:solidFill>
                  <a:schemeClr val="bg1"/>
                </a:solidFill>
                <a:cs typeface="Arial" charset="0"/>
              </a:rPr>
              <a:t>A study design is a plan specification comprised of protocols (which may specify how and what kinds of data will be gathered) that are executed as part of an investigation and is realized during a study design execution.</a:t>
            </a: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”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i="0" dirty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Sampling plan </a:t>
            </a:r>
            <a:r>
              <a:rPr lang="en-US" i="0" dirty="0" err="1" smtClean="0">
                <a:solidFill>
                  <a:schemeClr val="bg1"/>
                </a:solidFill>
                <a:cs typeface="Arial" charset="0"/>
              </a:rPr>
              <a:t>def</a:t>
            </a:r>
            <a:r>
              <a:rPr lang="en-US" i="0" dirty="0">
                <a:solidFill>
                  <a:schemeClr val="bg1"/>
                </a:solidFill>
                <a:cs typeface="Arial" charset="0"/>
              </a:rPr>
              <a:t>: “</a:t>
            </a:r>
            <a:r>
              <a:rPr lang="en-US" dirty="0">
                <a:solidFill>
                  <a:schemeClr val="bg1"/>
                </a:solidFill>
                <a:cs typeface="Arial" charset="0"/>
              </a:rPr>
              <a:t>a plan specification that provides a detailed outline of which measurements will be taken at what times, on which material, in what manner, and by whom.</a:t>
            </a:r>
            <a:r>
              <a:rPr lang="en-US" i="0" dirty="0">
                <a:solidFill>
                  <a:schemeClr val="bg1"/>
                </a:solidFill>
                <a:cs typeface="Arial" charset="0"/>
              </a:rPr>
              <a:t>”</a:t>
            </a:r>
            <a:endParaRPr lang="en-US" i="0" dirty="0" smtClean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81200"/>
            <a:ext cx="3733800" cy="343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1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1066800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OBI Biostatistics Subset Design Pattern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6019800"/>
            <a:ext cx="7772400" cy="6096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What about a specific statistics test?</a:t>
            </a: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506413" y="1758950"/>
            <a:ext cx="1524000" cy="7064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>
                <a:solidFill>
                  <a:schemeClr val="bg1"/>
                </a:solidFill>
              </a:rPr>
              <a:t>Study design</a:t>
            </a: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3200400" y="1752600"/>
            <a:ext cx="1665288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>
                <a:solidFill>
                  <a:schemeClr val="bg1"/>
                </a:solidFill>
              </a:rPr>
              <a:t>hypothesis textual entity</a:t>
            </a: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3036888" y="3489325"/>
            <a:ext cx="2095500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>
                <a:solidFill>
                  <a:schemeClr val="bg1"/>
                </a:solidFill>
              </a:rPr>
              <a:t>data item</a:t>
            </a:r>
          </a:p>
          <a:p>
            <a:pPr algn="ctr"/>
            <a:r>
              <a:rPr lang="en-US" sz="2000" i="0">
                <a:solidFill>
                  <a:schemeClr val="bg1"/>
                </a:solidFill>
              </a:rPr>
              <a:t>(input data set) </a:t>
            </a: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6465888" y="3490913"/>
            <a:ext cx="2133600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>
                <a:solidFill>
                  <a:schemeClr val="bg1"/>
                </a:solidFill>
              </a:rPr>
              <a:t>data transformation</a:t>
            </a:r>
          </a:p>
        </p:txBody>
      </p:sp>
      <p:cxnSp>
        <p:nvCxnSpPr>
          <p:cNvPr id="6153" name="Straight Connector 4"/>
          <p:cNvCxnSpPr>
            <a:cxnSpLocks noChangeShapeType="1"/>
            <a:stCxn id="6150" idx="1"/>
            <a:endCxn id="6149" idx="3"/>
          </p:cNvCxnSpPr>
          <p:nvPr/>
        </p:nvCxnSpPr>
        <p:spPr bwMode="auto">
          <a:xfrm flipH="1">
            <a:off x="2030413" y="2106613"/>
            <a:ext cx="1169987" cy="6350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4" name="Rectangle 16"/>
          <p:cNvSpPr>
            <a:spLocks noChangeArrowheads="1"/>
          </p:cNvSpPr>
          <p:nvPr/>
        </p:nvSpPr>
        <p:spPr bwMode="auto">
          <a:xfrm>
            <a:off x="3036888" y="4894263"/>
            <a:ext cx="2133600" cy="400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6155" name="Rectangle 18"/>
          <p:cNvSpPr>
            <a:spLocks noChangeArrowheads="1"/>
          </p:cNvSpPr>
          <p:nvPr/>
        </p:nvSpPr>
        <p:spPr bwMode="auto">
          <a:xfrm>
            <a:off x="6172200" y="4930775"/>
            <a:ext cx="2743200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 dirty="0">
                <a:solidFill>
                  <a:schemeClr val="bg1"/>
                </a:solidFill>
              </a:rPr>
              <a:t>data transformation objective</a:t>
            </a:r>
          </a:p>
        </p:txBody>
      </p:sp>
      <p:sp>
        <p:nvSpPr>
          <p:cNvPr id="6156" name="Rectangle 21"/>
          <p:cNvSpPr>
            <a:spLocks noChangeArrowheads="1"/>
          </p:cNvSpPr>
          <p:nvPr/>
        </p:nvSpPr>
        <p:spPr bwMode="auto">
          <a:xfrm>
            <a:off x="6542088" y="1752600"/>
            <a:ext cx="1905000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>
                <a:solidFill>
                  <a:schemeClr val="bg1"/>
                </a:solidFill>
              </a:rPr>
              <a:t>data item</a:t>
            </a:r>
          </a:p>
          <a:p>
            <a:pPr algn="ctr"/>
            <a:r>
              <a:rPr lang="en-US" sz="2000" i="0">
                <a:solidFill>
                  <a:schemeClr val="bg1"/>
                </a:solidFill>
              </a:rPr>
              <a:t>(e.g., p-value) </a:t>
            </a:r>
          </a:p>
        </p:txBody>
      </p:sp>
      <p:sp>
        <p:nvSpPr>
          <p:cNvPr id="6157" name="Rectangle 22"/>
          <p:cNvSpPr>
            <a:spLocks noChangeArrowheads="1"/>
          </p:cNvSpPr>
          <p:nvPr/>
        </p:nvSpPr>
        <p:spPr bwMode="auto">
          <a:xfrm>
            <a:off x="6296025" y="2676525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cs typeface="Arial" charset="0"/>
              </a:rPr>
              <a:t>has_specified_output</a:t>
            </a:r>
            <a:endParaRPr lang="en-US" sz="2000" dirty="0"/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5192713" y="3195638"/>
            <a:ext cx="11969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Arial" charset="0"/>
              </a:rPr>
              <a:t>has_</a:t>
            </a:r>
          </a:p>
          <a:p>
            <a:r>
              <a:rPr lang="en-US" sz="2000" dirty="0">
                <a:solidFill>
                  <a:schemeClr val="bg1"/>
                </a:solidFill>
                <a:cs typeface="Arial" charset="0"/>
              </a:rPr>
              <a:t>specified</a:t>
            </a:r>
          </a:p>
          <a:p>
            <a:r>
              <a:rPr lang="en-US" sz="2000" dirty="0">
                <a:solidFill>
                  <a:schemeClr val="bg1"/>
                </a:solidFill>
                <a:cs typeface="Arial" charset="0"/>
              </a:rPr>
              <a:t>_input</a:t>
            </a:r>
            <a:endParaRPr lang="en-US" sz="2000" dirty="0"/>
          </a:p>
        </p:txBody>
      </p:sp>
      <p:cxnSp>
        <p:nvCxnSpPr>
          <p:cNvPr id="6159" name="Straight Connector 37"/>
          <p:cNvCxnSpPr>
            <a:cxnSpLocks noChangeShapeType="1"/>
            <a:stCxn id="6152" idx="2"/>
            <a:endCxn id="6155" idx="0"/>
          </p:cNvCxnSpPr>
          <p:nvPr/>
        </p:nvCxnSpPr>
        <p:spPr bwMode="auto">
          <a:xfrm>
            <a:off x="7532688" y="4198938"/>
            <a:ext cx="11112" cy="731837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Straight Connector 45"/>
          <p:cNvCxnSpPr>
            <a:cxnSpLocks noChangeShapeType="1"/>
            <a:stCxn id="6156" idx="1"/>
            <a:endCxn id="6150" idx="3"/>
          </p:cNvCxnSpPr>
          <p:nvPr/>
        </p:nvCxnSpPr>
        <p:spPr bwMode="auto">
          <a:xfrm flipH="1">
            <a:off x="4865688" y="2106613"/>
            <a:ext cx="1676400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1" name="Rectangle 48"/>
          <p:cNvSpPr>
            <a:spLocks noChangeArrowheads="1"/>
          </p:cNvSpPr>
          <p:nvPr/>
        </p:nvSpPr>
        <p:spPr bwMode="auto">
          <a:xfrm>
            <a:off x="190500" y="3505200"/>
            <a:ext cx="2171700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>
                <a:solidFill>
                  <a:schemeClr val="bg1"/>
                </a:solidFill>
              </a:rPr>
              <a:t>hypothesis driven investigation</a:t>
            </a:r>
          </a:p>
        </p:txBody>
      </p:sp>
      <p:cxnSp>
        <p:nvCxnSpPr>
          <p:cNvPr id="6162" name="Straight Connector 49"/>
          <p:cNvCxnSpPr>
            <a:cxnSpLocks noChangeShapeType="1"/>
            <a:stCxn id="6149" idx="2"/>
            <a:endCxn id="6161" idx="0"/>
          </p:cNvCxnSpPr>
          <p:nvPr/>
        </p:nvCxnSpPr>
        <p:spPr bwMode="auto">
          <a:xfrm>
            <a:off x="1268413" y="2465388"/>
            <a:ext cx="7937" cy="1039812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Straight Connector 53"/>
          <p:cNvCxnSpPr>
            <a:cxnSpLocks noChangeShapeType="1"/>
            <a:stCxn id="6151" idx="3"/>
            <a:endCxn id="6152" idx="1"/>
          </p:cNvCxnSpPr>
          <p:nvPr/>
        </p:nvCxnSpPr>
        <p:spPr bwMode="auto">
          <a:xfrm>
            <a:off x="5132388" y="3843338"/>
            <a:ext cx="1333500" cy="1587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Straight Connector 56"/>
          <p:cNvCxnSpPr>
            <a:cxnSpLocks noChangeShapeType="1"/>
            <a:stCxn id="6151" idx="2"/>
            <a:endCxn id="6154" idx="0"/>
          </p:cNvCxnSpPr>
          <p:nvPr/>
        </p:nvCxnSpPr>
        <p:spPr bwMode="auto">
          <a:xfrm>
            <a:off x="4084638" y="4197350"/>
            <a:ext cx="19050" cy="696912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6" name="Rectangle 59"/>
          <p:cNvSpPr>
            <a:spLocks noChangeArrowheads="1"/>
          </p:cNvSpPr>
          <p:nvPr/>
        </p:nvSpPr>
        <p:spPr bwMode="auto">
          <a:xfrm>
            <a:off x="2724150" y="4338638"/>
            <a:ext cx="276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cs typeface="Arial" charset="0"/>
              </a:rPr>
              <a:t>has_specified_input</a:t>
            </a:r>
            <a:endParaRPr lang="en-US" sz="2000"/>
          </a:p>
        </p:txBody>
      </p:sp>
      <p:sp>
        <p:nvSpPr>
          <p:cNvPr id="6167" name="Rectangle 60"/>
          <p:cNvSpPr>
            <a:spLocks noChangeArrowheads="1"/>
          </p:cNvSpPr>
          <p:nvPr/>
        </p:nvSpPr>
        <p:spPr bwMode="auto">
          <a:xfrm>
            <a:off x="5143500" y="1706563"/>
            <a:ext cx="115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cs typeface="Arial" charset="0"/>
              </a:rPr>
              <a:t>is_about</a:t>
            </a:r>
            <a:endParaRPr lang="en-US" sz="2000"/>
          </a:p>
        </p:txBody>
      </p:sp>
      <p:sp>
        <p:nvSpPr>
          <p:cNvPr id="6168" name="Rectangle 62"/>
          <p:cNvSpPr>
            <a:spLocks noChangeArrowheads="1"/>
          </p:cNvSpPr>
          <p:nvPr/>
        </p:nvSpPr>
        <p:spPr bwMode="auto">
          <a:xfrm>
            <a:off x="2057400" y="1730375"/>
            <a:ext cx="1123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cs typeface="Arial" charset="0"/>
              </a:rPr>
              <a:t>part_of?</a:t>
            </a:r>
            <a:endParaRPr lang="en-US" sz="2000"/>
          </a:p>
        </p:txBody>
      </p:sp>
      <p:cxnSp>
        <p:nvCxnSpPr>
          <p:cNvPr id="25" name="Straight Connector 49"/>
          <p:cNvCxnSpPr>
            <a:cxnSpLocks noChangeShapeType="1"/>
          </p:cNvCxnSpPr>
          <p:nvPr/>
        </p:nvCxnSpPr>
        <p:spPr bwMode="auto">
          <a:xfrm>
            <a:off x="7486651" y="2445947"/>
            <a:ext cx="7937" cy="1039812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6356457" y="4185538"/>
            <a:ext cx="22541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cs typeface="Arial" charset="0"/>
              </a:rPr>
              <a:t>achieves_ </a:t>
            </a:r>
          </a:p>
          <a:p>
            <a:r>
              <a:rPr lang="en-US" sz="2000" dirty="0" err="1" smtClean="0">
                <a:solidFill>
                  <a:schemeClr val="bg1"/>
                </a:solidFill>
                <a:cs typeface="Arial" charset="0"/>
              </a:rPr>
              <a:t>planned</a:t>
            </a:r>
            <a:r>
              <a:rPr lang="en-US" sz="2000" dirty="0" err="1" smtClean="0">
                <a:solidFill>
                  <a:schemeClr val="bg1"/>
                </a:solidFill>
                <a:cs typeface="Arial" charset="0"/>
              </a:rPr>
              <a:t>_objective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371600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sz="4000" b="1" dirty="0" smtClean="0">
                <a:latin typeface="Arial" charset="0"/>
              </a:rPr>
              <a:t>What a specific statistical method does? 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78808" y="1905000"/>
            <a:ext cx="8207991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DDDDD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DDDDD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DDDDD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DDDDD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 specific statistical test like t-test has the following components: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 test </a:t>
            </a: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label, e.g., student’s t-test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Test statistic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Mathematic model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Test distribution, e.g., </a:t>
            </a:r>
            <a:r>
              <a:rPr lang="en-US" i="0" kern="0" dirty="0">
                <a:solidFill>
                  <a:schemeClr val="bg1"/>
                </a:solidFill>
                <a:latin typeface="Arial" charset="0"/>
                <a:cs typeface="Arial" charset="0"/>
              </a:rPr>
              <a:t>, student’s </a:t>
            </a: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Test </a:t>
            </a: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result </a:t>
            </a: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value, </a:t>
            </a: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e.g., p-value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Hypothesis </a:t>
            </a:r>
            <a:endParaRPr lang="en-US" i="0" kern="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i="0" kern="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We want to represent each of these</a:t>
            </a:r>
            <a:endParaRPr lang="en-US" i="0" kern="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1371600"/>
          </a:xfrm>
        </p:spPr>
        <p:txBody>
          <a:bodyPr/>
          <a:lstStyle/>
          <a:p>
            <a:pPr eaLnBrk="1" hangingPunct="1"/>
            <a:r>
              <a:rPr lang="en-US" sz="4000" b="1" smtClean="0">
                <a:latin typeface="Arial" charset="0"/>
              </a:rPr>
              <a:t>Challenges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467600" cy="3352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How to represent mathematic formula using ontology?</a:t>
            </a: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How to represent statistical null hypothesis?</a:t>
            </a: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How to run ontology-supported statistical analysis within the context of semantic web?</a:t>
            </a: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1447800" y="381000"/>
            <a:ext cx="6361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 b="1" i="0" dirty="0"/>
              <a:t>Acknowledgements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663575" y="1595021"/>
            <a:ext cx="779462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i="0" dirty="0"/>
              <a:t> </a:t>
            </a:r>
          </a:p>
          <a:p>
            <a:pPr algn="ctr" eaLnBrk="1" hangingPunct="1"/>
            <a:r>
              <a:rPr lang="en-US" sz="2800" b="1" i="0" dirty="0"/>
              <a:t>OBI, IAO</a:t>
            </a:r>
          </a:p>
          <a:p>
            <a:pPr algn="ctr" eaLnBrk="1" hangingPunct="1"/>
            <a:endParaRPr lang="en-US" sz="2800" b="1" i="0" dirty="0"/>
          </a:p>
          <a:p>
            <a:pPr algn="ctr" eaLnBrk="1" hangingPunct="1"/>
            <a:r>
              <a:rPr lang="en-US" sz="2800" b="1" i="0" dirty="0"/>
              <a:t>Philippe </a:t>
            </a:r>
            <a:r>
              <a:rPr lang="en-US" sz="2800" b="1" i="0" dirty="0" err="1"/>
              <a:t>Rocca</a:t>
            </a:r>
            <a:r>
              <a:rPr lang="en-US" sz="2800" b="1" i="0" dirty="0"/>
              <a:t>-Serra, Alfred Hero, </a:t>
            </a:r>
            <a:endParaRPr lang="en-US" sz="2800" b="1" i="0" dirty="0" smtClean="0"/>
          </a:p>
          <a:p>
            <a:pPr algn="ctr" eaLnBrk="1" hangingPunct="1"/>
            <a:r>
              <a:rPr lang="en-US" sz="2800" b="1" i="0" dirty="0" smtClean="0"/>
              <a:t>Jessica </a:t>
            </a:r>
            <a:r>
              <a:rPr lang="en-US" sz="2800" b="1" i="0" dirty="0" smtClean="0"/>
              <a:t>Turner, </a:t>
            </a:r>
          </a:p>
          <a:p>
            <a:pPr algn="ctr" eaLnBrk="1" hangingPunct="1"/>
            <a:r>
              <a:rPr lang="en-US" sz="2800" b="1" i="0" dirty="0" smtClean="0"/>
              <a:t>all </a:t>
            </a:r>
            <a:r>
              <a:rPr lang="en-US" sz="2800" b="1" i="0" dirty="0"/>
              <a:t>in 2012 </a:t>
            </a:r>
            <a:r>
              <a:rPr lang="en-US" sz="2800" b="1" i="0" dirty="0" smtClean="0"/>
              <a:t>OBI </a:t>
            </a:r>
            <a:r>
              <a:rPr lang="en-US" sz="2800" b="1" i="0" dirty="0"/>
              <a:t>face-2-face </a:t>
            </a:r>
            <a:endParaRPr lang="en-US" sz="2800" b="1" i="0" dirty="0" smtClean="0"/>
          </a:p>
          <a:p>
            <a:pPr algn="ctr" eaLnBrk="1" hangingPunct="1"/>
            <a:r>
              <a:rPr lang="en-US" sz="2800" b="1" i="0" dirty="0" smtClean="0"/>
              <a:t>Ann </a:t>
            </a:r>
            <a:r>
              <a:rPr lang="en-US" sz="2800" b="1" i="0" dirty="0"/>
              <a:t>Arbor workshop</a:t>
            </a:r>
            <a:endParaRPr lang="en-US" sz="2800" b="1" i="0" dirty="0"/>
          </a:p>
          <a:p>
            <a:pPr algn="ctr" eaLnBrk="1" hangingPunct="1"/>
            <a:endParaRPr lang="en-US" sz="2800" b="1" i="0" dirty="0"/>
          </a:p>
          <a:p>
            <a:pPr algn="ctr" eaLnBrk="1" hangingPunct="1"/>
            <a:endParaRPr lang="en-US" sz="2800" b="1" i="0" dirty="0"/>
          </a:p>
          <a:p>
            <a:pPr algn="ctr" eaLnBrk="1" hangingPunct="1"/>
            <a:r>
              <a:rPr lang="en-US" sz="2800" b="1" i="0" dirty="0"/>
              <a:t>NIH-NIAID Grant: </a:t>
            </a:r>
            <a:r>
              <a:rPr lang="en-US" sz="2800" b="1" i="0" dirty="0" smtClean="0">
                <a:solidFill>
                  <a:schemeClr val="bg1"/>
                </a:solidFill>
              </a:rPr>
              <a:t>R01AI081062</a:t>
            </a:r>
          </a:p>
          <a:p>
            <a:pPr algn="ctr" eaLnBrk="1" hangingPunct="1"/>
            <a:endParaRPr lang="en-US" sz="2800" b="1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C000"/>
                </a:solidFill>
                <a:latin typeface="Arial" charset="0"/>
              </a:rPr>
              <a:t>Ontological Representation of Statistical Analyses</a:t>
            </a:r>
            <a:endParaRPr lang="en-US" sz="2000" b="1" dirty="0" smtClean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609600" y="1676400"/>
            <a:ext cx="8077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8001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err="1" smtClean="0">
                <a:solidFill>
                  <a:schemeClr val="bg1"/>
                </a:solidFill>
                <a:cs typeface="Arial" charset="0"/>
              </a:rPr>
              <a:t>OntoDM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: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Ontological representation of data mining tasks and complex data types.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  <a:hlinkClick r:id="rId2"/>
              </a:rPr>
              <a:t>http://kt.ijs.si/panovp/doku.php?id=ontodm</a:t>
            </a: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HELO: Hypothesis and Law Ontology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  <a:hlinkClick r:id="rId3"/>
              </a:rPr>
              <a:t>https</a:t>
            </a:r>
            <a:r>
              <a:rPr lang="en-US" sz="2800" i="0" dirty="0">
                <a:solidFill>
                  <a:schemeClr val="bg1"/>
                </a:solidFill>
                <a:cs typeface="Arial" charset="0"/>
                <a:hlinkClick r:id="rId3"/>
              </a:rPr>
              <a:t>://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  <a:hlinkClick r:id="rId3"/>
              </a:rPr>
              <a:t>github.com/larisa-soldatova/HELO</a:t>
            </a: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  <a:p>
            <a:pPr marL="914400" lvl="1" indent="-4572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Both with specific focuses and align with IAO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Other related ontologies? 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447800"/>
          </a:xfrm>
        </p:spPr>
        <p:txBody>
          <a:bodyPr/>
          <a:lstStyle/>
          <a:p>
            <a:pPr eaLnBrk="1" hangingPunct="1"/>
            <a:r>
              <a:rPr lang="en-US" sz="3600" b="1" dirty="0" err="1" smtClean="0">
                <a:solidFill>
                  <a:srgbClr val="FFC000"/>
                </a:solidFill>
                <a:latin typeface="Arial" charset="0"/>
              </a:rPr>
              <a:t>OBIstat</a:t>
            </a:r>
            <a:r>
              <a:rPr lang="en-US" sz="3600" b="1" dirty="0" smtClean="0">
                <a:solidFill>
                  <a:srgbClr val="FFC000"/>
                </a:solidFill>
                <a:latin typeface="Arial" charset="0"/>
              </a:rPr>
              <a:t>: An OBI Subset and Extension with a focus on statistics</a:t>
            </a:r>
            <a:endParaRPr lang="en-US" sz="2000" b="1" dirty="0" smtClean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8001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OBI is large and has many focuses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i="0" dirty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Goal: Develop an OBI subset with a specific focus on statistics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i="0" dirty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Strategy: two methods: </a:t>
            </a:r>
          </a:p>
          <a:p>
            <a:pPr marL="971550" lvl="1" indent="-514350" eaLnBrk="1" hangingPunct="1">
              <a:lnSpc>
                <a:spcPct val="80000"/>
              </a:lnSpc>
              <a:spcBef>
                <a:spcPct val="20000"/>
              </a:spcBef>
              <a:buFont typeface="+mj-lt"/>
              <a:buAutoNum type="arabicParenR"/>
              <a:defRPr/>
            </a:pP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Obtaining existing statistics terms in OBI: using </a:t>
            </a:r>
            <a:r>
              <a:rPr lang="en-US" i="0" dirty="0" err="1" smtClean="0">
                <a:solidFill>
                  <a:schemeClr val="bg1"/>
                </a:solidFill>
                <a:cs typeface="Arial" charset="0"/>
              </a:rPr>
              <a:t>OntoFox</a:t>
            </a: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 MIREOT method</a:t>
            </a:r>
          </a:p>
          <a:p>
            <a:pPr marL="971550" lvl="1" indent="-514350" eaLnBrk="1" hangingPunct="1">
              <a:lnSpc>
                <a:spcPct val="80000"/>
              </a:lnSpc>
              <a:spcBef>
                <a:spcPct val="20000"/>
              </a:spcBef>
              <a:buFont typeface="+mj-lt"/>
              <a:buAutoNum type="arabicParenR"/>
              <a:defRPr/>
            </a:pP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Generating </a:t>
            </a:r>
            <a:r>
              <a:rPr lang="en-US" i="0" dirty="0">
                <a:solidFill>
                  <a:schemeClr val="bg1"/>
                </a:solidFill>
                <a:cs typeface="Arial" charset="0"/>
              </a:rPr>
              <a:t>new statistics </a:t>
            </a: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terms (which are expected to be vetted and become part of OBI later</a:t>
            </a:r>
          </a:p>
          <a:p>
            <a:pPr marL="971550" lvl="1" indent="-514350" eaLnBrk="1" hangingPunct="1">
              <a:lnSpc>
                <a:spcPct val="80000"/>
              </a:lnSpc>
              <a:spcBef>
                <a:spcPct val="20000"/>
              </a:spcBef>
              <a:buFont typeface="+mj-lt"/>
              <a:buAutoNum type="arabicParenR"/>
              <a:defRPr/>
            </a:pPr>
            <a:endParaRPr lang="en-US" sz="1200" i="0" dirty="0" smtClean="0">
              <a:solidFill>
                <a:schemeClr val="bg1"/>
              </a:solidFill>
              <a:cs typeface="Arial" charset="0"/>
            </a:endParaRPr>
          </a:p>
          <a:p>
            <a:pPr marL="457200" lvl="1" indent="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Note: </a:t>
            </a:r>
            <a:r>
              <a:rPr lang="en-US" sz="2800" i="0" dirty="0" err="1" smtClean="0">
                <a:solidFill>
                  <a:schemeClr val="bg1"/>
                </a:solidFill>
                <a:cs typeface="Arial" charset="0"/>
              </a:rPr>
              <a:t>OBIstat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 includes both parts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C000"/>
                </a:solidFill>
                <a:latin typeface="Arial" charset="0"/>
              </a:rPr>
              <a:t>Fetching OBI statistics subset using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</a:rPr>
              <a:t>OntoFox</a:t>
            </a:r>
            <a:endParaRPr lang="en-US" sz="2800" b="1" dirty="0" smtClean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09" y="990600"/>
            <a:ext cx="159946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b="1" i="0" kern="0" dirty="0" err="1" smtClean="0">
                <a:solidFill>
                  <a:srgbClr val="FFFF00"/>
                </a:solidFill>
                <a:latin typeface="Arial" charset="0"/>
              </a:rPr>
              <a:t>OntoFox</a:t>
            </a:r>
            <a:r>
              <a:rPr lang="en-US" sz="2400" b="1" i="0" kern="0" dirty="0" smtClean="0">
                <a:solidFill>
                  <a:srgbClr val="FFFF00"/>
                </a:solidFill>
                <a:latin typeface="Arial" charset="0"/>
              </a:rPr>
              <a:t> input: defining OBI terms to fetch:</a:t>
            </a:r>
          </a:p>
          <a:p>
            <a:pPr eaLnBrk="1" hangingPunct="1"/>
            <a:endParaRPr lang="en-US" sz="2400" b="1" i="0" kern="0" dirty="0">
              <a:solidFill>
                <a:srgbClr val="FFC000"/>
              </a:solidFill>
              <a:latin typeface="Arial" charset="0"/>
            </a:endParaRPr>
          </a:p>
          <a:p>
            <a:pPr eaLnBrk="1" hangingPunct="1"/>
            <a:endParaRPr lang="en-US" sz="2400" b="1" i="0" kern="0" dirty="0" smtClean="0">
              <a:solidFill>
                <a:srgbClr val="FFC000"/>
              </a:solidFill>
              <a:latin typeface="Arial" charset="0"/>
            </a:endParaRPr>
          </a:p>
          <a:p>
            <a:pPr eaLnBrk="1" hangingPunct="1"/>
            <a:endParaRPr lang="en-US" sz="2400" b="1" i="0" kern="0" dirty="0">
              <a:solidFill>
                <a:srgbClr val="FFC000"/>
              </a:solidFill>
              <a:latin typeface="Arial" charset="0"/>
            </a:endParaRPr>
          </a:p>
          <a:p>
            <a:pPr eaLnBrk="1" hangingPunct="1"/>
            <a:r>
              <a:rPr lang="en-US" sz="2000" b="1" i="0" kern="0" dirty="0" smtClean="0">
                <a:solidFill>
                  <a:schemeClr val="bg1"/>
                </a:solidFill>
                <a:latin typeface="Arial" charset="0"/>
              </a:rPr>
              <a:t>Many OBI branches are fully taken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68" y="726744"/>
            <a:ext cx="7468332" cy="607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9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5621434" cy="13716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Arial" charset="0"/>
                <a:ea typeface="SimSun" pitchFamily="2" charset="-122"/>
              </a:rPr>
              <a:t>Results: The OBI subset focusing on Biostatistics</a:t>
            </a: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50376" y="1868137"/>
            <a:ext cx="5087937" cy="357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8001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Get </a:t>
            </a:r>
            <a:r>
              <a:rPr lang="en-US" i="0" dirty="0">
                <a:solidFill>
                  <a:schemeClr val="bg1"/>
                </a:solidFill>
                <a:cs typeface="Arial" charset="0"/>
              </a:rPr>
              <a:t>all branch terms: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cs typeface="Arial" charset="0"/>
              </a:rPr>
              <a:t>data transformation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cs typeface="Arial" charset="0"/>
              </a:rPr>
              <a:t>data visualization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cs typeface="Arial" charset="0"/>
              </a:rPr>
              <a:t>intervention design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cs typeface="Arial" charset="0"/>
              </a:rPr>
              <a:t>data item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cs typeface="Arial" charset="0"/>
              </a:rPr>
              <a:t>data transformation </a:t>
            </a: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objective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lang="en-US" i="0" dirty="0" err="1">
                <a:solidFill>
                  <a:schemeClr val="bg1"/>
                </a:solidFill>
                <a:cs typeface="Arial" charset="0"/>
              </a:rPr>
              <a:t>i</a:t>
            </a:r>
            <a:r>
              <a:rPr lang="en-US" i="0" dirty="0" err="1" smtClean="0">
                <a:solidFill>
                  <a:schemeClr val="bg1"/>
                </a:solidFill>
                <a:cs typeface="Arial" charset="0"/>
              </a:rPr>
              <a:t>ntepreting</a:t>
            </a: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 data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endParaRPr lang="en-US" i="0" dirty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Maintain inferring capability</a:t>
            </a:r>
            <a:endParaRPr lang="en-US" i="0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63874" y="35256"/>
            <a:ext cx="2911806" cy="6789760"/>
            <a:chOff x="5886450" y="-13648"/>
            <a:chExt cx="3028950" cy="703200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16"/>
            <a:stretch/>
          </p:blipFill>
          <p:spPr bwMode="auto">
            <a:xfrm>
              <a:off x="5901804" y="4151335"/>
              <a:ext cx="2896452" cy="286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86450" y="-13648"/>
              <a:ext cx="3028950" cy="416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284455"/>
            <a:ext cx="3833176" cy="1368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9906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C000"/>
                </a:solidFill>
                <a:latin typeface="Arial" charset="0"/>
              </a:rPr>
              <a:t>Generating New Statistics Terms</a:t>
            </a:r>
            <a:endParaRPr lang="en-US" sz="2000" b="1" dirty="0" smtClean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8001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Defined an Excel worksheet template for representing new statistics terms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Specified 118 new statistics terms using the template 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000" i="0" dirty="0">
                <a:solidFill>
                  <a:schemeClr val="bg1"/>
                </a:solidFill>
                <a:cs typeface="Arial" charset="0"/>
              </a:rPr>
              <a:t>URL: </a:t>
            </a:r>
            <a:r>
              <a:rPr lang="en-US" sz="2000" i="0" dirty="0" smtClean="0">
                <a:solidFill>
                  <a:schemeClr val="bg1"/>
                </a:solidFill>
                <a:cs typeface="Arial" charset="0"/>
                <a:hlinkClick r:id="rId2"/>
              </a:rPr>
              <a:t>http</a:t>
            </a:r>
            <a:r>
              <a:rPr lang="en-US" sz="2000" i="0" dirty="0">
                <a:solidFill>
                  <a:schemeClr val="bg1"/>
                </a:solidFill>
                <a:cs typeface="Arial" charset="0"/>
                <a:hlinkClick r:id="rId2"/>
              </a:rPr>
              <a:t>://</a:t>
            </a:r>
            <a:r>
              <a:rPr lang="en-US" sz="2000" i="0" dirty="0" smtClean="0">
                <a:solidFill>
                  <a:schemeClr val="bg1"/>
                </a:solidFill>
                <a:cs typeface="Arial" charset="0"/>
                <a:hlinkClick r:id="rId2"/>
              </a:rPr>
              <a:t>obi.svn.sourceforge.net/viewvc/obi/trunk/docs/presentations/OBI%20workshop%20May%202012%20Ann%20Arbor/OBI%20Statistics/OBIstat%20source/OBIStat_new_terms_IDs-v2.xlsx?revision=3745</a:t>
            </a:r>
            <a:r>
              <a:rPr lang="en-US" sz="2000" i="0" dirty="0" smtClean="0">
                <a:solidFill>
                  <a:schemeClr val="bg1"/>
                </a:solidFill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err="1" smtClean="0">
                <a:solidFill>
                  <a:schemeClr val="bg1"/>
                </a:solidFill>
                <a:cs typeface="Arial" charset="0"/>
              </a:rPr>
              <a:t>Ontorat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 tool (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  <a:hlinkClick r:id="rId3"/>
              </a:rPr>
              <a:t>http://ontorat.hegroup.org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) was used to convert the Excel results to OWL file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Refined the results in Protégé-OWL editor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829869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Arial" charset="0"/>
              </a:rPr>
              <a:t>Added many terms under OBI “data item”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2" y="4525902"/>
            <a:ext cx="2409256" cy="217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5"/>
          <a:stretch/>
        </p:blipFill>
        <p:spPr bwMode="auto">
          <a:xfrm>
            <a:off x="6230201" y="1600201"/>
            <a:ext cx="2837599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1"/>
            <a:ext cx="2965588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1" y="142875"/>
            <a:ext cx="26003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702720" y="1635598"/>
            <a:ext cx="1574745" cy="302740"/>
          </a:xfrm>
          <a:prstGeom prst="ellipse">
            <a:avLst/>
          </a:prstGeom>
          <a:solidFill>
            <a:srgbClr val="FF33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93112" y="2505075"/>
            <a:ext cx="2197144" cy="455140"/>
          </a:xfrm>
          <a:prstGeom prst="ellipse">
            <a:avLst/>
          </a:prstGeom>
          <a:solidFill>
            <a:srgbClr val="FF33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93112" y="3114675"/>
            <a:ext cx="1574745" cy="381000"/>
          </a:xfrm>
          <a:prstGeom prst="ellipse">
            <a:avLst/>
          </a:prstGeom>
          <a:solidFill>
            <a:srgbClr val="FF33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930" y="3787914"/>
            <a:ext cx="26576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Can add more test statistics later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008" y="464404"/>
            <a:ext cx="54864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Added many terms under </a:t>
            </a:r>
            <a:r>
              <a:rPr lang="en-US" sz="3200" b="1" dirty="0" smtClean="0">
                <a:latin typeface="Arial" charset="0"/>
              </a:rPr>
              <a:t/>
            </a:r>
            <a:br>
              <a:rPr lang="en-US" sz="3200" b="1" dirty="0" smtClean="0">
                <a:latin typeface="Arial" charset="0"/>
              </a:rPr>
            </a:br>
            <a:r>
              <a:rPr lang="en-US" sz="3200" b="1" dirty="0" smtClean="0">
                <a:latin typeface="Arial" charset="0"/>
              </a:rPr>
              <a:t>OBI </a:t>
            </a:r>
            <a:r>
              <a:rPr lang="en-US" sz="3200" b="1" dirty="0" smtClean="0">
                <a:latin typeface="Arial" charset="0"/>
              </a:rPr>
              <a:t>“data </a:t>
            </a:r>
            <a:r>
              <a:rPr lang="en-US" sz="3200" b="1" dirty="0" smtClean="0">
                <a:latin typeface="Arial" charset="0"/>
              </a:rPr>
              <a:t>transformation</a:t>
            </a:r>
            <a:endParaRPr lang="en-US" sz="3200" b="1" dirty="0" smtClean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077" y="3384396"/>
            <a:ext cx="2743200" cy="299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18" y="244522"/>
            <a:ext cx="3207225" cy="633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62400" y="2064603"/>
            <a:ext cx="46925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Jessica: which should be under ‘statistical hypothesis test’?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990600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sz="3600" b="1" dirty="0" smtClean="0">
                <a:latin typeface="Arial" charset="0"/>
              </a:rPr>
              <a:t>New term “variable specification”</a:t>
            </a:r>
            <a:endParaRPr lang="en-US" sz="3600" b="1" dirty="0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57399"/>
            <a:ext cx="3505200" cy="335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752600"/>
            <a:ext cx="5257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8001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err="1" smtClean="0">
                <a:solidFill>
                  <a:schemeClr val="bg1"/>
                </a:solidFill>
                <a:cs typeface="Arial" charset="0"/>
              </a:rPr>
              <a:t>Def</a:t>
            </a:r>
            <a:r>
              <a:rPr lang="en-US" sz="2800" i="0" dirty="0">
                <a:solidFill>
                  <a:schemeClr val="bg1"/>
                </a:solidFill>
                <a:cs typeface="Arial" charset="0"/>
              </a:rPr>
              <a:t>: “</a:t>
            </a:r>
            <a:r>
              <a:rPr lang="en-US" sz="2800" dirty="0">
                <a:solidFill>
                  <a:schemeClr val="bg1"/>
                </a:solidFill>
                <a:cs typeface="Arial" charset="0"/>
              </a:rPr>
              <a:t>a directive information entity that specifies a statistical variable whose value may change within the scope of a given problem or set of operations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”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i="0" dirty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May move several 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variables to under this term, including: 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 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000" i="0" dirty="0" smtClean="0">
                <a:solidFill>
                  <a:schemeClr val="bg1"/>
                </a:solidFill>
                <a:cs typeface="Arial" charset="0"/>
              </a:rPr>
              <a:t>Independent variable specification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000" i="0" dirty="0" smtClean="0">
                <a:solidFill>
                  <a:schemeClr val="bg1"/>
                </a:solidFill>
                <a:cs typeface="Arial" charset="0"/>
              </a:rPr>
              <a:t>Dependent variable </a:t>
            </a:r>
            <a:r>
              <a:rPr lang="en-US" sz="2000" i="0" dirty="0" err="1" smtClean="0">
                <a:solidFill>
                  <a:schemeClr val="bg1"/>
                </a:solidFill>
                <a:cs typeface="Arial" charset="0"/>
              </a:rPr>
              <a:t>specfication</a:t>
            </a: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FFFF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rgbClr val="FFCC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rgbClr val="FFCC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6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61966</TotalTime>
  <Words>593</Words>
  <Application>Microsoft Office PowerPoint</Application>
  <PresentationFormat>On-screen Show (4:3)</PresentationFormat>
  <Paragraphs>122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PowerPoint Presentation</vt:lpstr>
      <vt:lpstr>Ontological Representation of Statistical Analyses</vt:lpstr>
      <vt:lpstr>OBIstat: An OBI Subset and Extension with a focus on statistics</vt:lpstr>
      <vt:lpstr>Fetching OBI statistics subset using OntoFox</vt:lpstr>
      <vt:lpstr>Results: The OBI subset focusing on Biostatistics</vt:lpstr>
      <vt:lpstr>Generating New Statistics Terms</vt:lpstr>
      <vt:lpstr>Added many terms under OBI “data item”</vt:lpstr>
      <vt:lpstr>Added many terms under  OBI “data transformation</vt:lpstr>
      <vt:lpstr>New term “variable specification”</vt:lpstr>
      <vt:lpstr>May move “sampling plan”  under ‘study design’</vt:lpstr>
      <vt:lpstr>OBI Biostatistics Subset Design Pattern</vt:lpstr>
      <vt:lpstr>What a specific statistical method does? </vt:lpstr>
      <vt:lpstr>Challenges</vt:lpstr>
      <vt:lpstr>PowerPoint Presentation</vt:lpstr>
    </vt:vector>
  </TitlesOfParts>
  <Company>Virginia Bioinformatics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imorozov</dc:creator>
  <cp:lastModifiedBy>He, Yongqun</cp:lastModifiedBy>
  <cp:revision>2825</cp:revision>
  <cp:lastPrinted>2002-09-17T17:03:37Z</cp:lastPrinted>
  <dcterms:created xsi:type="dcterms:W3CDTF">2002-07-31T20:29:59Z</dcterms:created>
  <dcterms:modified xsi:type="dcterms:W3CDTF">2013-04-08T20:20:46Z</dcterms:modified>
</cp:coreProperties>
</file>