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9" r:id="rId1"/>
  </p:sldMasterIdLst>
  <p:notesMasterIdLst>
    <p:notesMasterId r:id="rId31"/>
  </p:notesMasterIdLst>
  <p:sldIdLst>
    <p:sldId id="312" r:id="rId2"/>
    <p:sldId id="334" r:id="rId3"/>
    <p:sldId id="314" r:id="rId4"/>
    <p:sldId id="315" r:id="rId5"/>
    <p:sldId id="338" r:id="rId6"/>
    <p:sldId id="339" r:id="rId7"/>
    <p:sldId id="337" r:id="rId8"/>
    <p:sldId id="346" r:id="rId9"/>
    <p:sldId id="340" r:id="rId10"/>
    <p:sldId id="319" r:id="rId11"/>
    <p:sldId id="341" r:id="rId12"/>
    <p:sldId id="317" r:id="rId13"/>
    <p:sldId id="260" r:id="rId14"/>
    <p:sldId id="318" r:id="rId15"/>
    <p:sldId id="298" r:id="rId16"/>
    <p:sldId id="299" r:id="rId17"/>
    <p:sldId id="321" r:id="rId18"/>
    <p:sldId id="342" r:id="rId19"/>
    <p:sldId id="325" r:id="rId20"/>
    <p:sldId id="327" r:id="rId21"/>
    <p:sldId id="330" r:id="rId22"/>
    <p:sldId id="343" r:id="rId23"/>
    <p:sldId id="345" r:id="rId24"/>
    <p:sldId id="296" r:id="rId25"/>
    <p:sldId id="344" r:id="rId26"/>
    <p:sldId id="335" r:id="rId27"/>
    <p:sldId id="328" r:id="rId28"/>
    <p:sldId id="331" r:id="rId29"/>
    <p:sldId id="32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4" autoAdjust="0"/>
    <p:restoredTop sz="94660" autoAdjust="0"/>
  </p:normalViewPr>
  <p:slideViewPr>
    <p:cSldViewPr snapToGrid="0" snapToObjects="1">
      <p:cViewPr varScale="1">
        <p:scale>
          <a:sx n="114" d="100"/>
          <a:sy n="114" d="100"/>
        </p:scale>
        <p:origin x="-14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7FF7E-9190-2441-AFBA-59E3A0407F41}" type="datetimeFigureOut">
              <a:rPr lang="en-US" smtClean="0"/>
              <a:t>7/25/11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8A35F-897A-6342-B883-C93FE824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2C1E9CF4-4D50-2C4D-A475-D413525D968E}" type="datetimeFigureOut">
              <a:rPr lang="en-US" smtClean="0"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AFC56213-B4C4-4C5C-8EAE-01416D175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t>7/25/11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t>7/25/11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t>7/25/11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2C1E9CF4-4D50-2C4D-A475-D413525D968E}" type="datetimeFigureOut">
              <a:rPr lang="en-US" smtClean="0"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t>7/25/11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t>7/25/11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t>7/25/11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t>7/25/11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9CF4-4D50-2C4D-A475-D413525D968E}" type="datetimeFigureOut">
              <a:rPr lang="en-US" smtClean="0"/>
              <a:t>7/25/11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207D-45FE-BB4C-82D1-7DFCC4A5D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2C1E9CF4-4D50-2C4D-A475-D413525D968E}" type="datetimeFigureOut">
              <a:rPr lang="en-US" smtClean="0"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F6207D-45FE-BB4C-82D1-7DFCC4A5D4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Guided development of the Evidence Code Ontology with OBI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Marcus C. </a:t>
            </a:r>
            <a:r>
              <a:rPr lang="en-US" dirty="0" smtClean="0"/>
              <a:t>Chibucos, </a:t>
            </a:r>
            <a:r>
              <a:rPr lang="en-US" dirty="0"/>
              <a:t>Ph.D.</a:t>
            </a:r>
          </a:p>
          <a:p>
            <a:r>
              <a:rPr lang="en-US" dirty="0"/>
              <a:t>Institute for Genome Sciences, University of Maryland, Baltimore, </a:t>
            </a:r>
            <a:r>
              <a:rPr lang="en-US" dirty="0" smtClean="0"/>
              <a:t>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6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Fortunate happenstance:</a:t>
            </a:r>
            <a:br>
              <a:rPr lang="en-US" dirty="0" smtClean="0"/>
            </a:br>
            <a:r>
              <a:rPr lang="en-US" dirty="0" smtClean="0"/>
              <a:t>OBI contacted ECO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71137"/>
            <a:ext cx="7706673" cy="43773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 discussion with Philippe </a:t>
            </a:r>
            <a:r>
              <a:rPr lang="en-US" dirty="0" err="1" smtClean="0"/>
              <a:t>Rocca</a:t>
            </a:r>
            <a:r>
              <a:rPr lang="en-US" dirty="0" smtClean="0"/>
              <a:t>-Serra mid-2010</a:t>
            </a:r>
          </a:p>
          <a:p>
            <a:pPr lvl="1"/>
            <a:r>
              <a:rPr lang="en-US" dirty="0" smtClean="0"/>
              <a:t>Could ECO be composed of OBI cross products?</a:t>
            </a:r>
          </a:p>
          <a:p>
            <a:pPr lvl="2"/>
            <a:r>
              <a:rPr lang="en-US" dirty="0" err="1" smtClean="0"/>
              <a:t>ECO:xyz</a:t>
            </a:r>
            <a:r>
              <a:rPr lang="en-US" dirty="0" smtClean="0"/>
              <a:t> = </a:t>
            </a:r>
            <a:r>
              <a:rPr lang="en-US" i="1" dirty="0" smtClean="0"/>
              <a:t>inferred by</a:t>
            </a:r>
            <a:r>
              <a:rPr lang="en-US" dirty="0" smtClean="0"/>
              <a:t> + OBI:123</a:t>
            </a:r>
          </a:p>
          <a:p>
            <a:pPr lvl="1"/>
            <a:r>
              <a:rPr lang="en-US" dirty="0" smtClean="0"/>
              <a:t>Cross reference ECO to OBI and eventually retire ECO?</a:t>
            </a:r>
          </a:p>
          <a:p>
            <a:r>
              <a:rPr lang="en-US" dirty="0" smtClean="0"/>
              <a:t>Considerations for mapping ECO (or other ontology) to OBI</a:t>
            </a:r>
          </a:p>
          <a:p>
            <a:pPr lvl="1"/>
            <a:r>
              <a:rPr lang="en-US" dirty="0" smtClean="0"/>
              <a:t>OBI more structurally complex than ECO</a:t>
            </a:r>
          </a:p>
          <a:p>
            <a:pPr lvl="2"/>
            <a:r>
              <a:rPr lang="en-US" dirty="0"/>
              <a:t>ECO </a:t>
            </a:r>
            <a:r>
              <a:rPr lang="en-US" dirty="0" smtClean="0"/>
              <a:t>easy </a:t>
            </a:r>
            <a:r>
              <a:rPr lang="en-US" dirty="0"/>
              <a:t>for </a:t>
            </a:r>
            <a:r>
              <a:rPr lang="en-US" dirty="0" smtClean="0"/>
              <a:t>newcomers; would users switch </a:t>
            </a:r>
            <a:r>
              <a:rPr lang="en-US" dirty="0"/>
              <a:t>to OBI?</a:t>
            </a:r>
          </a:p>
          <a:p>
            <a:pPr lvl="3"/>
            <a:r>
              <a:rPr lang="en-US" dirty="0" smtClean="0"/>
              <a:t>Perhaps </a:t>
            </a:r>
            <a:r>
              <a:rPr lang="en-US" dirty="0"/>
              <a:t>a “view” of large resources from OBI to meet particular goal?</a:t>
            </a:r>
          </a:p>
          <a:p>
            <a:pPr lvl="1"/>
            <a:r>
              <a:rPr lang="en-US" dirty="0" smtClean="0"/>
              <a:t>Do all ECO terms “fit” into OBI?</a:t>
            </a:r>
          </a:p>
          <a:p>
            <a:pPr lvl="2"/>
            <a:r>
              <a:rPr lang="en-US" i="1" dirty="0" smtClean="0"/>
              <a:t>author statement? assertion method </a:t>
            </a:r>
            <a:r>
              <a:rPr lang="en-US" dirty="0" smtClean="0"/>
              <a:t>and the internal cross products?</a:t>
            </a:r>
          </a:p>
          <a:p>
            <a:pPr lvl="2"/>
            <a:r>
              <a:rPr lang="en-US" dirty="0" smtClean="0"/>
              <a:t>Feasible to make ECO-OBI </a:t>
            </a:r>
            <a:r>
              <a:rPr lang="en-US" dirty="0"/>
              <a:t>completely </a:t>
            </a:r>
            <a:r>
              <a:rPr lang="en-US" dirty="0" smtClean="0"/>
              <a:t>interoperable</a:t>
            </a:r>
          </a:p>
          <a:p>
            <a:pPr lvl="3"/>
            <a:r>
              <a:rPr lang="en-US" dirty="0" smtClean="0"/>
              <a:t>Or are they orthogonal?</a:t>
            </a:r>
          </a:p>
        </p:txBody>
      </p:sp>
    </p:spTree>
    <p:extLst>
      <p:ext uri="{BB962C8B-B14F-4D97-AF65-F5344CB8AC3E}">
        <p14:creationId xmlns:p14="http://schemas.microsoft.com/office/powerpoint/2010/main" val="205553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 your ontology before working with OBI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Ontology cleanup</a:t>
            </a:r>
          </a:p>
          <a:p>
            <a:r>
              <a:rPr lang="en-US" dirty="0" smtClean="0"/>
              <a:t>Knowing your users</a:t>
            </a:r>
          </a:p>
          <a:p>
            <a:r>
              <a:rPr lang="en-US" dirty="0" smtClean="0"/>
              <a:t>What is your ontology trying to represent?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1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" y="273200"/>
            <a:ext cx="3714380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ECO development 2010-2011</a:t>
            </a:r>
            <a:endParaRPr lang="en-US" dirty="0"/>
          </a:p>
        </p:txBody>
      </p:sp>
      <p:pic>
        <p:nvPicPr>
          <p:cNvPr id="4" name="Picture 5" descr="ECO_ORIGINAL_two_levels.png"/>
          <p:cNvPicPr>
            <a:picLocks noChangeAspect="1"/>
          </p:cNvPicPr>
          <p:nvPr/>
        </p:nvPicPr>
        <p:blipFill rotWithShape="1">
          <a:blip r:embed="rId2"/>
          <a:srcRect l="4975" t="6243" r="8268" b="12963"/>
          <a:stretch/>
        </p:blipFill>
        <p:spPr bwMode="auto">
          <a:xfrm>
            <a:off x="56364" y="2148740"/>
            <a:ext cx="4835465" cy="46714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066961" y="2926768"/>
            <a:ext cx="1188048" cy="1048366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90685" y="5921605"/>
            <a:ext cx="1166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Obsolete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87114" y="5989963"/>
            <a:ext cx="1679830" cy="236065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519" t="390"/>
          <a:stretch/>
        </p:blipFill>
        <p:spPr>
          <a:xfrm>
            <a:off x="3990974" y="95395"/>
            <a:ext cx="5086481" cy="667636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0"/>
          <p:cNvSpPr/>
          <p:nvPr/>
        </p:nvSpPr>
        <p:spPr>
          <a:xfrm>
            <a:off x="6169361" y="142440"/>
            <a:ext cx="1870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New root class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439513" y="240097"/>
            <a:ext cx="1679830" cy="236065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68493" y="4465395"/>
            <a:ext cx="1255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Merges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87114" y="4548485"/>
            <a:ext cx="3368740" cy="687372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556414" y="952567"/>
            <a:ext cx="1870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Grouping terms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856763" y="1037140"/>
            <a:ext cx="3569932" cy="788540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742350" y="3376682"/>
            <a:ext cx="1870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Grouping terms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890257" y="2930960"/>
            <a:ext cx="3610200" cy="788540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533476" y="4727493"/>
            <a:ext cx="1712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Rename terms</a:t>
            </a:r>
          </a:p>
        </p:txBody>
      </p:sp>
      <p:sp>
        <p:nvSpPr>
          <p:cNvPr id="40" name="Pentagon 39"/>
          <p:cNvSpPr/>
          <p:nvPr/>
        </p:nvSpPr>
        <p:spPr>
          <a:xfrm>
            <a:off x="3765667" y="3376682"/>
            <a:ext cx="573091" cy="40275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027709" y="4035863"/>
            <a:ext cx="2521322" cy="1576012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255010" y="2662436"/>
            <a:ext cx="498353" cy="364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39294" y="5239958"/>
            <a:ext cx="1339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Synonyms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51385" y="5778485"/>
            <a:ext cx="1657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Spelling, Definitions, etc.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558490" y="805803"/>
            <a:ext cx="722358" cy="236065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96490" y="711782"/>
            <a:ext cx="186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Defined </a:t>
            </a:r>
            <a:r>
              <a:rPr lang="en-US" b="1" i="1" dirty="0" smtClean="0">
                <a:solidFill>
                  <a:srgbClr val="FF0000"/>
                </a:solidFill>
              </a:rPr>
              <a:t>evidence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3238" y="1964074"/>
            <a:ext cx="2314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Renamed </a:t>
            </a:r>
            <a:r>
              <a:rPr lang="en-US" b="1" i="1" dirty="0" smtClean="0">
                <a:solidFill>
                  <a:srgbClr val="FF0000"/>
                </a:solidFill>
              </a:rPr>
              <a:t>evidence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53363" y="2245045"/>
            <a:ext cx="1860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b="1" dirty="0" smtClean="0">
                <a:solidFill>
                  <a:srgbClr val="FF0000"/>
                </a:solidFill>
              </a:rPr>
              <a:t>Removed </a:t>
            </a:r>
            <a:r>
              <a:rPr lang="tr-TR" b="1" dirty="0" smtClean="0">
                <a:solidFill>
                  <a:srgbClr val="FF0000"/>
                </a:solidFill>
              </a:rPr>
              <a:t>“inferred from”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25935" y="2333406"/>
            <a:ext cx="1256630" cy="236065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4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Definition rewriting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036"/>
          <a:stretch/>
        </p:blipFill>
        <p:spPr>
          <a:xfrm>
            <a:off x="657320" y="1780089"/>
            <a:ext cx="8088388" cy="456570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780254" y="2423238"/>
            <a:ext cx="5661953" cy="2578577"/>
          </a:xfrm>
          <a:prstGeom prst="rect">
            <a:avLst/>
          </a:prstGeom>
          <a:solidFill>
            <a:schemeClr val="lt1">
              <a:alpha val="8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Font typeface="Wingdings 2" pitchFamily="-108" charset="2"/>
              <a:buChar char=""/>
              <a:defRPr/>
            </a:pPr>
            <a:r>
              <a:rPr lang="en-US" dirty="0" smtClean="0">
                <a:sym typeface="Wingdings"/>
              </a:rPr>
              <a:t>Define </a:t>
            </a:r>
            <a:r>
              <a:rPr lang="en-US" i="1" dirty="0" smtClean="0">
                <a:sym typeface="Wingdings"/>
              </a:rPr>
              <a:t>evidence</a:t>
            </a:r>
            <a:r>
              <a:rPr lang="en-US" dirty="0" smtClean="0">
                <a:sym typeface="Wingdings"/>
              </a:rPr>
              <a:t>: “A type of information that is used to support an assertion.”</a:t>
            </a:r>
          </a:p>
          <a:p>
            <a:pPr>
              <a:buFont typeface="Wingdings 2" pitchFamily="-108" charset="2"/>
              <a:buChar char=""/>
              <a:defRPr/>
            </a:pPr>
            <a:r>
              <a:rPr lang="en-US" dirty="0" smtClean="0">
                <a:sym typeface="Wingdings"/>
              </a:rPr>
              <a:t>Aristotelian definitions (</a:t>
            </a:r>
            <a:r>
              <a:rPr lang="en-US" i="1" dirty="0" smtClean="0">
                <a:sym typeface="Wingdings"/>
              </a:rPr>
              <a:t>B is an A that C’s</a:t>
            </a:r>
            <a:r>
              <a:rPr lang="en-US" dirty="0" smtClean="0">
                <a:sym typeface="Wingdings"/>
              </a:rPr>
              <a:t>)</a:t>
            </a:r>
          </a:p>
          <a:p>
            <a:pPr lvl="1">
              <a:buFont typeface="Wingdings 2" pitchFamily="-108" charset="2"/>
              <a:buChar char=""/>
              <a:defRPr/>
            </a:pPr>
            <a:r>
              <a:rPr lang="en-US" dirty="0" smtClean="0">
                <a:sym typeface="Wingdings"/>
              </a:rPr>
              <a:t>Remove “used in” phraseology, usage notes  &amp;  explicit reference to GO (add </a:t>
            </a:r>
            <a:r>
              <a:rPr lang="en-US" dirty="0" err="1" smtClean="0">
                <a:sym typeface="Wingdings"/>
              </a:rPr>
              <a:t>xrefs</a:t>
            </a:r>
            <a:r>
              <a:rPr lang="en-US" dirty="0" smtClean="0">
                <a:sym typeface="Wingdings"/>
              </a:rPr>
              <a:t>)</a:t>
            </a:r>
          </a:p>
          <a:p>
            <a:pPr lvl="2">
              <a:buFont typeface="Wingdings 2" pitchFamily="-108" charset="2"/>
              <a:buChar char=""/>
              <a:defRPr/>
            </a:pPr>
            <a:r>
              <a:rPr lang="en-US" dirty="0" smtClean="0">
                <a:sym typeface="Wingdings"/>
              </a:rPr>
              <a:t>Allow interoperability with other ontologies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ECO represent?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71503"/>
            <a:ext cx="7455660" cy="24284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ECO was mixed &amp; had conflated </a:t>
            </a:r>
            <a:r>
              <a:rPr lang="en-US" dirty="0"/>
              <a:t>several </a:t>
            </a:r>
            <a:r>
              <a:rPr lang="en-US" dirty="0" smtClean="0"/>
              <a:t>concepts:</a:t>
            </a:r>
            <a:endParaRPr lang="en-US" dirty="0"/>
          </a:p>
          <a:p>
            <a:pPr lvl="1"/>
            <a:r>
              <a:rPr lang="en-US" b="1" i="1" dirty="0"/>
              <a:t>Type</a:t>
            </a:r>
            <a:r>
              <a:rPr lang="en-US" dirty="0"/>
              <a:t> of </a:t>
            </a:r>
            <a:r>
              <a:rPr lang="en-US" dirty="0" smtClean="0"/>
              <a:t>evidence (data/result vs. experiment/analysis/assay that generated it)</a:t>
            </a:r>
          </a:p>
          <a:p>
            <a:pPr lvl="1"/>
            <a:r>
              <a:rPr lang="en-US" b="1" i="1" dirty="0" smtClean="0"/>
              <a:t>Evaluation</a:t>
            </a:r>
            <a:r>
              <a:rPr lang="en-US" i="1" dirty="0" smtClean="0"/>
              <a:t>/</a:t>
            </a:r>
            <a:r>
              <a:rPr lang="en-US" b="1" i="1" dirty="0" smtClean="0"/>
              <a:t>assessment</a:t>
            </a:r>
            <a:r>
              <a:rPr lang="en-US" dirty="0" smtClean="0"/>
              <a:t> </a:t>
            </a:r>
            <a:r>
              <a:rPr lang="en-US" dirty="0"/>
              <a:t>of evidence</a:t>
            </a:r>
          </a:p>
          <a:p>
            <a:pPr lvl="1"/>
            <a:r>
              <a:rPr lang="en-US" b="1" i="1" dirty="0"/>
              <a:t>Assignment</a:t>
            </a:r>
            <a:r>
              <a:rPr lang="en-US" dirty="0"/>
              <a:t> of </a:t>
            </a:r>
            <a:r>
              <a:rPr lang="en-US" dirty="0" smtClean="0"/>
              <a:t>evidence (i.e. in making an annotation)</a:t>
            </a:r>
            <a:endParaRPr lang="en-US" dirty="0"/>
          </a:p>
          <a:p>
            <a:pPr lvl="1"/>
            <a:r>
              <a:rPr lang="en-US" b="1" i="1" dirty="0" smtClean="0"/>
              <a:t>Inference</a:t>
            </a:r>
            <a:r>
              <a:rPr lang="en-US" dirty="0" smtClean="0"/>
              <a:t> drawn from evidence</a:t>
            </a:r>
          </a:p>
          <a:p>
            <a:r>
              <a:rPr lang="en-US" dirty="0" smtClean="0"/>
              <a:t>Confusion in </a:t>
            </a:r>
            <a:r>
              <a:rPr lang="en-US" dirty="0"/>
              <a:t>term names, definitions, and inheritances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1758" y="4422539"/>
            <a:ext cx="442312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US" b="1" i="1" dirty="0"/>
              <a:t>fractionation </a:t>
            </a:r>
            <a:r>
              <a:rPr lang="en-US" b="1" i="1" dirty="0" smtClean="0">
                <a:solidFill>
                  <a:srgbClr val="FF0000"/>
                </a:solidFill>
              </a:rPr>
              <a:t>data</a:t>
            </a:r>
            <a:endParaRPr lang="en-US" b="1" i="1" dirty="0" smtClean="0"/>
          </a:p>
          <a:p>
            <a:pPr marL="68580" indent="0">
              <a:buNone/>
            </a:pPr>
            <a:r>
              <a:rPr lang="en-US" b="1" i="1" dirty="0" smtClean="0"/>
              <a:t>direct assay </a:t>
            </a:r>
            <a:r>
              <a:rPr lang="en-US" b="1" i="1" dirty="0" smtClean="0">
                <a:solidFill>
                  <a:srgbClr val="FF0000"/>
                </a:solidFill>
              </a:rPr>
              <a:t>result</a:t>
            </a:r>
          </a:p>
          <a:p>
            <a:pPr marL="68580"/>
            <a:r>
              <a:rPr lang="en-US" b="1" i="1" dirty="0"/>
              <a:t>genetic interaction </a:t>
            </a:r>
            <a:r>
              <a:rPr lang="en-US" b="1" i="1" dirty="0">
                <a:solidFill>
                  <a:srgbClr val="FF0000"/>
                </a:solidFill>
              </a:rPr>
              <a:t>experiment</a:t>
            </a:r>
          </a:p>
          <a:p>
            <a:pPr marL="68580"/>
            <a:r>
              <a:rPr lang="en-US" b="1" i="1" dirty="0"/>
              <a:t>reviewed computational </a:t>
            </a:r>
            <a:r>
              <a:rPr lang="en-US" b="1" i="1" dirty="0">
                <a:solidFill>
                  <a:srgbClr val="FF0000"/>
                </a:solidFill>
              </a:rPr>
              <a:t>analysis</a:t>
            </a:r>
          </a:p>
          <a:p>
            <a:pPr marL="68580"/>
            <a:r>
              <a:rPr lang="en-US" b="1" i="1" dirty="0" smtClean="0"/>
              <a:t>transport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assay</a:t>
            </a:r>
          </a:p>
          <a:p>
            <a:pPr marL="68580"/>
            <a:r>
              <a:rPr lang="en-US" b="1" i="1" dirty="0" smtClean="0">
                <a:solidFill>
                  <a:srgbClr val="000000"/>
                </a:solidFill>
              </a:rPr>
              <a:t>expression </a:t>
            </a:r>
            <a:r>
              <a:rPr lang="en-US" b="1" i="1" dirty="0">
                <a:solidFill>
                  <a:srgbClr val="000000"/>
                </a:solidFill>
              </a:rPr>
              <a:t>pattern </a:t>
            </a:r>
            <a:r>
              <a:rPr lang="en-US" b="1" i="1" dirty="0" smtClean="0">
                <a:solidFill>
                  <a:srgbClr val="FF0000"/>
                </a:solidFill>
              </a:rPr>
              <a:t>evidence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1904" y="4440571"/>
            <a:ext cx="4235215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US" b="1" i="1" dirty="0">
                <a:solidFill>
                  <a:srgbClr val="FF0000"/>
                </a:solidFill>
              </a:rPr>
              <a:t>inferred from </a:t>
            </a:r>
            <a:r>
              <a:rPr lang="en-US" b="1" i="1" dirty="0"/>
              <a:t>genomic </a:t>
            </a:r>
            <a:r>
              <a:rPr lang="en-US" b="1" i="1" dirty="0" smtClean="0"/>
              <a:t>analysis</a:t>
            </a:r>
          </a:p>
          <a:p>
            <a:pPr marL="68580"/>
            <a:r>
              <a:rPr lang="en-US" b="1" i="1" dirty="0"/>
              <a:t>inferred from </a:t>
            </a:r>
            <a:r>
              <a:rPr lang="en-US" b="1" i="1" dirty="0">
                <a:solidFill>
                  <a:srgbClr val="FF0000"/>
                </a:solidFill>
              </a:rPr>
              <a:t>electronic annotation</a:t>
            </a:r>
          </a:p>
          <a:p>
            <a:pPr marL="6858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not recorded</a:t>
            </a:r>
          </a:p>
          <a:p>
            <a:pPr marL="68580" indent="0">
              <a:buNone/>
            </a:pPr>
            <a:endParaRPr lang="en-US" b="1" i="1" dirty="0" smtClean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in</a:t>
            </a:r>
            <a:r>
              <a:rPr lang="en-US" b="1" i="1" dirty="0">
                <a:solidFill>
                  <a:srgbClr val="FF0000"/>
                </a:solidFill>
              </a:rPr>
              <a:t>-</a:t>
            </a:r>
            <a:r>
              <a:rPr lang="en-US" b="1" i="1" dirty="0" err="1">
                <a:solidFill>
                  <a:srgbClr val="FF0000"/>
                </a:solidFill>
              </a:rPr>
              <a:t>silico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smtClean="0"/>
              <a:t>analysis</a:t>
            </a:r>
          </a:p>
          <a:p>
            <a:pPr marL="68580" indent="0">
              <a:buNone/>
            </a:pPr>
            <a:r>
              <a:rPr lang="en-US" b="1" i="1" dirty="0" smtClean="0"/>
              <a:t>voucher specimen analysis </a:t>
            </a:r>
            <a:r>
              <a:rPr lang="en-US" b="1" i="1" dirty="0" err="1" smtClean="0"/>
              <a:t>is_a</a:t>
            </a:r>
            <a:r>
              <a:rPr lang="en-US" b="1" i="1" dirty="0" smtClean="0"/>
              <a:t> experimen</a:t>
            </a:r>
            <a:r>
              <a:rPr lang="en-US" sz="1900" b="1" i="1" dirty="0" smtClean="0"/>
              <a:t>t</a:t>
            </a:r>
            <a:endParaRPr lang="en-US" sz="1900" b="1" i="1" dirty="0"/>
          </a:p>
        </p:txBody>
      </p:sp>
    </p:spTree>
    <p:extLst>
      <p:ext uri="{BB962C8B-B14F-4D97-AF65-F5344CB8AC3E}">
        <p14:creationId xmlns:p14="http://schemas.microsoft.com/office/powerpoint/2010/main" val="349927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analysis of ECO determined three main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33082"/>
            <a:ext cx="7756468" cy="23669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ECO users seemed to want to represent (either in ECO or user annotation systems):</a:t>
            </a:r>
          </a:p>
          <a:p>
            <a:pPr lvl="1"/>
            <a:r>
              <a:rPr lang="en-US" b="1" i="1" dirty="0" smtClean="0"/>
              <a:t>evidence</a:t>
            </a:r>
            <a:r>
              <a:rPr lang="en-US" i="1" dirty="0" smtClean="0"/>
              <a:t> </a:t>
            </a:r>
            <a:r>
              <a:rPr lang="en-US" dirty="0" smtClean="0"/>
              <a:t>– “a </a:t>
            </a:r>
            <a:r>
              <a:rPr lang="en-US" dirty="0"/>
              <a:t>type of information that is used to support an </a:t>
            </a:r>
            <a:r>
              <a:rPr lang="en-US" dirty="0" smtClean="0"/>
              <a:t>assertion”</a:t>
            </a:r>
            <a:endParaRPr lang="en-US" dirty="0"/>
          </a:p>
          <a:p>
            <a:pPr lvl="1"/>
            <a:r>
              <a:rPr lang="en-US" b="1" dirty="0"/>
              <a:t>the assertion itself  </a:t>
            </a:r>
            <a:r>
              <a:rPr lang="en-US" dirty="0"/>
              <a:t>– stating a fact, asserting an inference, making an annotation…</a:t>
            </a:r>
          </a:p>
          <a:p>
            <a:pPr lvl="1"/>
            <a:r>
              <a:rPr lang="en-US" b="1" i="1" dirty="0" smtClean="0"/>
              <a:t>assertion </a:t>
            </a:r>
            <a:r>
              <a:rPr lang="en-US" b="1" i="1" dirty="0"/>
              <a:t>method </a:t>
            </a:r>
            <a:r>
              <a:rPr lang="en-US" dirty="0"/>
              <a:t>– “a means by which a statement is made about an entity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67" y="4311140"/>
            <a:ext cx="7723389" cy="203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4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10" y="244158"/>
            <a:ext cx="8210938" cy="133985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e</a:t>
            </a:r>
            <a:r>
              <a:rPr lang="en-US" i="1" dirty="0" smtClean="0"/>
              <a:t>vidence</a:t>
            </a:r>
            <a:r>
              <a:rPr lang="en-US" dirty="0" smtClean="0"/>
              <a:t> and </a:t>
            </a:r>
            <a:r>
              <a:rPr lang="en-US" i="1" dirty="0" smtClean="0"/>
              <a:t>assertion</a:t>
            </a:r>
            <a:r>
              <a:rPr lang="en-US" dirty="0" smtClean="0"/>
              <a:t> method roots</a:t>
            </a:r>
            <a:endParaRPr lang="en-US" dirty="0"/>
          </a:p>
        </p:txBody>
      </p:sp>
      <p:pic>
        <p:nvPicPr>
          <p:cNvPr id="4" name="Content Placeholder 3" descr="blast manual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" b="2556"/>
          <a:stretch>
            <a:fillRect/>
          </a:stretch>
        </p:blipFill>
        <p:spPr>
          <a:xfrm>
            <a:off x="966832" y="1830588"/>
            <a:ext cx="7678607" cy="4516329"/>
          </a:xfrm>
        </p:spPr>
      </p:pic>
      <p:sp>
        <p:nvSpPr>
          <p:cNvPr id="3" name="Rectangle 2"/>
          <p:cNvSpPr/>
          <p:nvPr/>
        </p:nvSpPr>
        <p:spPr>
          <a:xfrm>
            <a:off x="437719" y="4342325"/>
            <a:ext cx="23346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Created new relationship </a:t>
            </a:r>
            <a:r>
              <a:rPr lang="en-US" b="1" dirty="0" err="1" smtClean="0">
                <a:solidFill>
                  <a:srgbClr val="000000"/>
                </a:solidFill>
              </a:rPr>
              <a:t>used_in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000000"/>
                </a:solidFill>
              </a:rPr>
              <a:t>participant</a:t>
            </a:r>
            <a:r>
              <a:rPr lang="en-US" dirty="0" smtClean="0">
                <a:solidFill>
                  <a:srgbClr val="000000"/>
                </a:solidFill>
              </a:rPr>
              <a:t> is between a process and an instance; but here we’ve got two instances.)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7719" y="3204138"/>
            <a:ext cx="2661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inferred from electronic annotation </a:t>
            </a:r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rgbClr val="000000"/>
                </a:solidFill>
              </a:rPr>
              <a:t>now </a:t>
            </a:r>
            <a:r>
              <a:rPr lang="en-US" i="1" dirty="0" smtClean="0">
                <a:solidFill>
                  <a:srgbClr val="000000"/>
                </a:solidFill>
              </a:rPr>
              <a:t>automatic assertion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0132" y="5012909"/>
            <a:ext cx="2606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Now you can say evidence, as before, or evidence </a:t>
            </a:r>
            <a:r>
              <a:rPr lang="en-US" i="1" dirty="0" smtClean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</a:rPr>
              <a:t>how it was used… 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dirty="0" smtClean="0">
                <a:solidFill>
                  <a:srgbClr val="000000"/>
                </a:solidFill>
              </a:rPr>
              <a:t>our choice!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61898" y="2940933"/>
            <a:ext cx="1414911" cy="690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63952" y="4127468"/>
            <a:ext cx="867485" cy="660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7719" y="1616768"/>
            <a:ext cx="2334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Created new root class with two descendants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50437" y="2038601"/>
            <a:ext cx="4337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6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90" y="244158"/>
            <a:ext cx="7731875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Ongoing need to clarify </a:t>
            </a:r>
            <a:r>
              <a:rPr lang="en-US" i="1" dirty="0" smtClean="0"/>
              <a:t>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57" y="1926450"/>
            <a:ext cx="6500697" cy="22732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Sorting </a:t>
            </a:r>
            <a:r>
              <a:rPr lang="en-US" i="1" dirty="0" smtClean="0"/>
              <a:t>evidence </a:t>
            </a:r>
            <a:r>
              <a:rPr lang="en-US" dirty="0"/>
              <a:t>from </a:t>
            </a:r>
            <a:r>
              <a:rPr lang="en-US" i="1" dirty="0"/>
              <a:t>assertion </a:t>
            </a:r>
            <a:r>
              <a:rPr lang="en-US" i="1" dirty="0" smtClean="0"/>
              <a:t>method </a:t>
            </a:r>
            <a:r>
              <a:rPr lang="en-US" dirty="0" smtClean="0"/>
              <a:t>a good start–we still must clarify what </a:t>
            </a:r>
            <a:r>
              <a:rPr lang="en-US" dirty="0"/>
              <a:t>we mean by </a:t>
            </a:r>
            <a:r>
              <a:rPr lang="en-US" i="1" dirty="0" smtClean="0"/>
              <a:t>evidence</a:t>
            </a:r>
            <a:r>
              <a:rPr lang="en-US" dirty="0" smtClean="0"/>
              <a:t>:</a:t>
            </a:r>
            <a:endParaRPr lang="en-US" i="1" dirty="0" smtClean="0"/>
          </a:p>
          <a:p>
            <a:pPr lvl="1"/>
            <a:r>
              <a:rPr lang="en-US" dirty="0" smtClean="0"/>
              <a:t>Class </a:t>
            </a:r>
            <a:r>
              <a:rPr lang="en-US" dirty="0"/>
              <a:t>of </a:t>
            </a:r>
            <a:r>
              <a:rPr lang="en-US" dirty="0" smtClean="0"/>
              <a:t>evidence?</a:t>
            </a:r>
            <a:endParaRPr lang="en-US" dirty="0"/>
          </a:p>
          <a:p>
            <a:pPr lvl="1"/>
            <a:r>
              <a:rPr lang="en-US" dirty="0"/>
              <a:t>Type of analysis </a:t>
            </a:r>
            <a:r>
              <a:rPr lang="en-US" dirty="0" smtClean="0"/>
              <a:t>performed?</a:t>
            </a:r>
            <a:endParaRPr lang="en-US" dirty="0"/>
          </a:p>
          <a:p>
            <a:pPr lvl="1"/>
            <a:r>
              <a:rPr lang="en-US" dirty="0"/>
              <a:t>The data that are output from an </a:t>
            </a:r>
            <a:r>
              <a:rPr lang="en-US" dirty="0" smtClean="0"/>
              <a:t>experiment?</a:t>
            </a:r>
            <a:endParaRPr lang="en-US" dirty="0"/>
          </a:p>
          <a:p>
            <a:pPr lvl="1"/>
            <a:r>
              <a:rPr lang="en-US" dirty="0"/>
              <a:t>The statement of fact that the data </a:t>
            </a:r>
            <a:r>
              <a:rPr lang="en-US" dirty="0" smtClean="0"/>
              <a:t>support?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78771" y="2612188"/>
            <a:ext cx="2131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i="1" dirty="0" smtClean="0">
                <a:solidFill>
                  <a:srgbClr val="FF0000"/>
                </a:solidFill>
              </a:rPr>
              <a:t>phylogenetic evidence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438" y="3153212"/>
            <a:ext cx="2725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1" dirty="0" smtClean="0">
                <a:solidFill>
                  <a:srgbClr val="FF0000"/>
                </a:solidFill>
              </a:rPr>
              <a:t>combinatorial </a:t>
            </a:r>
            <a:r>
              <a:rPr lang="en-US" i="1" dirty="0">
                <a:solidFill>
                  <a:srgbClr val="FF0000"/>
                </a:solidFill>
              </a:rPr>
              <a:t>analysis, protein binding experiment, tissue </a:t>
            </a:r>
            <a:r>
              <a:rPr lang="en-US" i="1" dirty="0" smtClean="0">
                <a:solidFill>
                  <a:srgbClr val="FF0000"/>
                </a:solidFill>
              </a:rPr>
              <a:t>ablation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0976" y="4175900"/>
            <a:ext cx="4209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i="1" dirty="0" smtClean="0">
                <a:solidFill>
                  <a:srgbClr val="FF0000"/>
                </a:solidFill>
              </a:rPr>
              <a:t>flow </a:t>
            </a:r>
            <a:r>
              <a:rPr lang="en-US" i="1" dirty="0" err="1">
                <a:solidFill>
                  <a:srgbClr val="FF0000"/>
                </a:solidFill>
              </a:rPr>
              <a:t>cytometry</a:t>
            </a:r>
            <a:r>
              <a:rPr lang="en-US" i="1" dirty="0">
                <a:solidFill>
                  <a:srgbClr val="FF0000"/>
                </a:solidFill>
              </a:rPr>
              <a:t> data, chain termination sequencing result, sequence alignment </a:t>
            </a:r>
            <a:r>
              <a:rPr lang="en-US" i="1" dirty="0" smtClean="0">
                <a:solidFill>
                  <a:srgbClr val="FF0000"/>
                </a:solidFill>
              </a:rPr>
              <a:t>evidence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16103" y="4164360"/>
            <a:ext cx="1917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i="1" dirty="0" smtClean="0">
                <a:solidFill>
                  <a:srgbClr val="FF0000"/>
                </a:solidFill>
              </a:rPr>
              <a:t>motif </a:t>
            </a:r>
            <a:r>
              <a:rPr lang="en-US" i="1" dirty="0">
                <a:solidFill>
                  <a:srgbClr val="FF0000"/>
                </a:solidFill>
              </a:rPr>
              <a:t>similarity, structural </a:t>
            </a:r>
            <a:r>
              <a:rPr lang="en-US" i="1" dirty="0" smtClean="0">
                <a:solidFill>
                  <a:srgbClr val="FF0000"/>
                </a:solidFill>
              </a:rPr>
              <a:t>similarity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73857" y="5284544"/>
            <a:ext cx="8032928" cy="7717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ECO </a:t>
            </a:r>
            <a:r>
              <a:rPr lang="en-US" i="1" dirty="0" smtClean="0"/>
              <a:t>evidence </a:t>
            </a:r>
            <a:r>
              <a:rPr lang="en-US" dirty="0" smtClean="0"/>
              <a:t>remains a mix of processes their and outputs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 OBI to guide term refinement &amp; development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ts val="2000"/>
              </a:spcBef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How can OBI guide development of your ontology?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9438" lvl="1" indent="-228600">
              <a:buClr>
                <a:srgbClr val="7C8F97">
                  <a:lumMod val="60000"/>
                  <a:lumOff val="40000"/>
                </a:srgbClr>
              </a:buClr>
              <a:buFont typeface="Arial" pitchFamily="34" charset="0"/>
              <a:buChar char="•"/>
            </a:pPr>
            <a:r>
              <a:rPr lang="en-US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Can </a:t>
            </a: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way information is represented in OBI help clarify thinking?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7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example: how do ECO and OBI handle </a:t>
            </a:r>
            <a:r>
              <a:rPr lang="en-US" dirty="0" err="1" smtClean="0"/>
              <a:t>ChIP-seq</a:t>
            </a:r>
            <a:r>
              <a:rPr lang="en-US" dirty="0" smtClean="0"/>
              <a:t> assay?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" r="-173"/>
          <a:stretch/>
        </p:blipFill>
        <p:spPr>
          <a:xfrm>
            <a:off x="283486" y="3787633"/>
            <a:ext cx="8597858" cy="279403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8975"/>
          <a:stretch/>
        </p:blipFill>
        <p:spPr>
          <a:xfrm>
            <a:off x="297416" y="2118241"/>
            <a:ext cx="3686316" cy="1034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5640" b="4487"/>
          <a:stretch/>
        </p:blipFill>
        <p:spPr>
          <a:xfrm>
            <a:off x="4051772" y="1763512"/>
            <a:ext cx="4691087" cy="1899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816455" y="3153563"/>
            <a:ext cx="31828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7416" y="1726229"/>
            <a:ext cx="70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ECO 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05" y="3463661"/>
            <a:ext cx="61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43084" y="3633650"/>
            <a:ext cx="4286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…a couple of synonyms, too (not shown)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0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Take-home messages from this talk…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49" y="1771241"/>
            <a:ext cx="7843285" cy="415518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Fundamentals: where to begin if you are new to OBI…  just like me!</a:t>
            </a:r>
          </a:p>
          <a:p>
            <a:pPr lvl="1"/>
            <a:r>
              <a:rPr lang="en-US" dirty="0" smtClean="0"/>
              <a:t>Visualizing the ontology</a:t>
            </a:r>
            <a:endParaRPr lang="en-US" dirty="0" smtClean="0"/>
          </a:p>
          <a:p>
            <a:pPr lvl="1"/>
            <a:r>
              <a:rPr lang="en-US" dirty="0" smtClean="0"/>
              <a:t>How to get involved with the OBI group</a:t>
            </a:r>
          </a:p>
          <a:p>
            <a:r>
              <a:rPr lang="en-US" dirty="0" smtClean="0"/>
              <a:t>How to prepare your ontology before working with OBI</a:t>
            </a:r>
          </a:p>
          <a:p>
            <a:pPr lvl="1"/>
            <a:r>
              <a:rPr lang="en-US" dirty="0" smtClean="0"/>
              <a:t>Ontology cleanup</a:t>
            </a:r>
          </a:p>
          <a:p>
            <a:pPr lvl="1"/>
            <a:r>
              <a:rPr lang="en-US" dirty="0" smtClean="0"/>
              <a:t>Knowing users</a:t>
            </a:r>
          </a:p>
          <a:p>
            <a:pPr lvl="1"/>
            <a:r>
              <a:rPr lang="en-US" dirty="0" smtClean="0"/>
              <a:t>What is your ontology trying to represent?</a:t>
            </a:r>
          </a:p>
          <a:p>
            <a:r>
              <a:rPr lang="en-US" dirty="0"/>
              <a:t>How can OBI guide development of </a:t>
            </a:r>
            <a:r>
              <a:rPr lang="en-US" dirty="0" smtClean="0"/>
              <a:t>your ontology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Can the way information is represented in OBI help clarify thinking?</a:t>
            </a:r>
          </a:p>
          <a:p>
            <a:r>
              <a:rPr lang="en-US" dirty="0" smtClean="0"/>
              <a:t>Surveying your ontology and comparing it to OBI</a:t>
            </a:r>
          </a:p>
          <a:p>
            <a:r>
              <a:rPr lang="en-US" dirty="0" smtClean="0"/>
              <a:t>Examples of </a:t>
            </a:r>
            <a:r>
              <a:rPr lang="en-US" dirty="0" smtClean="0"/>
              <a:t>an initial mapping </a:t>
            </a:r>
            <a:r>
              <a:rPr lang="en-US" dirty="0"/>
              <a:t>of </a:t>
            </a:r>
            <a:r>
              <a:rPr lang="en-US" dirty="0" smtClean="0"/>
              <a:t>an </a:t>
            </a:r>
            <a:r>
              <a:rPr lang="en-US" dirty="0" smtClean="0"/>
              <a:t>ontology term </a:t>
            </a:r>
            <a:r>
              <a:rPr lang="en-US" dirty="0" smtClean="0"/>
              <a:t>to OBI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4102" y="5790489"/>
            <a:ext cx="72305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1600" b="1" i="1" dirty="0"/>
              <a:t>…and </a:t>
            </a:r>
            <a:r>
              <a:rPr lang="en-US" sz="1600" b="1" i="1" dirty="0" smtClean="0"/>
              <a:t>the </a:t>
            </a:r>
            <a:r>
              <a:rPr lang="en-US" sz="1600" b="1" i="1" dirty="0" smtClean="0"/>
              <a:t>caveats </a:t>
            </a:r>
            <a:r>
              <a:rPr lang="en-US" sz="1600" b="1" i="1" dirty="0"/>
              <a:t>– none of this is an officially sanctioned view</a:t>
            </a:r>
            <a:r>
              <a:rPr lang="en-US" sz="1600" b="1" i="1" dirty="0" smtClean="0"/>
              <a:t>— </a:t>
            </a:r>
            <a:r>
              <a:rPr lang="en-US" sz="1600" b="1" i="1" dirty="0"/>
              <a:t>it is my process!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4102" y="6062203"/>
            <a:ext cx="72305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1600" b="1" i="1" dirty="0" smtClean="0"/>
              <a:t>This talk could be titled “How to start a conversation with OBI…”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911416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…now look at OBI subclasses!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15" y="5068654"/>
            <a:ext cx="7790337" cy="13612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OBI allows much more expressivity than ECO</a:t>
            </a:r>
          </a:p>
          <a:p>
            <a:pPr lvl="1"/>
            <a:r>
              <a:rPr lang="en-US" dirty="0" smtClean="0"/>
              <a:t>Of critical importance as ECO users desire granularity</a:t>
            </a:r>
          </a:p>
          <a:p>
            <a:r>
              <a:rPr lang="en-US" dirty="0" smtClean="0"/>
              <a:t>Best to call this term </a:t>
            </a:r>
            <a:r>
              <a:rPr lang="en-US" i="1" dirty="0" err="1" smtClean="0"/>
              <a:t>ChIP-seq</a:t>
            </a:r>
            <a:r>
              <a:rPr lang="en-US" i="1" dirty="0" smtClean="0"/>
              <a:t> assay </a:t>
            </a:r>
            <a:r>
              <a:rPr lang="en-US" dirty="0" smtClean="0"/>
              <a:t>in ECO and link it to an equivalent class in OBI that has a more expressive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22" y="1732254"/>
            <a:ext cx="8504737" cy="324462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545594" y="1743394"/>
            <a:ext cx="6265105" cy="399735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45796" y="2393015"/>
            <a:ext cx="6265105" cy="247335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34453" y="4695526"/>
            <a:ext cx="6265105" cy="247335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34454" y="3997208"/>
            <a:ext cx="6265105" cy="247335"/>
          </a:xfrm>
          <a:prstGeom prst="roundRect">
            <a:avLst/>
          </a:prstGeom>
          <a:solidFill>
            <a:schemeClr val="tx2">
              <a:lumMod val="50000"/>
              <a:alpha val="22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 smtClean="0"/>
          </a:p>
          <a:p>
            <a:pPr algn="ctr">
              <a:defRPr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52474" y="4116501"/>
            <a:ext cx="430910" cy="116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2474" y="4411347"/>
            <a:ext cx="447230" cy="374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0820" y="2870547"/>
            <a:ext cx="181434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0000"/>
                </a:solidFill>
              </a:rPr>
              <a:t>ECO addressed these in the definition, but did not address many subclasses depicted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02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again, </a:t>
            </a:r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i="1" dirty="0" smtClean="0"/>
              <a:t>evidence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564" y="1869572"/>
            <a:ext cx="7345363" cy="3190280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 smtClean="0"/>
              <a:t>In OBI, “a </a:t>
            </a:r>
            <a:r>
              <a:rPr lang="en-US" dirty="0"/>
              <a:t>data item is an information content entity that is intended to be a truthful statement about </a:t>
            </a:r>
            <a:r>
              <a:rPr lang="en-US" dirty="0" smtClean="0"/>
              <a:t>something… and </a:t>
            </a:r>
            <a:r>
              <a:rPr lang="en-US" dirty="0"/>
              <a:t>is constructed/acquired by a method which reliably tends to produce (approximately) truthful </a:t>
            </a:r>
            <a:r>
              <a:rPr lang="en-US" dirty="0" smtClean="0"/>
              <a:t>statements”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 smtClean="0"/>
              <a:t>Experimental data are specified outputs of processes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 smtClean="0"/>
              <a:t>So, in ECO, perhaps we should opt to </a:t>
            </a:r>
            <a:r>
              <a:rPr lang="en-US" dirty="0" smtClean="0"/>
              <a:t>name things </a:t>
            </a:r>
            <a:r>
              <a:rPr lang="en-US" dirty="0" smtClean="0"/>
              <a:t>in terms of the </a:t>
            </a:r>
            <a:r>
              <a:rPr lang="en-US" dirty="0" smtClean="0"/>
              <a:t>process </a:t>
            </a:r>
            <a:r>
              <a:rPr lang="en-US" dirty="0" smtClean="0"/>
              <a:t>that </a:t>
            </a:r>
            <a:r>
              <a:rPr lang="en-US" dirty="0" smtClean="0"/>
              <a:t>generates </a:t>
            </a:r>
            <a:r>
              <a:rPr lang="en-US" dirty="0" smtClean="0"/>
              <a:t>the </a:t>
            </a:r>
            <a:r>
              <a:rPr lang="en-US" dirty="0" smtClean="0"/>
              <a:t>data?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3032" y="5978480"/>
            <a:ext cx="2131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i="1" dirty="0" smtClean="0">
                <a:solidFill>
                  <a:srgbClr val="FF0000"/>
                </a:solidFill>
              </a:rPr>
              <a:t>phylogenetic </a:t>
            </a:r>
            <a:r>
              <a:rPr lang="en-US" i="1" dirty="0" smtClean="0">
                <a:solidFill>
                  <a:srgbClr val="FF0000"/>
                </a:solidFill>
              </a:rPr>
              <a:t>analysis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73721" y="4894837"/>
            <a:ext cx="2725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1" dirty="0" smtClean="0">
                <a:solidFill>
                  <a:srgbClr val="FF0000"/>
                </a:solidFill>
              </a:rPr>
              <a:t>combinatorial </a:t>
            </a:r>
            <a:r>
              <a:rPr lang="en-US" i="1" dirty="0">
                <a:solidFill>
                  <a:srgbClr val="FF0000"/>
                </a:solidFill>
              </a:rPr>
              <a:t>analysis, protein binding experiment, tissue </a:t>
            </a:r>
            <a:r>
              <a:rPr lang="en-US" i="1" dirty="0" smtClean="0">
                <a:solidFill>
                  <a:srgbClr val="FF0000"/>
                </a:solidFill>
              </a:rPr>
              <a:t>ablation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390" y="5059852"/>
            <a:ext cx="4209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i="1" dirty="0" smtClean="0">
                <a:solidFill>
                  <a:srgbClr val="FF0000"/>
                </a:solidFill>
              </a:rPr>
              <a:t>flow </a:t>
            </a:r>
            <a:r>
              <a:rPr lang="en-US" i="1" dirty="0" err="1" smtClean="0">
                <a:solidFill>
                  <a:srgbClr val="FF0000"/>
                </a:solidFill>
              </a:rPr>
              <a:t>cytometry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chain termination </a:t>
            </a:r>
            <a:r>
              <a:rPr lang="en-US" i="1" dirty="0" smtClean="0">
                <a:solidFill>
                  <a:srgbClr val="FF0000"/>
                </a:solidFill>
              </a:rPr>
              <a:t>sequencing, </a:t>
            </a:r>
            <a:r>
              <a:rPr lang="en-US" i="1" dirty="0">
                <a:solidFill>
                  <a:srgbClr val="FF0000"/>
                </a:solidFill>
              </a:rPr>
              <a:t>sequence </a:t>
            </a:r>
            <a:r>
              <a:rPr lang="en-US" i="1" dirty="0" smtClean="0">
                <a:solidFill>
                  <a:srgbClr val="FF0000"/>
                </a:solidFill>
              </a:rPr>
              <a:t>alignment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0035" y="5706183"/>
            <a:ext cx="1917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i="1" dirty="0" smtClean="0">
                <a:solidFill>
                  <a:srgbClr val="FF0000"/>
                </a:solidFill>
              </a:rPr>
              <a:t>motif </a:t>
            </a:r>
            <a:r>
              <a:rPr lang="en-US" i="1" dirty="0">
                <a:solidFill>
                  <a:srgbClr val="FF0000"/>
                </a:solidFill>
              </a:rPr>
              <a:t>similarity, structural </a:t>
            </a:r>
            <a:r>
              <a:rPr lang="en-US" i="1" dirty="0" smtClean="0">
                <a:solidFill>
                  <a:srgbClr val="FF0000"/>
                </a:solidFill>
              </a:rPr>
              <a:t>similarity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0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ts val="2000"/>
              </a:spcBef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Surveying your ontology and comparing it to OBI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9438" lvl="1" indent="-228600">
              <a:buClr>
                <a:srgbClr val="7C8F97">
                  <a:lumMod val="60000"/>
                  <a:lumOff val="40000"/>
                </a:srgbClr>
              </a:buCl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8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with a spreadsheet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9" y="1713948"/>
            <a:ext cx="8243887" cy="46395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74925" y="6286656"/>
            <a:ext cx="6105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Thank you to Philippe </a:t>
            </a:r>
            <a:r>
              <a:rPr lang="en-US" dirty="0" err="1"/>
              <a:t>Rocca</a:t>
            </a:r>
            <a:r>
              <a:rPr lang="en-US" dirty="0"/>
              <a:t>-</a:t>
            </a:r>
            <a:r>
              <a:rPr lang="en-US" dirty="0" smtClean="0"/>
              <a:t>Serra for this information.)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40" y="1341264"/>
            <a:ext cx="9144000" cy="210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f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11" y="2953900"/>
            <a:ext cx="5707598" cy="1756183"/>
          </a:xfrm>
          <a:prstGeom prst="rect">
            <a:avLst/>
          </a:prstGeom>
        </p:spPr>
      </p:pic>
      <p:pic>
        <p:nvPicPr>
          <p:cNvPr id="10" name="Picture 9" descr="seq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97"/>
          <a:stretch/>
        </p:blipFill>
        <p:spPr>
          <a:xfrm>
            <a:off x="374207" y="4809495"/>
            <a:ext cx="5937896" cy="1481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936" t="6368" r="2967" b="3472"/>
          <a:stretch/>
        </p:blipFill>
        <p:spPr>
          <a:xfrm>
            <a:off x="2612151" y="768587"/>
            <a:ext cx="6248358" cy="1682191"/>
          </a:xfrm>
          <a:prstGeom prst="rect">
            <a:avLst/>
          </a:prstGeom>
        </p:spPr>
      </p:pic>
      <p:sp>
        <p:nvSpPr>
          <p:cNvPr id="12" name="Title 6"/>
          <p:cNvSpPr txBox="1">
            <a:spLocks/>
          </p:cNvSpPr>
          <p:nvPr/>
        </p:nvSpPr>
        <p:spPr>
          <a:xfrm>
            <a:off x="374207" y="324515"/>
            <a:ext cx="2778704" cy="13398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Can we map the many new ECO terms?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8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smtClean="0"/>
              <a:t>an </a:t>
            </a:r>
            <a:r>
              <a:rPr lang="en-US" dirty="0" smtClean="0"/>
              <a:t>initial mapping </a:t>
            </a:r>
            <a:r>
              <a:rPr lang="en-US" dirty="0"/>
              <a:t>of an </a:t>
            </a:r>
            <a:r>
              <a:rPr lang="en-US" dirty="0" smtClean="0"/>
              <a:t>ontology to </a:t>
            </a:r>
            <a:r>
              <a:rPr lang="en-US" dirty="0" smtClean="0"/>
              <a:t>OBI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450" b="27996"/>
          <a:stretch/>
        </p:blipFill>
        <p:spPr>
          <a:xfrm>
            <a:off x="442726" y="442238"/>
            <a:ext cx="3626790" cy="258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19" y="587056"/>
            <a:ext cx="4214953" cy="3556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2" y="3249562"/>
            <a:ext cx="5224363" cy="349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>
            <a:off x="4166745" y="1036011"/>
            <a:ext cx="5669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37630" y="4407842"/>
            <a:ext cx="965696" cy="326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255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how to map complex workflows?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recent ECO term </a:t>
            </a:r>
            <a:r>
              <a:rPr lang="en-US" dirty="0" smtClean="0"/>
              <a:t>request:</a:t>
            </a:r>
          </a:p>
          <a:p>
            <a:pPr marL="0" indent="0">
              <a:buNone/>
            </a:pPr>
            <a:r>
              <a:rPr lang="en-US" dirty="0" smtClean="0"/>
              <a:t>“We </a:t>
            </a:r>
            <a:r>
              <a:rPr lang="en-US" dirty="0"/>
              <a:t>are doing sub-cellular fractionation and subsequent protein identification using 2-D liquid chromatography MS/MS, </a:t>
            </a:r>
            <a:r>
              <a:rPr lang="en-US" dirty="0" err="1"/>
              <a:t>Orbitrap</a:t>
            </a:r>
            <a:r>
              <a:rPr lang="en-US" dirty="0"/>
              <a:t> electrospray ionization followed by high throughput analysis of the results to determine subcellular localization (GO CC)</a:t>
            </a:r>
            <a:r>
              <a:rPr lang="en-US" dirty="0" smtClean="0"/>
              <a:t>.” </a:t>
            </a:r>
            <a:r>
              <a:rPr lang="en-US" dirty="0"/>
              <a:t>(Thank you to Lakshmi </a:t>
            </a:r>
            <a:r>
              <a:rPr lang="en-US" dirty="0" err="1" smtClean="0"/>
              <a:t>Pillai</a:t>
            </a:r>
            <a:r>
              <a:rPr lang="en-US" dirty="0" smtClean="0"/>
              <a:t> &amp; Fiona McCarthy for this request.)</a:t>
            </a:r>
          </a:p>
          <a:p>
            <a:r>
              <a:rPr lang="en-US" dirty="0" smtClean="0"/>
              <a:t>Very difficult under ECO framework</a:t>
            </a:r>
          </a:p>
          <a:p>
            <a:pPr lvl="1"/>
            <a:r>
              <a:rPr lang="en-US" dirty="0" smtClean="0"/>
              <a:t>How might OBI handle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04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OBI developers jump into action!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98" y="1737824"/>
            <a:ext cx="7876232" cy="4616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134720" y="6287533"/>
            <a:ext cx="555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This led to a very interesting discussion on OBI </a:t>
            </a:r>
            <a:r>
              <a:rPr lang="en-US" dirty="0" err="1" smtClean="0"/>
              <a:t>devel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50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Advice to anyone trying to map an ontology to 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253" y="1859797"/>
            <a:ext cx="6561377" cy="459278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Reciprocal </a:t>
            </a:r>
            <a:r>
              <a:rPr lang="en-US" dirty="0"/>
              <a:t>analysis of ECO/</a:t>
            </a:r>
            <a:r>
              <a:rPr lang="en-US" dirty="0" smtClean="0"/>
              <a:t>OBI</a:t>
            </a:r>
            <a:endParaRPr lang="en-US" dirty="0"/>
          </a:p>
          <a:p>
            <a:pPr lvl="1"/>
            <a:r>
              <a:rPr lang="en-US" dirty="0" smtClean="0"/>
              <a:t>Look for assays present </a:t>
            </a:r>
            <a:r>
              <a:rPr lang="en-US" dirty="0"/>
              <a:t>in ECO but </a:t>
            </a:r>
            <a:r>
              <a:rPr lang="en-US" dirty="0" smtClean="0"/>
              <a:t>missing </a:t>
            </a:r>
            <a:r>
              <a:rPr lang="en-US" dirty="0"/>
              <a:t>in </a:t>
            </a:r>
            <a:r>
              <a:rPr lang="en-US" dirty="0" smtClean="0"/>
              <a:t>OBI</a:t>
            </a:r>
          </a:p>
          <a:p>
            <a:pPr lvl="1"/>
            <a:r>
              <a:rPr lang="en-US" dirty="0" smtClean="0"/>
              <a:t>Submit </a:t>
            </a:r>
            <a:r>
              <a:rPr lang="en-US" dirty="0"/>
              <a:t>those via term tracker</a:t>
            </a:r>
          </a:p>
          <a:p>
            <a:r>
              <a:rPr lang="en-US" dirty="0" smtClean="0"/>
              <a:t>Should OBI import ECO terms?</a:t>
            </a:r>
          </a:p>
          <a:p>
            <a:pPr lvl="1"/>
            <a:r>
              <a:rPr lang="en-US" dirty="0" smtClean="0"/>
              <a:t>Careful analysis </a:t>
            </a:r>
            <a:r>
              <a:rPr lang="en-US" dirty="0"/>
              <a:t>to avoid </a:t>
            </a:r>
            <a:r>
              <a:rPr lang="en-US" dirty="0" smtClean="0"/>
              <a:t>multiple </a:t>
            </a:r>
            <a:r>
              <a:rPr lang="en-US" dirty="0"/>
              <a:t>inheritance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Absence </a:t>
            </a:r>
            <a:r>
              <a:rPr lang="en-US" dirty="0"/>
              <a:t>of </a:t>
            </a:r>
            <a:r>
              <a:rPr lang="en-US" dirty="0" smtClean="0"/>
              <a:t>definition creates difficulty, too</a:t>
            </a:r>
          </a:p>
          <a:p>
            <a:r>
              <a:rPr lang="en-US" dirty="0" smtClean="0"/>
              <a:t>Collect use cases of how ECO </a:t>
            </a:r>
            <a:r>
              <a:rPr lang="en-US" dirty="0"/>
              <a:t>is being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What are costs/benefits of switch </a:t>
            </a:r>
            <a:r>
              <a:rPr lang="en-US" dirty="0"/>
              <a:t>from ECO to OBI </a:t>
            </a:r>
            <a:r>
              <a:rPr lang="en-US" dirty="0" smtClean="0"/>
              <a:t>terms?</a:t>
            </a:r>
          </a:p>
          <a:p>
            <a:pPr lvl="1"/>
            <a:r>
              <a:rPr lang="en-US" dirty="0" smtClean="0"/>
              <a:t>Must avoid </a:t>
            </a:r>
            <a:r>
              <a:rPr lang="en-US" dirty="0"/>
              <a:t>disruption of </a:t>
            </a:r>
            <a:r>
              <a:rPr lang="en-US" dirty="0" err="1"/>
              <a:t>curation</a:t>
            </a:r>
            <a:r>
              <a:rPr lang="en-US" dirty="0"/>
              <a:t> practice by ECO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ECO developers join </a:t>
            </a:r>
            <a:r>
              <a:rPr lang="en-US" dirty="0"/>
              <a:t>OBI </a:t>
            </a:r>
            <a:r>
              <a:rPr lang="en-US" dirty="0" err="1"/>
              <a:t>devel</a:t>
            </a:r>
            <a:r>
              <a:rPr lang="en-US" dirty="0"/>
              <a:t> </a:t>
            </a:r>
            <a:r>
              <a:rPr lang="en-US" dirty="0" smtClean="0"/>
              <a:t>list and OBI calls</a:t>
            </a:r>
          </a:p>
          <a:p>
            <a:pPr lvl="1"/>
            <a:r>
              <a:rPr lang="en-US" dirty="0" smtClean="0"/>
              <a:t>Contribute </a:t>
            </a:r>
            <a:r>
              <a:rPr lang="en-US" dirty="0"/>
              <a:t>and </a:t>
            </a:r>
            <a:r>
              <a:rPr lang="en-US" dirty="0" smtClean="0"/>
              <a:t>critically </a:t>
            </a:r>
            <a:r>
              <a:rPr lang="en-US" dirty="0"/>
              <a:t>review </a:t>
            </a:r>
            <a:r>
              <a:rPr lang="en-US" dirty="0" smtClean="0"/>
              <a:t>OBI</a:t>
            </a:r>
          </a:p>
          <a:p>
            <a:pPr lvl="1"/>
            <a:r>
              <a:rPr lang="en-US" dirty="0" smtClean="0"/>
              <a:t>Point </a:t>
            </a:r>
            <a:r>
              <a:rPr lang="en-US" dirty="0"/>
              <a:t>to areas OBI </a:t>
            </a:r>
            <a:r>
              <a:rPr lang="en-US" dirty="0" smtClean="0"/>
              <a:t>can better serve  </a:t>
            </a:r>
            <a:r>
              <a:rPr lang="en-US" dirty="0"/>
              <a:t>ECO </a:t>
            </a:r>
            <a:r>
              <a:rPr lang="en-US" dirty="0" smtClean="0"/>
              <a:t>needs</a:t>
            </a:r>
          </a:p>
          <a:p>
            <a:r>
              <a:rPr lang="en-US" dirty="0"/>
              <a:t>Generate cross products ECO/</a:t>
            </a:r>
            <a:r>
              <a:rPr lang="en-US" dirty="0" smtClean="0"/>
              <a:t>OBI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60749" y="3201881"/>
            <a:ext cx="1782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lean up your own ontology…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6677253" y="2124557"/>
            <a:ext cx="1782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o some term creation…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7356912" y="4250159"/>
            <a:ext cx="1385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now your users…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24675" y="5253079"/>
            <a:ext cx="1782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Become active in OBI…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92204" y="6036280"/>
            <a:ext cx="2264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Make the switch…</a:t>
            </a:r>
          </a:p>
        </p:txBody>
      </p:sp>
    </p:spTree>
    <p:extLst>
      <p:ext uri="{BB962C8B-B14F-4D97-AF65-F5344CB8AC3E}">
        <p14:creationId xmlns:p14="http://schemas.microsoft.com/office/powerpoint/2010/main" val="187181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subject of this talk</a:t>
            </a:r>
            <a:endParaRPr lang="en-US" dirty="0"/>
          </a:p>
        </p:txBody>
      </p:sp>
      <p:pic>
        <p:nvPicPr>
          <p:cNvPr id="6" name="Picture 5" descr="go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8" y="2313147"/>
            <a:ext cx="2782045" cy="1712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47" y="4775372"/>
            <a:ext cx="1579273" cy="1489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eco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47" y="4425903"/>
            <a:ext cx="3036643" cy="18798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561826" y="4880357"/>
            <a:ext cx="3525898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i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Rounded MT Bold"/>
              </a:rPr>
              <a:t>Arabidopsis thaliana </a:t>
            </a:r>
            <a:r>
              <a:rPr lang="en-US" sz="14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Rounded MT Bold"/>
              </a:rPr>
              <a:t>ATPase</a:t>
            </a:r>
            <a:endParaRPr lang="en-US" sz="14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00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Rounded MT Bold"/>
            </a:endParaRPr>
          </a:p>
          <a:p>
            <a:r>
              <a:rPr lang="en-US" sz="140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Rounded MT Bold"/>
              </a:rPr>
              <a:t>HMA4 </a:t>
            </a:r>
            <a:r>
              <a:rPr lang="en-US" sz="1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Rounded MT Bold"/>
              </a:rPr>
              <a:t>zinc binding domain</a:t>
            </a:r>
          </a:p>
          <a:p>
            <a:endParaRPr lang="en-US" sz="1400" cap="none" spc="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00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Rounded MT Bold"/>
            </a:endParaRPr>
          </a:p>
          <a:p>
            <a:r>
              <a:rPr lang="en-US" sz="140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Rounded MT Bold"/>
              </a:rPr>
              <a:t>GO:0006829 : zinc ion transport (BP)</a:t>
            </a:r>
          </a:p>
          <a:p>
            <a:r>
              <a:rPr lang="en-US" sz="1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Rounded MT Bold"/>
              </a:rPr>
              <a:t>GO:0005886 : plasma membrane (CC)</a:t>
            </a:r>
          </a:p>
          <a:p>
            <a:r>
              <a:rPr lang="en-US" sz="140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Rounded MT Bold"/>
              </a:rPr>
              <a:t>GO:0005515 : protein binding (MF)</a:t>
            </a:r>
            <a:endParaRPr lang="en-US" sz="140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00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Rounded MT Bold"/>
            </a:endParaRPr>
          </a:p>
        </p:txBody>
      </p:sp>
      <p:sp>
        <p:nvSpPr>
          <p:cNvPr id="12" name="Pentagon 11"/>
          <p:cNvSpPr/>
          <p:nvPr/>
        </p:nvSpPr>
        <p:spPr>
          <a:xfrm rot="3356796">
            <a:off x="3171836" y="4038187"/>
            <a:ext cx="850900" cy="25545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 rot="1601812">
            <a:off x="2937831" y="4597400"/>
            <a:ext cx="850900" cy="203154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/>
          <p:cNvSpPr/>
          <p:nvPr/>
        </p:nvSpPr>
        <p:spPr>
          <a:xfrm>
            <a:off x="1949400" y="3964023"/>
            <a:ext cx="469900" cy="4953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698821" y="1921943"/>
            <a:ext cx="5102591" cy="240033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b="1" dirty="0" smtClean="0"/>
              <a:t>Evidence Code Ontology </a:t>
            </a:r>
            <a:r>
              <a:rPr lang="en-US" dirty="0" smtClean="0"/>
              <a:t>(ECO)</a:t>
            </a:r>
          </a:p>
          <a:p>
            <a:pPr lvl="1"/>
            <a:r>
              <a:rPr lang="en-US" dirty="0" smtClean="0"/>
              <a:t>Who uses ECO and to what end?</a:t>
            </a:r>
          </a:p>
          <a:p>
            <a:pPr lvl="1"/>
            <a:r>
              <a:rPr lang="en-US" dirty="0" smtClean="0"/>
              <a:t>What do we mean by </a:t>
            </a:r>
            <a:r>
              <a:rPr lang="en-US" i="1" dirty="0" smtClean="0"/>
              <a:t>evidence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is OBI helping resolve issues of consistency within ECO?</a:t>
            </a:r>
          </a:p>
          <a:p>
            <a:pPr lvl="1"/>
            <a:r>
              <a:rPr lang="en-US" dirty="0" smtClean="0"/>
              <a:t>Can ECO contribute to OBI development?</a:t>
            </a:r>
            <a:endParaRPr lang="en-US" dirty="0"/>
          </a:p>
        </p:txBody>
      </p:sp>
      <p:pic>
        <p:nvPicPr>
          <p:cNvPr id="5" name="Picture 4" descr="go.tiff"/>
          <p:cNvPicPr>
            <a:picLocks noChangeAspect="1"/>
          </p:cNvPicPr>
          <p:nvPr/>
        </p:nvPicPr>
        <p:blipFill>
          <a:blip r:embed="rId5"/>
          <a:srcRect t="511" r="48425" b="87960"/>
          <a:stretch>
            <a:fillRect/>
          </a:stretch>
        </p:blipFill>
        <p:spPr>
          <a:xfrm>
            <a:off x="434348" y="1841352"/>
            <a:ext cx="2782045" cy="516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28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 descr="ECO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" r="3529"/>
          <a:stretch/>
        </p:blipFill>
        <p:spPr>
          <a:xfrm>
            <a:off x="169374" y="581842"/>
            <a:ext cx="5099413" cy="56181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23905" y="3678135"/>
            <a:ext cx="6995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IMP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2897" y="434099"/>
            <a:ext cx="6681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EXP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9586" y="956825"/>
            <a:ext cx="659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IDA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03681" y="3216470"/>
            <a:ext cx="5448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IGI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93050" y="5263545"/>
            <a:ext cx="5806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IEP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0855" y="5624949"/>
            <a:ext cx="5125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IPI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39951" y="279768"/>
            <a:ext cx="4483559" cy="12575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GO three-letter codes ECO subset</a:t>
            </a:r>
            <a:endParaRPr lang="en-US" dirty="0"/>
          </a:p>
        </p:txBody>
      </p:sp>
      <p:pic>
        <p:nvPicPr>
          <p:cNvPr id="12" name="Picture 11" descr="go.tiff"/>
          <p:cNvPicPr>
            <a:picLocks noChangeAspect="1"/>
          </p:cNvPicPr>
          <p:nvPr/>
        </p:nvPicPr>
        <p:blipFill>
          <a:blip r:embed="rId3"/>
          <a:srcRect t="511" r="48425" b="87960"/>
          <a:stretch>
            <a:fillRect/>
          </a:stretch>
        </p:blipFill>
        <p:spPr>
          <a:xfrm>
            <a:off x="5296116" y="3211262"/>
            <a:ext cx="3573260" cy="663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115" y="3846069"/>
            <a:ext cx="3573261" cy="227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329539" y="6320556"/>
            <a:ext cx="3694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(Approximately 20 GO codes exist)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1621" y="6326505"/>
            <a:ext cx="3661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(Some of the over 250 ECO terms)</a:t>
            </a:r>
          </a:p>
        </p:txBody>
      </p:sp>
    </p:spTree>
    <p:extLst>
      <p:ext uri="{BB962C8B-B14F-4D97-AF65-F5344CB8AC3E}">
        <p14:creationId xmlns:p14="http://schemas.microsoft.com/office/powerpoint/2010/main" val="37887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r>
              <a:rPr lang="en-US" dirty="0" smtClean="0"/>
              <a:t>uses </a:t>
            </a:r>
            <a:r>
              <a:rPr lang="en-US" dirty="0" smtClean="0"/>
              <a:t>ECO?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900112" y="2133601"/>
            <a:ext cx="7912442" cy="3931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GO model organism databases (TAIR, MGI, </a:t>
            </a:r>
            <a:r>
              <a:rPr lang="en-US" dirty="0" err="1" smtClean="0"/>
              <a:t>dictyBase</a:t>
            </a:r>
            <a:r>
              <a:rPr lang="en-US" dirty="0" smtClean="0"/>
              <a:t>, </a:t>
            </a:r>
            <a:r>
              <a:rPr lang="en-US" dirty="0" err="1" smtClean="0"/>
              <a:t>FlyBase</a:t>
            </a:r>
            <a:r>
              <a:rPr lang="en-US" dirty="0" smtClean="0"/>
              <a:t>, SGD, ZFIN…)</a:t>
            </a:r>
          </a:p>
          <a:p>
            <a:pPr lvl="1"/>
            <a:r>
              <a:rPr lang="en-US" dirty="0" smtClean="0"/>
              <a:t>Ascidian Network for In Situ Expression and Embryological Data</a:t>
            </a:r>
          </a:p>
          <a:p>
            <a:pPr lvl="1"/>
            <a:r>
              <a:rPr lang="en-US" dirty="0" smtClean="0"/>
              <a:t>Ontology of Microbial Phenotypes</a:t>
            </a:r>
          </a:p>
          <a:p>
            <a:pPr lvl="1"/>
            <a:r>
              <a:rPr lang="en-US" dirty="0" smtClean="0"/>
              <a:t>Phylogenetic Annotation and </a:t>
            </a:r>
            <a:r>
              <a:rPr lang="en-US" dirty="0" err="1" smtClean="0"/>
              <a:t>INference</a:t>
            </a:r>
            <a:r>
              <a:rPr lang="en-US" dirty="0" smtClean="0"/>
              <a:t> Tool (PAINT) - GO Reference Genome Annotation Project</a:t>
            </a:r>
          </a:p>
          <a:p>
            <a:pPr lvl="1"/>
            <a:r>
              <a:rPr lang="en-US" dirty="0" err="1" smtClean="0"/>
              <a:t>PhenoScape</a:t>
            </a:r>
            <a:endParaRPr lang="en-US" dirty="0" smtClean="0"/>
          </a:p>
          <a:p>
            <a:pPr lvl="1"/>
            <a:r>
              <a:rPr lang="en-US" dirty="0" smtClean="0"/>
              <a:t>PomBase – phenotype annotations</a:t>
            </a:r>
          </a:p>
          <a:p>
            <a:pPr lvl="1"/>
            <a:r>
              <a:rPr lang="en-US" dirty="0" err="1" smtClean="0"/>
              <a:t>UniProt</a:t>
            </a:r>
            <a:r>
              <a:rPr lang="en-US" dirty="0" smtClean="0"/>
              <a:t> - granular terms &amp; term for imported information</a:t>
            </a:r>
          </a:p>
          <a:p>
            <a:pPr lvl="1"/>
            <a:r>
              <a:rPr lang="en-US" dirty="0" smtClean="0"/>
              <a:t>Hymenoptera Anatomy </a:t>
            </a:r>
            <a:r>
              <a:rPr lang="en-US" dirty="0" smtClean="0"/>
              <a:t>Ontology</a:t>
            </a:r>
          </a:p>
          <a:p>
            <a:pPr lvl="1"/>
            <a:r>
              <a:rPr lang="en-US" dirty="0" smtClean="0"/>
              <a:t>Probably others unknown to us…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to begin if you are new to OBI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0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the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14063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Protégé tool</a:t>
            </a:r>
            <a:endParaRPr lang="en-US" dirty="0"/>
          </a:p>
          <a:p>
            <a:pPr lvl="1"/>
            <a:r>
              <a:rPr lang="en-US" dirty="0" smtClean="0"/>
              <a:t>If you only know OBO-Edit, learn </a:t>
            </a:r>
            <a:r>
              <a:rPr lang="en-US" dirty="0"/>
              <a:t>how to use </a:t>
            </a:r>
            <a:r>
              <a:rPr lang="en-US" dirty="0" smtClean="0"/>
              <a:t>Protégé</a:t>
            </a:r>
          </a:p>
          <a:p>
            <a:pPr lvl="1"/>
            <a:r>
              <a:rPr lang="en-US" dirty="0" smtClean="0"/>
              <a:t>Learn </a:t>
            </a:r>
            <a:r>
              <a:rPr lang="en-US" dirty="0"/>
              <a:t>the structure of OBI and how it is put </a:t>
            </a:r>
            <a:r>
              <a:rPr lang="en-US" dirty="0" smtClean="0"/>
              <a:t>together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purl.obolibrary.org</a:t>
            </a:r>
            <a:r>
              <a:rPr lang="en-US" dirty="0"/>
              <a:t>/obo/</a:t>
            </a:r>
            <a:r>
              <a:rPr lang="en-US" dirty="0" err="1"/>
              <a:t>obi.owl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743" y="1818911"/>
            <a:ext cx="2032000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78" y="3606837"/>
            <a:ext cx="5537565" cy="27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9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Search at </a:t>
            </a:r>
            <a:r>
              <a:rPr lang="en-US" dirty="0" err="1" smtClean="0"/>
              <a:t>BioPortal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907" b="7499"/>
          <a:stretch/>
        </p:blipFill>
        <p:spPr>
          <a:xfrm>
            <a:off x="215424" y="2390764"/>
            <a:ext cx="4539486" cy="1191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32" y="1708719"/>
            <a:ext cx="5625489" cy="548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563" y="2651298"/>
            <a:ext cx="3739024" cy="35621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382" y="622622"/>
            <a:ext cx="2247900" cy="6985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974284" y="2257086"/>
            <a:ext cx="11141" cy="334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30" y="3754146"/>
            <a:ext cx="4236624" cy="25793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306194" y="2260613"/>
            <a:ext cx="334230" cy="144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717913" y="5781575"/>
            <a:ext cx="280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7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involved with the OBI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54841"/>
            <a:ext cx="7345363" cy="30687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Participate in OBI </a:t>
            </a:r>
            <a:r>
              <a:rPr lang="en-US" dirty="0" smtClean="0"/>
              <a:t>developer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Attend an </a:t>
            </a:r>
            <a:r>
              <a:rPr lang="en-US" dirty="0" smtClean="0"/>
              <a:t>OBI </a:t>
            </a:r>
            <a:r>
              <a:rPr lang="en-US" dirty="0" smtClean="0"/>
              <a:t>meeting</a:t>
            </a:r>
          </a:p>
          <a:p>
            <a:pPr lvl="1"/>
            <a:r>
              <a:rPr lang="en-US" dirty="0" smtClean="0"/>
              <a:t>Past OBI meeting in La Jolla, CA (March 2011)</a:t>
            </a:r>
          </a:p>
          <a:p>
            <a:pPr lvl="1"/>
            <a:r>
              <a:rPr lang="en-US" dirty="0" smtClean="0"/>
              <a:t>Upcoming meeting </a:t>
            </a:r>
            <a:r>
              <a:rPr lang="en-US" dirty="0" smtClean="0"/>
              <a:t>place </a:t>
            </a:r>
            <a:r>
              <a:rPr lang="en-US" dirty="0" smtClean="0"/>
              <a:t>TBA, time TBA (Oct/Nov?)</a:t>
            </a:r>
          </a:p>
          <a:p>
            <a:r>
              <a:rPr lang="en-US" dirty="0" smtClean="0"/>
              <a:t>Participate in the OBI developers mail list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44" y="2142109"/>
            <a:ext cx="6448784" cy="99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637" y="4712177"/>
            <a:ext cx="5663713" cy="161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2831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1644</TotalTime>
  <Words>1481</Words>
  <Application>Microsoft Macintosh PowerPoint</Application>
  <PresentationFormat>On-screen Show (4:3)</PresentationFormat>
  <Paragraphs>198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Capital</vt:lpstr>
      <vt:lpstr>Guided development of the Evidence Code Ontology with OBI</vt:lpstr>
      <vt:lpstr>Take-home messages from this talk…</vt:lpstr>
      <vt:lpstr>The subject of this talk</vt:lpstr>
      <vt:lpstr>PowerPoint Presentation</vt:lpstr>
      <vt:lpstr>Who uses ECO?</vt:lpstr>
      <vt:lpstr>Fundamentals</vt:lpstr>
      <vt:lpstr>Visualizing the ontology</vt:lpstr>
      <vt:lpstr>Search at BioPortal</vt:lpstr>
      <vt:lpstr>How to get involved with the OBI group</vt:lpstr>
      <vt:lpstr>Fortunate happenstance: OBI contacted ECO</vt:lpstr>
      <vt:lpstr>How to prepare your ontology before working with OBI</vt:lpstr>
      <vt:lpstr>ECO development 2010-2011</vt:lpstr>
      <vt:lpstr>Definition rewriting</vt:lpstr>
      <vt:lpstr>What does ECO represent?</vt:lpstr>
      <vt:lpstr>Initial analysis of ECO determined three main themes</vt:lpstr>
      <vt:lpstr>evidence and assertion method roots</vt:lpstr>
      <vt:lpstr>Ongoing need to clarify evidence</vt:lpstr>
      <vt:lpstr>How can OBI guide development of your ontology?</vt:lpstr>
      <vt:lpstr>An example: how do ECO and OBI handle ChIP-seq assay?</vt:lpstr>
      <vt:lpstr>…now look at OBI subclasses!</vt:lpstr>
      <vt:lpstr>Once again, what is evidence?</vt:lpstr>
      <vt:lpstr>Surveying your ontology and comparing it to OBI</vt:lpstr>
      <vt:lpstr>Mapping with a spreadsheet</vt:lpstr>
      <vt:lpstr>PowerPoint Presentation</vt:lpstr>
      <vt:lpstr>Examples of an initial mapping of an ontology to OBI</vt:lpstr>
      <vt:lpstr>PowerPoint Presentation</vt:lpstr>
      <vt:lpstr>But how to map complex workflows?</vt:lpstr>
      <vt:lpstr>OBI developers jump into action!</vt:lpstr>
      <vt:lpstr>Advice to anyone trying to map an ontology to OBI</vt:lpstr>
    </vt:vector>
  </TitlesOfParts>
  <Company>IGS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 Code Ontology (ECO): development and directions</dc:title>
  <dc:creator>Marcus Chibucos</dc:creator>
  <cp:lastModifiedBy>Marcus Chibucos</cp:lastModifiedBy>
  <cp:revision>278</cp:revision>
  <dcterms:created xsi:type="dcterms:W3CDTF">2011-03-19T19:37:52Z</dcterms:created>
  <dcterms:modified xsi:type="dcterms:W3CDTF">2011-07-25T15:20:41Z</dcterms:modified>
</cp:coreProperties>
</file>