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DB5D2-E16B-4A69-80E7-FD71AE2D23B1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91A0-6448-4561-8A09-304732AD6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91A0-6448-4561-8A09-304732AD6F2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791A0-6448-4561-8A09-304732AD6F2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bofoundry.org/wiki/index.php/OBO_Foundry_Principles" TargetMode="External"/><Relationship Id="rId2" Type="http://schemas.openxmlformats.org/officeDocument/2006/relationships/hyperlink" Target="http://obofoundry.org/crit.s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obi-ontology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Ontology of biomedical investigations (OBI)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153400" cy="1752600"/>
          </a:xfrm>
        </p:spPr>
        <p:txBody>
          <a:bodyPr/>
          <a:lstStyle/>
          <a:p>
            <a:r>
              <a:rPr lang="en-US" dirty="0" smtClean="0"/>
              <a:t>Bjoern Peters</a:t>
            </a:r>
            <a:br>
              <a:rPr lang="en-US" dirty="0" smtClean="0"/>
            </a:br>
            <a:r>
              <a:rPr lang="en-US" dirty="0" smtClean="0"/>
              <a:t>La Jolla Institute for Allergy and Immunology Feb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since last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Focused OBI development on selected use cases</a:t>
            </a:r>
          </a:p>
          <a:p>
            <a:pPr lvl="1"/>
            <a:r>
              <a:rPr lang="en-US" sz="2400" dirty="0" smtClean="0"/>
              <a:t>Model individual experiments from diverse backgrounds </a:t>
            </a:r>
            <a:br>
              <a:rPr lang="en-US" sz="2400" dirty="0" smtClean="0"/>
            </a:br>
            <a:r>
              <a:rPr lang="en-US" sz="2200" dirty="0" smtClean="0"/>
              <a:t>(Vaccine </a:t>
            </a:r>
            <a:r>
              <a:rPr lang="en-US" sz="2200" dirty="0" smtClean="0"/>
              <a:t>protection, </a:t>
            </a:r>
            <a:r>
              <a:rPr lang="en-US" sz="2200" dirty="0" smtClean="0"/>
              <a:t>Neuroscience, automated functional genomics)</a:t>
            </a:r>
            <a:endParaRPr lang="en-US" sz="2400" dirty="0" smtClean="0"/>
          </a:p>
          <a:p>
            <a:pPr lvl="1"/>
            <a:r>
              <a:rPr lang="en-US" sz="2400" dirty="0" smtClean="0"/>
              <a:t>Create </a:t>
            </a:r>
            <a:r>
              <a:rPr lang="en-US" sz="2400" dirty="0" smtClean="0"/>
              <a:t>data analysis workflows (</a:t>
            </a:r>
            <a:r>
              <a:rPr lang="en-US" sz="2400" dirty="0" err="1" smtClean="0"/>
              <a:t>Genepattern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Query databases (IEDB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Model sample use case of clinical investigation from planning to publication</a:t>
            </a:r>
          </a:p>
          <a:p>
            <a:r>
              <a:rPr lang="en-US" sz="2800" dirty="0" smtClean="0"/>
              <a:t> Release of OBI ‘Release candidate 1.0’ (Philly release)</a:t>
            </a:r>
          </a:p>
          <a:p>
            <a:r>
              <a:rPr lang="en-US" sz="2800" dirty="0" smtClean="0"/>
              <a:t>Submitted manuscript to Nature Biotechnology</a:t>
            </a:r>
          </a:p>
          <a:p>
            <a:pPr lvl="1"/>
            <a:r>
              <a:rPr lang="en-US" sz="2400" dirty="0" smtClean="0"/>
              <a:t>Overall positive reviews</a:t>
            </a:r>
          </a:p>
          <a:p>
            <a:pPr lvl="1"/>
            <a:r>
              <a:rPr lang="en-US" sz="2400" dirty="0" smtClean="0"/>
              <a:t>Main critique: ‘Demonstrate in a broadly applicable manner what we can do with OBI that we could not do before’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Acted on foundry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Main concern: overly complex modeling</a:t>
            </a:r>
          </a:p>
          <a:p>
            <a:r>
              <a:rPr lang="en-US" dirty="0" smtClean="0"/>
              <a:t>To address this, we</a:t>
            </a:r>
          </a:p>
          <a:p>
            <a:pPr lvl="1"/>
            <a:r>
              <a:rPr lang="en-US" dirty="0" smtClean="0"/>
              <a:t>Reduced our ambition what level of detail we want to express in OWL</a:t>
            </a:r>
          </a:p>
          <a:p>
            <a:pPr lvl="1"/>
            <a:r>
              <a:rPr lang="en-US" dirty="0" smtClean="0"/>
              <a:t>Introduced shortcut relations </a:t>
            </a:r>
            <a:br>
              <a:rPr lang="en-US" dirty="0" smtClean="0"/>
            </a:br>
            <a:r>
              <a:rPr lang="en-US" dirty="0" smtClean="0"/>
              <a:t>(e.g. ‘p </a:t>
            </a:r>
            <a:r>
              <a:rPr lang="en-US" i="1" dirty="0" smtClean="0"/>
              <a:t>achieves planned objective</a:t>
            </a:r>
            <a:r>
              <a:rPr lang="en-US" dirty="0" smtClean="0"/>
              <a:t> o’ </a:t>
            </a:r>
            <a:br>
              <a:rPr lang="en-US" dirty="0" smtClean="0"/>
            </a:br>
            <a:r>
              <a:rPr lang="en-US" dirty="0" smtClean="0"/>
              <a:t>rather than ‘p </a:t>
            </a:r>
            <a:r>
              <a:rPr lang="en-US" i="1" dirty="0" smtClean="0"/>
              <a:t>realizes </a:t>
            </a:r>
            <a:r>
              <a:rPr lang="en-US" dirty="0" smtClean="0"/>
              <a:t>some (</a:t>
            </a:r>
            <a:r>
              <a:rPr lang="en-US" i="1" dirty="0" err="1" smtClean="0"/>
              <a:t>is_concretization_of</a:t>
            </a:r>
            <a:r>
              <a:rPr lang="en-US" i="1" dirty="0" smtClean="0"/>
              <a:t> </a:t>
            </a:r>
            <a:r>
              <a:rPr lang="en-US" dirty="0" smtClean="0"/>
              <a:t>o)’</a:t>
            </a:r>
          </a:p>
          <a:p>
            <a:pPr lvl="1"/>
            <a:r>
              <a:rPr lang="en-US" dirty="0" smtClean="0"/>
              <a:t>Aim to reduce anonymous class expressions in logical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Focus on developing </a:t>
            </a:r>
            <a:r>
              <a:rPr lang="en-US" smtClean="0"/>
              <a:t>design patterns</a:t>
            </a:r>
            <a:endParaRPr lang="en-US" dirty="0" smtClean="0"/>
          </a:p>
          <a:p>
            <a:r>
              <a:rPr lang="en-US" b="1" dirty="0" smtClean="0"/>
              <a:t>But</a:t>
            </a:r>
            <a:r>
              <a:rPr lang="en-US" dirty="0" smtClean="0"/>
              <a:t>: complexity won’t go away completely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other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Apologies for any oversights:</a:t>
            </a:r>
          </a:p>
          <a:p>
            <a:r>
              <a:rPr lang="en-US" dirty="0" smtClean="0"/>
              <a:t>Imports from Caro, ChEBI, CL, FMA, GO, HP, IAO, NCBI Taxonomy, PATO, PRO, RO, SO, UO, VO</a:t>
            </a:r>
          </a:p>
          <a:p>
            <a:r>
              <a:rPr lang="en-US" dirty="0" smtClean="0"/>
              <a:t>Term requests send to ChEBI, GO, IAO, IDO, PATO, PRO, RO. </a:t>
            </a:r>
          </a:p>
          <a:p>
            <a:pPr lvl="1"/>
            <a:r>
              <a:rPr lang="en-US" dirty="0" smtClean="0"/>
              <a:t>This works! Thanks!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development for currently driving projects (e.g. mapping of MGED Ontology into OBI, influenza research network, text mining)</a:t>
            </a:r>
          </a:p>
          <a:p>
            <a:r>
              <a:rPr lang="en-US" dirty="0" smtClean="0"/>
              <a:t>Expand to projects that expressed interest</a:t>
            </a:r>
            <a:br>
              <a:rPr lang="en-US" dirty="0" smtClean="0"/>
            </a:br>
            <a:r>
              <a:rPr lang="en-US" dirty="0" smtClean="0"/>
              <a:t>(e.g. BIRN/NIF, RNAO, eagle-I)</a:t>
            </a:r>
          </a:p>
          <a:p>
            <a:r>
              <a:rPr lang="en-US" dirty="0" smtClean="0"/>
              <a:t>Develop processes and tools to enable large scale term submissions / ontology integration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Foundry requests /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What are the OBO Foundry principles? </a:t>
            </a:r>
            <a:br>
              <a:rPr lang="en-US" sz="2800" dirty="0" smtClean="0"/>
            </a:br>
            <a:r>
              <a:rPr lang="en-US" sz="2800" dirty="0" smtClean="0"/>
              <a:t>These </a:t>
            </a:r>
            <a:r>
              <a:rPr lang="en-US" sz="2800" dirty="0" smtClean="0">
                <a:hlinkClick r:id="rId2" tooltip="http://obofoundry.org/crit.shtml"/>
              </a:rPr>
              <a:t>http://obofoundry.org/crit.shtml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or these </a:t>
            </a:r>
            <a:r>
              <a:rPr lang="en-US" sz="2800" dirty="0" smtClean="0">
                <a:hlinkClick r:id="rId3" tooltip="http://obofoundry.org/wiki/index.php/OBO_Foundry_Principles"/>
              </a:rPr>
              <a:t>http://obofoundry.org/wiki/index.php/OBO_Foundry_Principles</a:t>
            </a:r>
            <a:endParaRPr lang="en-US" sz="2800" dirty="0" smtClean="0"/>
          </a:p>
          <a:p>
            <a:r>
              <a:rPr lang="en-US" sz="2800" dirty="0" smtClean="0"/>
              <a:t>A clear distinction of what it means to be a member of the OBO library a candidate and the OBO Foundry should be made more explicit on the foundry site. </a:t>
            </a:r>
          </a:p>
          <a:p>
            <a:r>
              <a:rPr lang="en-US" sz="2800" dirty="0" smtClean="0"/>
              <a:t>What does OBI have to do to gain foundry status?</a:t>
            </a:r>
          </a:p>
          <a:p>
            <a:r>
              <a:rPr lang="en-US" sz="2800" dirty="0" smtClean="0"/>
              <a:t>What is the foundry decision making structure; who is responsible for what? </a:t>
            </a:r>
            <a:br>
              <a:rPr lang="en-US" sz="2800" dirty="0" smtClean="0"/>
            </a:br>
            <a:r>
              <a:rPr lang="en-US" sz="2800" dirty="0" smtClean="0"/>
              <a:t>(a formal, transparent process would be great!)</a:t>
            </a:r>
          </a:p>
          <a:p>
            <a:pPr lvl="1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Foundry requests /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State of BF0-2.0 and relations</a:t>
            </a:r>
          </a:p>
          <a:p>
            <a:pPr lvl="1"/>
            <a:r>
              <a:rPr lang="en-US" dirty="0" smtClean="0"/>
              <a:t>Will there be public call for comments on a draft version (if yes, when?) </a:t>
            </a:r>
          </a:p>
          <a:p>
            <a:pPr lvl="1"/>
            <a:r>
              <a:rPr lang="en-US" dirty="0" smtClean="0"/>
              <a:t>What is the status of OBI relations submitted to RO?</a:t>
            </a:r>
          </a:p>
          <a:p>
            <a:pPr lvl="1"/>
            <a:r>
              <a:rPr lang="en-US" dirty="0" smtClean="0"/>
              <a:t>Will BFO be registered in the OBO Foundry (and subject to the same review criteria)?</a:t>
            </a:r>
          </a:p>
          <a:p>
            <a:pPr lvl="1"/>
            <a:r>
              <a:rPr lang="en-US" dirty="0" smtClean="0"/>
              <a:t>It can be problematic to integrate with other resources that adopt BFO. Is there any plan to help to increase adoption rate?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Foundry requests /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Has there been any progress on inter-species anatomy, and/or any way we could help? </a:t>
            </a:r>
          </a:p>
          <a:p>
            <a:r>
              <a:rPr lang="en-US" dirty="0" smtClean="0"/>
              <a:t>Can people share success stories, demonstrating the usefulness of ontology work in general? (Addressing criticism we received for OBI paper). Most interest in newer, and cross-foundry efforts (not: GO). 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Next workshop: March 22-25, Vancouver, Canada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http://obi-ontology.org/</a:t>
            </a:r>
            <a:endParaRPr lang="en-US" dirty="0" smtClean="0"/>
          </a:p>
          <a:p>
            <a:r>
              <a:rPr lang="en-US" dirty="0" smtClean="0"/>
              <a:t>Ryan Brinkman, Bill Bug, Kevin Clancy, </a:t>
            </a:r>
            <a:r>
              <a:rPr lang="en-US" dirty="0" err="1" smtClean="0"/>
              <a:t>Mélanie</a:t>
            </a:r>
            <a:r>
              <a:rPr lang="en-US" dirty="0" smtClean="0"/>
              <a:t> </a:t>
            </a:r>
            <a:r>
              <a:rPr lang="en-US" dirty="0" err="1" smtClean="0"/>
              <a:t>Courtot</a:t>
            </a:r>
            <a:r>
              <a:rPr lang="en-US" dirty="0" smtClean="0"/>
              <a:t>, Dirk </a:t>
            </a:r>
            <a:r>
              <a:rPr lang="en-US" dirty="0" err="1" smtClean="0"/>
              <a:t>Derom</a:t>
            </a:r>
            <a:r>
              <a:rPr lang="en-US" dirty="0" smtClean="0"/>
              <a:t>, </a:t>
            </a:r>
            <a:r>
              <a:rPr lang="en-US" dirty="0" err="1" smtClean="0"/>
              <a:t>Liju</a:t>
            </a:r>
            <a:r>
              <a:rPr lang="en-US" dirty="0" smtClean="0"/>
              <a:t> Fan, Dawn Field, Jennifer </a:t>
            </a:r>
            <a:r>
              <a:rPr lang="en-US" dirty="0" err="1" smtClean="0"/>
              <a:t>Fostel</a:t>
            </a:r>
            <a:r>
              <a:rPr lang="en-US" dirty="0" smtClean="0"/>
              <a:t>, Gilberto </a:t>
            </a:r>
            <a:r>
              <a:rPr lang="en-US" dirty="0" err="1" smtClean="0"/>
              <a:t>Fragoso</a:t>
            </a:r>
            <a:r>
              <a:rPr lang="en-US" dirty="0" smtClean="0"/>
              <a:t>, Frank Gibson, </a:t>
            </a:r>
            <a:r>
              <a:rPr lang="en-US" dirty="0" err="1" smtClean="0"/>
              <a:t>Yongqun</a:t>
            </a:r>
            <a:r>
              <a:rPr lang="en-US" dirty="0" smtClean="0"/>
              <a:t> He, Tina Hernandez-</a:t>
            </a:r>
            <a:r>
              <a:rPr lang="en-US" dirty="0" err="1" smtClean="0"/>
              <a:t>Boussard</a:t>
            </a:r>
            <a:r>
              <a:rPr lang="en-US" dirty="0" smtClean="0"/>
              <a:t>, Phillip Lord, Allyson L. Lister, James Malone, </a:t>
            </a:r>
            <a:r>
              <a:rPr lang="en-US" dirty="0" err="1" smtClean="0"/>
              <a:t>Monnie</a:t>
            </a:r>
            <a:r>
              <a:rPr lang="en-US" dirty="0" smtClean="0"/>
              <a:t> McGee, </a:t>
            </a:r>
            <a:r>
              <a:rPr lang="en-US" dirty="0" err="1" smtClean="0"/>
              <a:t>Elisabetta</a:t>
            </a:r>
            <a:r>
              <a:rPr lang="en-US" dirty="0" smtClean="0"/>
              <a:t> </a:t>
            </a:r>
            <a:r>
              <a:rPr lang="en-US" dirty="0" err="1" smtClean="0"/>
              <a:t>Manduchi</a:t>
            </a:r>
            <a:r>
              <a:rPr lang="en-US" dirty="0" smtClean="0"/>
              <a:t>, Norman Morrison, Helen Parkinson, Bjoern Peters, Philippe </a:t>
            </a:r>
            <a:r>
              <a:rPr lang="en-US" dirty="0" err="1" smtClean="0"/>
              <a:t>Rocca</a:t>
            </a:r>
            <a:r>
              <a:rPr lang="en-US" dirty="0" smtClean="0"/>
              <a:t>-Serra, Alan </a:t>
            </a:r>
            <a:r>
              <a:rPr lang="en-US" dirty="0" err="1" smtClean="0"/>
              <a:t>Ruttenberg</a:t>
            </a:r>
            <a:r>
              <a:rPr lang="en-US" dirty="0" smtClean="0"/>
              <a:t>, Susanna-</a:t>
            </a:r>
            <a:r>
              <a:rPr lang="en-US" dirty="0" err="1" smtClean="0"/>
              <a:t>Assunta</a:t>
            </a:r>
            <a:r>
              <a:rPr lang="en-US" dirty="0" smtClean="0"/>
              <a:t> </a:t>
            </a:r>
            <a:r>
              <a:rPr lang="en-US" dirty="0" err="1" smtClean="0"/>
              <a:t>Sansone</a:t>
            </a:r>
            <a:r>
              <a:rPr lang="en-US" dirty="0" smtClean="0"/>
              <a:t>, Richard H. </a:t>
            </a:r>
            <a:r>
              <a:rPr lang="en-US" dirty="0" err="1" smtClean="0"/>
              <a:t>Scheuermann</a:t>
            </a:r>
            <a:r>
              <a:rPr lang="en-US" dirty="0" smtClean="0"/>
              <a:t>, Daniel </a:t>
            </a:r>
            <a:r>
              <a:rPr lang="en-US" dirty="0" err="1" smtClean="0"/>
              <a:t>Schober</a:t>
            </a:r>
            <a:r>
              <a:rPr lang="en-US" dirty="0" smtClean="0"/>
              <a:t>, Barry Smith, Larisa N. </a:t>
            </a:r>
            <a:r>
              <a:rPr lang="en-US" dirty="0" err="1" smtClean="0"/>
              <a:t>Soldatova</a:t>
            </a:r>
            <a:r>
              <a:rPr lang="en-US" dirty="0" smtClean="0"/>
              <a:t>, Christian J. </a:t>
            </a:r>
            <a:r>
              <a:rPr lang="en-US" dirty="0" err="1" smtClean="0"/>
              <a:t>Stoeckert</a:t>
            </a:r>
            <a:r>
              <a:rPr lang="en-US" dirty="0" smtClean="0"/>
              <a:t> Jr., Chris F Taylor, Patricia L. </a:t>
            </a:r>
            <a:r>
              <a:rPr lang="en-US" dirty="0" err="1" smtClean="0"/>
              <a:t>Whetzel</a:t>
            </a:r>
            <a:r>
              <a:rPr lang="en-US" dirty="0" smtClean="0"/>
              <a:t> and </a:t>
            </a:r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419</Words>
  <Application>Microsoft Office PowerPoint</Application>
  <PresentationFormat>On-screen Show (4:3)</PresentationFormat>
  <Paragraphs>53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Ontology of biomedical investigations (OBI)</vt:lpstr>
      <vt:lpstr>Progress since last year</vt:lpstr>
      <vt:lpstr>Acted on foundry review</vt:lpstr>
      <vt:lpstr>Integration with other ontologies</vt:lpstr>
      <vt:lpstr>Future Plans</vt:lpstr>
      <vt:lpstr>Foundry requests / concerns</vt:lpstr>
      <vt:lpstr>Foundry requests / concerns</vt:lpstr>
      <vt:lpstr>Foundry requests / concerns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of biomedical investigations (OBI)</dc:title>
  <dc:creator>Bjoern Peters</dc:creator>
  <cp:lastModifiedBy>Bjoern Peters</cp:lastModifiedBy>
  <cp:revision>24</cp:revision>
  <dcterms:created xsi:type="dcterms:W3CDTF">2006-08-16T00:00:00Z</dcterms:created>
  <dcterms:modified xsi:type="dcterms:W3CDTF">2010-02-14T23:06:04Z</dcterms:modified>
</cp:coreProperties>
</file>