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charts/chart1.xml" ContentType="application/vnd.openxmlformats-officedocument.drawingml.char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66" r:id="rId3"/>
    <p:sldId id="267" r:id="rId4"/>
    <p:sldId id="268" r:id="rId5"/>
    <p:sldId id="269" r:id="rId6"/>
    <p:sldId id="271" r:id="rId7"/>
    <p:sldId id="270" r:id="rId8"/>
    <p:sldId id="272" r:id="rId9"/>
    <p:sldId id="274" r:id="rId10"/>
    <p:sldId id="275" r:id="rId11"/>
    <p:sldId id="276" r:id="rId12"/>
    <p:sldId id="277" r:id="rId13"/>
    <p:sldId id="278" r:id="rId14"/>
    <p:sldId id="279" r:id="rId15"/>
    <p:sldId id="281" r:id="rId16"/>
    <p:sldId id="283"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37" d="100"/>
          <a:sy n="137" d="100"/>
        </p:scale>
        <p:origin x="-152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torniai:Dropbox:ICBO:excel_mire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view3D>
      <c:rotX val="30"/>
      <c:perspective val="30"/>
    </c:view3D>
    <c:plotArea>
      <c:layout/>
      <c:pie3DChart>
        <c:varyColors val="1"/>
        <c:ser>
          <c:idx val="0"/>
          <c:order val="0"/>
          <c:explosion val="25"/>
          <c:cat>
            <c:strRef>
              <c:f>Sheet1!$A$1:$A$6</c:f>
              <c:strCache>
                <c:ptCount val="6"/>
                <c:pt idx="0">
                  <c:v> OBI 507</c:v>
                </c:pt>
                <c:pt idx="1">
                  <c:v>SWO 53</c:v>
                </c:pt>
                <c:pt idx="2">
                  <c:v>NCBI Taxon 182</c:v>
                </c:pt>
                <c:pt idx="3">
                  <c:v>OCRe 19</c:v>
                </c:pt>
                <c:pt idx="4">
                  <c:v>VIVO 20</c:v>
                </c:pt>
                <c:pt idx="5">
                  <c:v>BRO 13</c:v>
                </c:pt>
              </c:strCache>
            </c:strRef>
          </c:cat>
          <c:val>
            <c:numRef>
              <c:f>Sheet1!$B$1:$B$6</c:f>
              <c:numCache>
                <c:formatCode>General</c:formatCode>
                <c:ptCount val="6"/>
                <c:pt idx="0">
                  <c:v>507.0</c:v>
                </c:pt>
                <c:pt idx="1">
                  <c:v>53.0</c:v>
                </c:pt>
                <c:pt idx="2">
                  <c:v>182.0</c:v>
                </c:pt>
                <c:pt idx="3">
                  <c:v>19.0</c:v>
                </c:pt>
                <c:pt idx="4">
                  <c:v>20.0</c:v>
                </c:pt>
                <c:pt idx="5">
                  <c:v>13.0</c:v>
                </c:pt>
              </c:numCache>
            </c:numRef>
          </c:val>
        </c:ser>
      </c:pie3DChart>
    </c:plotArea>
    <c:legend>
      <c:legendPos val="r"/>
      <c:layout>
        <c:manualLayout>
          <c:xMode val="edge"/>
          <c:yMode val="edge"/>
          <c:x val="0.722265310586177"/>
          <c:y val="0.0821817585301837"/>
          <c:w val="0.261068022747157"/>
          <c:h val="0.668969816272966"/>
        </c:manualLayout>
      </c:layout>
      <c:txPr>
        <a:bodyPr/>
        <a:lstStyle/>
        <a:p>
          <a:pPr>
            <a:defRPr sz="12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things about structure (BFO MIREOT and so on) and the coverage</a:t>
            </a:r>
          </a:p>
          <a:p>
            <a:pPr lvl="1"/>
            <a:r>
              <a:rPr lang="en-US" sz="2400" dirty="0" smtClean="0"/>
              <a:t>Picture form the ICBO paper</a:t>
            </a:r>
          </a:p>
          <a:p>
            <a:pPr lvl="1"/>
            <a:r>
              <a:rPr lang="en-US" sz="2400" dirty="0" smtClean="0"/>
              <a:t>Driving designing </a:t>
            </a:r>
            <a:r>
              <a:rPr lang="en-US" sz="2400" dirty="0" err="1" smtClean="0"/>
              <a:t>principles(reuse</a:t>
            </a:r>
            <a:r>
              <a:rPr lang="en-US" sz="2400" dirty="0" smtClean="0"/>
              <a:t> what is available)</a:t>
            </a:r>
          </a:p>
          <a:p>
            <a:pPr lvl="1">
              <a:buNone/>
            </a:pP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7/17/11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7/17/11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7/17/11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3" TargetMode="Externa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Macintosh%20HD:Users:torniai:Dropbox:curation%20team%20publications:ICBO%20Paper:Reviews%20and%20resubmission:FInal%20submission:ICBO_torniai.doc!OLE_LINK1"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chart" Target="../charts/chart1.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p:txBody>
          <a:bodyPr/>
          <a:lstStyle/>
          <a:p>
            <a:r>
              <a:rPr lang="en-US" dirty="0" smtClean="0"/>
              <a:t>OBI Tutorial ICBO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029540"/>
            <a:ext cx="8229600" cy="1160829"/>
          </a:xfrm>
        </p:spPr>
        <p:txBody>
          <a:bodyPr>
            <a:normAutofit/>
          </a:bodyPr>
          <a:lstStyle/>
          <a:p>
            <a:pPr marL="514350" indent="-514350">
              <a:buAutoNum type="arabicParenR"/>
            </a:pPr>
            <a:r>
              <a:rPr lang="en-US" dirty="0" smtClean="0"/>
              <a:t>Generate new terms to be implemented in OBI by	 using Quick Term Template (QTT)</a:t>
            </a:r>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 QTT</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635903" y="2275104"/>
            <a:ext cx="7931150" cy="3837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fontScale="92500"/>
          </a:bodyPr>
          <a:lstStyle/>
          <a:p>
            <a:pPr>
              <a:buFontTx/>
              <a:buChar char="-"/>
            </a:pPr>
            <a:r>
              <a:rPr lang="en-US" dirty="0" smtClean="0"/>
              <a:t>Advantages in using already defined devices in OBI</a:t>
            </a:r>
          </a:p>
          <a:p>
            <a:pPr lvl="1">
              <a:buFontTx/>
              <a:buChar char="-"/>
            </a:pPr>
            <a:r>
              <a:rPr lang="en-US" dirty="0" smtClean="0"/>
              <a:t>Definitions and metadata already available and vetted by the community</a:t>
            </a:r>
          </a:p>
          <a:p>
            <a:pPr>
              <a:buFontTx/>
              <a:buChar char="-"/>
            </a:pPr>
            <a:r>
              <a:rPr lang="en-US" dirty="0" smtClean="0"/>
              <a:t>Advantages to align representations (EI/NIF/OBI)</a:t>
            </a:r>
          </a:p>
          <a:p>
            <a:pPr lvl="1">
              <a:buFontTx/>
              <a:buChar char="-"/>
            </a:pPr>
            <a:r>
              <a:rPr lang="en-US" dirty="0" smtClean="0"/>
              <a:t>Same URI facilitate data integration and interoperability</a:t>
            </a:r>
          </a:p>
          <a:p>
            <a:pPr>
              <a:buFontTx/>
              <a:buChar char="-"/>
            </a:pPr>
            <a:r>
              <a:rPr lang="en-US" dirty="0" smtClean="0"/>
              <a:t>Advantage of reusing an effective design pattern</a:t>
            </a:r>
          </a:p>
          <a:p>
            <a:pPr lvl="1">
              <a:buFontTx/>
              <a:buChar char="-"/>
            </a:pPr>
            <a:r>
              <a:rPr lang="en-US" dirty="0" smtClean="0"/>
              <a:t>Functional hierarchy for eagle-I instrument</a:t>
            </a:r>
          </a:p>
          <a:p>
            <a:pPr>
              <a:buFontTx/>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fontScale="90000"/>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Tx/>
              <a:buChar char="-"/>
            </a:pPr>
            <a:r>
              <a:rPr lang="en-US" dirty="0" smtClean="0"/>
              <a:t>Goals:</a:t>
            </a:r>
          </a:p>
          <a:p>
            <a:pPr lvl="1">
              <a:buFontTx/>
              <a:buChar char="-"/>
            </a:pPr>
            <a:r>
              <a:rPr lang="en-US" dirty="0" smtClean="0"/>
              <a:t>Come up with a shared and agreed with representation of services</a:t>
            </a:r>
          </a:p>
          <a:p>
            <a:pPr lvl="1">
              <a:buFontTx/>
              <a:buChar char="-"/>
            </a:pPr>
            <a:r>
              <a:rPr lang="en-US" dirty="0" smtClean="0"/>
              <a:t>Align with NIF representation of services</a:t>
            </a:r>
          </a:p>
          <a:p>
            <a:pPr lvl="2">
              <a:buFontTx/>
              <a:buChar char="-"/>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Service</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None/>
            </a:pPr>
            <a:r>
              <a:rPr lang="en-US" dirty="0" smtClean="0"/>
              <a:t>1) NIF and eagle-</a:t>
            </a:r>
            <a:r>
              <a:rPr lang="en-US" dirty="0" err="1" smtClean="0"/>
              <a:t>i</a:t>
            </a:r>
            <a:r>
              <a:rPr lang="en-US" dirty="0" smtClean="0"/>
              <a:t> requirements:</a:t>
            </a:r>
          </a:p>
          <a:p>
            <a:pPr lvl="2">
              <a:buFontTx/>
              <a:buChar char="-"/>
            </a:pPr>
            <a:r>
              <a:rPr lang="en-US" dirty="0" smtClean="0"/>
              <a:t>Collect service information (metadata about services)</a:t>
            </a:r>
          </a:p>
          <a:p>
            <a:pPr lvl="3">
              <a:buFontTx/>
              <a:buChar char="-"/>
            </a:pPr>
            <a:r>
              <a:rPr lang="en-US" dirty="0" smtClean="0"/>
              <a:t>Services are typically offered by core laboratories, which perform some planned for a customer. </a:t>
            </a:r>
          </a:p>
          <a:p>
            <a:pPr lvl="2">
              <a:buFontTx/>
              <a:buChar char="-"/>
            </a:pPr>
            <a:r>
              <a:rPr lang="en-US" dirty="0" smtClean="0"/>
              <a:t>Have a common representation of the high level services categories</a:t>
            </a:r>
          </a:p>
          <a:p>
            <a:pPr lvl="2">
              <a:buFontTx/>
              <a:buChar char="-"/>
            </a:pPr>
            <a:r>
              <a:rPr lang="en-US" dirty="0" smtClean="0"/>
              <a:t>Have service hierarchy that make sense for the eagle-</a:t>
            </a:r>
            <a:r>
              <a:rPr lang="en-US" dirty="0" err="1" smtClean="0"/>
              <a:t>i</a:t>
            </a:r>
            <a:r>
              <a:rPr lang="en-US" dirty="0" smtClean="0"/>
              <a:t> app purpose (identify services availability at institutions)</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implementation</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995494"/>
            <a:ext cx="8229600" cy="1055430"/>
          </a:xfrm>
        </p:spPr>
        <p:txBody>
          <a:bodyPr>
            <a:normAutofit lnSpcReduction="10000"/>
          </a:bodyPr>
          <a:lstStyle/>
          <a:p>
            <a:pPr>
              <a:buFontTx/>
              <a:buChar char="-"/>
            </a:pPr>
            <a:r>
              <a:rPr lang="en-US" dirty="0" smtClean="0"/>
              <a:t>Participated in OBI workshop identifying the following</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design pattern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863062" y="2047749"/>
            <a:ext cx="5590070" cy="407523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3" name="Object 3"/>
          <p:cNvGraphicFramePr>
            <a:graphicFrameLocks noChangeAspect="1"/>
          </p:cNvGraphicFramePr>
          <p:nvPr/>
        </p:nvGraphicFramePr>
        <p:xfrm>
          <a:off x="1863062" y="2309253"/>
          <a:ext cx="5486400" cy="3378200"/>
        </p:xfrm>
        <a:graphic>
          <a:graphicData uri="http://schemas.openxmlformats.org/presentationml/2006/ole">
            <p:oleObj spid="_x0000_s51203" name="Document" r:id="rId6" imgW="5486400" imgH="3378200" progId="Word.Document.12">
              <p:link updateAutomatic="1"/>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457200" y="1164248"/>
            <a:ext cx="8229600" cy="5422250"/>
          </a:xfrm>
        </p:spPr>
        <p:txBody>
          <a:bodyPr>
            <a:normAutofit fontScale="92500" lnSpcReduction="20000"/>
          </a:bodyPr>
          <a:lstStyle/>
          <a:p>
            <a:pPr>
              <a:buNone/>
            </a:pPr>
            <a:r>
              <a:rPr lang="en-US" dirty="0" smtClean="0"/>
              <a:t>1) Advantages to align representations (EI/NIF/OBI)</a:t>
            </a:r>
          </a:p>
          <a:p>
            <a:pPr lvl="1">
              <a:buFontTx/>
              <a:buChar char="-"/>
            </a:pPr>
            <a:r>
              <a:rPr lang="en-US" dirty="0" smtClean="0"/>
              <a:t>Same URI facilitate data integration and interoperability</a:t>
            </a:r>
          </a:p>
          <a:p>
            <a:pPr>
              <a:buNone/>
            </a:pPr>
            <a:r>
              <a:rPr lang="en-US" dirty="0" smtClean="0"/>
              <a:t>2) Identified a design pattern for service that the community can reuse</a:t>
            </a:r>
          </a:p>
          <a:p>
            <a:pPr>
              <a:buNone/>
            </a:pPr>
            <a:r>
              <a:rPr lang="en-US" dirty="0" smtClean="0"/>
              <a:t>3) Identified additional requirement for OBI (and reference ontology in general)</a:t>
            </a:r>
          </a:p>
          <a:p>
            <a:pPr>
              <a:buNone/>
            </a:pPr>
            <a:r>
              <a:rPr lang="en-US" dirty="0" smtClean="0"/>
              <a:t>			- shortcut relations</a:t>
            </a:r>
          </a:p>
          <a:p>
            <a:pPr>
              <a:buNone/>
            </a:pPr>
            <a:r>
              <a:rPr lang="en-US" dirty="0" smtClean="0"/>
              <a:t>			- community views</a:t>
            </a:r>
          </a:p>
          <a:p>
            <a:pPr>
              <a:buNone/>
            </a:pPr>
            <a:endParaRPr lang="en-US" dirty="0" smtClean="0"/>
          </a:p>
          <a:p>
            <a:pPr>
              <a:buNone/>
            </a:pPr>
            <a:r>
              <a:rPr lang="en-US" sz="2162" dirty="0" smtClean="0"/>
              <a:t>Note: eagle-I users requirements may want to have a hierarchy based on process type. Still we can </a:t>
            </a:r>
            <a:r>
              <a:rPr lang="en-US" sz="2162" dirty="0" err="1" smtClean="0"/>
              <a:t>resuse</a:t>
            </a:r>
            <a:r>
              <a:rPr lang="en-US" sz="2162" dirty="0" smtClean="0"/>
              <a:t> URI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457200" y="1164248"/>
            <a:ext cx="8229600" cy="5422250"/>
          </a:xfrm>
        </p:spPr>
        <p:txBody>
          <a:bodyPr>
            <a:normAutofit lnSpcReduction="10000"/>
          </a:bodyPr>
          <a:lstStyle/>
          <a:p>
            <a:pPr>
              <a:buNone/>
            </a:pPr>
            <a:r>
              <a:rPr lang="en-US" dirty="0" smtClean="0"/>
              <a:t>We had to build  application ontology</a:t>
            </a:r>
          </a:p>
          <a:p>
            <a:pPr>
              <a:buNone/>
            </a:pPr>
            <a:r>
              <a:rPr lang="en-US" sz="2800" dirty="0" smtClean="0"/>
              <a:t>	-  we didn’t want to start form scratch</a:t>
            </a:r>
          </a:p>
          <a:p>
            <a:pPr>
              <a:buNone/>
            </a:pPr>
            <a:r>
              <a:rPr lang="en-US" sz="2800" dirty="0" smtClean="0"/>
              <a:t>	-  we wanted to be interoperable with other efforts and follow standard practices for ontology development</a:t>
            </a:r>
          </a:p>
          <a:p>
            <a:pPr>
              <a:buNone/>
            </a:pPr>
            <a:r>
              <a:rPr lang="en-US" dirty="0" smtClean="0"/>
              <a:t>OBI was the perfect place for:</a:t>
            </a:r>
          </a:p>
          <a:p>
            <a:pPr lvl="1">
              <a:buFontTx/>
              <a:buChar char="-"/>
            </a:pPr>
            <a:r>
              <a:rPr lang="en-US" dirty="0" smtClean="0"/>
              <a:t>MIREOT terms</a:t>
            </a:r>
          </a:p>
          <a:p>
            <a:pPr lvl="1">
              <a:buFontTx/>
              <a:buChar char="-"/>
            </a:pPr>
            <a:r>
              <a:rPr lang="en-US" dirty="0" smtClean="0"/>
              <a:t>Achieve alignment with other community efforts (NIF, VIVO) aiming at describing research resources</a:t>
            </a:r>
          </a:p>
          <a:p>
            <a:pPr lvl="1">
              <a:buFontTx/>
              <a:buChar char="-"/>
            </a:pPr>
            <a:r>
              <a:rPr lang="en-US" dirty="0" smtClean="0"/>
              <a:t>Reuse and propose new design patterns </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9" name="TextBox 8"/>
          <p:cNvSpPr txBox="1"/>
          <p:nvPr/>
        </p:nvSpPr>
        <p:spPr>
          <a:xfrm>
            <a:off x="343697" y="821855"/>
            <a:ext cx="8547100" cy="1107996"/>
          </a:xfrm>
          <a:prstGeom prst="rect">
            <a:avLst/>
          </a:prstGeom>
          <a:noFill/>
        </p:spPr>
        <p:txBody>
          <a:bodyPr>
            <a:spAutoFit/>
          </a:bodyPr>
          <a:lstStyle/>
          <a:p>
            <a:pPr fontAlgn="auto">
              <a:spcBef>
                <a:spcPts val="0"/>
              </a:spcBef>
              <a:spcAft>
                <a:spcPts val="0"/>
              </a:spcAft>
              <a:buSzPct val="125000"/>
              <a:defRPr/>
            </a:pPr>
            <a:r>
              <a:rPr lang="en-US" sz="2200" b="1" dirty="0" smtClean="0">
                <a:solidFill>
                  <a:srgbClr val="000000"/>
                </a:solidFill>
                <a:latin typeface="Trebuchet MS" pitchFamily="34" charset="0"/>
                <a:cs typeface="Arial" charset="0"/>
              </a:rPr>
              <a:t>NIH </a:t>
            </a:r>
            <a:r>
              <a:rPr lang="en-US" sz="2200" b="1" dirty="0">
                <a:solidFill>
                  <a:srgbClr val="000000"/>
                </a:solidFill>
                <a:latin typeface="Trebuchet MS" pitchFamily="34" charset="0"/>
                <a:cs typeface="Arial" charset="0"/>
              </a:rPr>
              <a:t>funded 2-year pilot project working to make scientific research resources more visible via a federated network of nine institutional repositories</a:t>
            </a:r>
            <a:endParaRPr lang="en-US" sz="2200" b="1" dirty="0">
              <a:solidFill>
                <a:srgbClr val="000000"/>
              </a:solidFill>
              <a:latin typeface="Trebuchet MS" pitchFamily="34" charset="0"/>
              <a:ea typeface="+mn-ea"/>
              <a:cs typeface="Arial" charset="0"/>
            </a:endParaRPr>
          </a:p>
        </p:txBody>
      </p:sp>
      <p:pic>
        <p:nvPicPr>
          <p:cNvPr id="10" name="Picture 9" descr="U24_USAmap"/>
          <p:cNvPicPr>
            <a:picLocks noChangeAspect="1" noChangeArrowheads="1"/>
          </p:cNvPicPr>
          <p:nvPr/>
        </p:nvPicPr>
        <p:blipFill>
          <a:blip r:embed="rId4"/>
          <a:srcRect/>
          <a:stretch>
            <a:fillRect/>
          </a:stretch>
        </p:blipFill>
        <p:spPr bwMode="auto">
          <a:xfrm>
            <a:off x="4763916" y="2415823"/>
            <a:ext cx="4267193" cy="2825994"/>
          </a:xfrm>
          <a:prstGeom prst="rect">
            <a:avLst/>
          </a:prstGeom>
          <a:noFill/>
          <a:ln w="9525">
            <a:noFill/>
            <a:miter lim="800000"/>
            <a:headEnd/>
            <a:tailEnd/>
          </a:ln>
        </p:spPr>
      </p:pic>
      <p:sp>
        <p:nvSpPr>
          <p:cNvPr id="11" name="TextBox 10"/>
          <p:cNvSpPr txBox="1"/>
          <p:nvPr/>
        </p:nvSpPr>
        <p:spPr>
          <a:xfrm>
            <a:off x="582552" y="1605390"/>
            <a:ext cx="4630095" cy="5601533"/>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000" b="1" dirty="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0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a:solidFill>
                  <a:srgbClr val="000000"/>
                </a:solidFill>
                <a:latin typeface="Trebuchet MS" pitchFamily="34" charset="0"/>
                <a:ea typeface="ＭＳ Ｐゴシック" pitchFamily="34" charset="-128"/>
                <a:cs typeface="Arial" charset="0"/>
              </a:rPr>
              <a:t>Helping researchers find</a:t>
            </a:r>
            <a:r>
              <a:rPr lang="en-US" sz="1900" b="1" dirty="0" smtClean="0">
                <a:solidFill>
                  <a:srgbClr val="000000"/>
                </a:solidFill>
                <a:latin typeface="Trebuchet MS" pitchFamily="34" charset="0"/>
                <a:ea typeface="ＭＳ Ｐゴシック" pitchFamily="34" charset="-128"/>
                <a:cs typeface="Arial" charset="0"/>
              </a:rPr>
              <a:t> invisible     </a:t>
            </a:r>
          </a:p>
          <a:p>
            <a:pPr marL="120650" indent="-120650" fontAlgn="auto">
              <a:spcBef>
                <a:spcPts val="0"/>
              </a:spcBef>
              <a:spcAft>
                <a:spcPts val="0"/>
              </a:spcAft>
              <a:buSzPct val="125000"/>
              <a:defRPr/>
            </a:pPr>
            <a:r>
              <a:rPr lang="en-US" sz="1900" b="1" dirty="0" smtClean="0">
                <a:solidFill>
                  <a:srgbClr val="000000"/>
                </a:solidFill>
                <a:latin typeface="Trebuchet MS" pitchFamily="34" charset="0"/>
                <a:ea typeface="ＭＳ Ｐゴシック" pitchFamily="34" charset="-128"/>
                <a:cs typeface="Arial" charset="0"/>
              </a:rPr>
              <a:t>   resources</a:t>
            </a:r>
          </a:p>
          <a:p>
            <a:pPr marL="633413" lvl="1" indent="-120650">
              <a:buSzPct val="125000"/>
              <a:buFont typeface="Arial" pitchFamily="34" charset="0"/>
              <a:buChar char="•"/>
              <a:defRPr/>
            </a:pPr>
            <a:r>
              <a:rPr lang="en-US" sz="1600" i="1" dirty="0" smtClean="0">
                <a:latin typeface="Trebuchet MS"/>
                <a:ea typeface="ＭＳ Ｐゴシック" pitchFamily="34" charset="-128"/>
                <a:cs typeface="Trebuchet MS"/>
              </a:rPr>
              <a:t>reagents, protocols, techniques, instruments, expertise, organisms, software, training, human studies, biological specimens, etc.</a:t>
            </a:r>
          </a:p>
          <a:p>
            <a:pPr marL="339725" lvl="1" indent="-120650">
              <a:buSzPct val="125000"/>
              <a:defRPr/>
            </a:pPr>
            <a:r>
              <a:rPr lang="en-US" sz="500" i="1" dirty="0" smtClean="0">
                <a:latin typeface="Trebuchet MS"/>
                <a:ea typeface="ＭＳ Ｐゴシック" pitchFamily="34" charset="-128"/>
                <a:cs typeface="Trebuchet MS"/>
              </a:rPr>
              <a:t> </a:t>
            </a:r>
          </a:p>
          <a:p>
            <a:pPr marL="120650" indent="-120650" fontAlgn="auto">
              <a:spcBef>
                <a:spcPts val="0"/>
              </a:spcBef>
              <a:spcAft>
                <a:spcPts val="0"/>
              </a:spcAft>
              <a:buSzPct val="125000"/>
              <a:defRPr/>
            </a:pPr>
            <a:endParaRPr lang="en-US" sz="900" b="1" dirty="0" smtClean="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0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Adding meaningful </a:t>
            </a:r>
            <a:r>
              <a:rPr lang="en-US" sz="1900" b="1" dirty="0">
                <a:solidFill>
                  <a:srgbClr val="000000"/>
                </a:solidFill>
                <a:latin typeface="Trebuchet MS" pitchFamily="34" charset="0"/>
                <a:ea typeface="ＭＳ Ｐゴシック" pitchFamily="34" charset="-128"/>
                <a:cs typeface="Arial" charset="0"/>
              </a:rPr>
              <a:t>semantic relationships between</a:t>
            </a:r>
            <a:r>
              <a:rPr lang="en-US" sz="1900" b="1" dirty="0" smtClean="0">
                <a:solidFill>
                  <a:srgbClr val="000000"/>
                </a:solidFill>
                <a:latin typeface="Trebuchet MS" pitchFamily="34" charset="0"/>
                <a:ea typeface="ＭＳ Ｐゴシック" pitchFamily="34" charset="-128"/>
                <a:cs typeface="Arial" charset="0"/>
              </a:rPr>
              <a:t> resources</a:t>
            </a:r>
          </a:p>
          <a:p>
            <a:pPr marL="120650" indent="-120650" fontAlgn="auto">
              <a:spcBef>
                <a:spcPts val="0"/>
              </a:spcBef>
              <a:spcAft>
                <a:spcPts val="0"/>
              </a:spcAft>
              <a:buSzPct val="125000"/>
              <a:buFont typeface="Wingdings" charset="2"/>
              <a:buChar char="§"/>
              <a:defRPr/>
            </a:pPr>
            <a:endParaRPr lang="en-US" sz="900" b="1" dirty="0">
              <a:solidFill>
                <a:schemeClr val="tx1">
                  <a:lumMod val="75000"/>
                  <a:lumOff val="25000"/>
                </a:schemeClr>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1900" b="1" dirty="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Making </a:t>
            </a:r>
            <a:r>
              <a:rPr lang="en-US" sz="1900" b="1" dirty="0">
                <a:solidFill>
                  <a:srgbClr val="000000"/>
                </a:solidFill>
                <a:latin typeface="Trebuchet MS" pitchFamily="34" charset="0"/>
                <a:ea typeface="ＭＳ Ｐゴシック" pitchFamily="34" charset="-128"/>
                <a:cs typeface="Arial" charset="0"/>
              </a:rPr>
              <a:t>this data available</a:t>
            </a:r>
            <a:r>
              <a:rPr lang="en-US" sz="1900" b="1" dirty="0" smtClean="0">
                <a:solidFill>
                  <a:srgbClr val="000000"/>
                </a:solidFill>
                <a:latin typeface="Trebuchet MS" pitchFamily="34" charset="0"/>
                <a:ea typeface="ＭＳ Ｐゴシック" pitchFamily="34" charset="-128"/>
                <a:cs typeface="Arial" charset="0"/>
              </a:rPr>
              <a:t> using </a:t>
            </a:r>
            <a:r>
              <a:rPr lang="en-US" sz="1900" b="1" dirty="0">
                <a:solidFill>
                  <a:srgbClr val="000000"/>
                </a:solidFill>
                <a:latin typeface="Trebuchet MS" pitchFamily="34" charset="0"/>
                <a:ea typeface="ＭＳ Ｐゴシック" pitchFamily="34" charset="-128"/>
                <a:cs typeface="Arial" charset="0"/>
              </a:rPr>
              <a:t>ontology-driven approach </a:t>
            </a:r>
            <a:r>
              <a:rPr lang="en-US" sz="1900" b="1" dirty="0" smtClean="0">
                <a:solidFill>
                  <a:srgbClr val="000000"/>
                </a:solidFill>
                <a:latin typeface="Trebuchet MS" pitchFamily="34" charset="0"/>
                <a:ea typeface="ＭＳ Ｐゴシック" pitchFamily="34" charset="-128"/>
                <a:cs typeface="Arial" charset="0"/>
              </a:rPr>
              <a:t>to research resource </a:t>
            </a:r>
            <a:r>
              <a:rPr lang="en-US" sz="1900" b="1" dirty="0">
                <a:solidFill>
                  <a:srgbClr val="000000"/>
                </a:solidFill>
                <a:latin typeface="Trebuchet MS" pitchFamily="34" charset="0"/>
                <a:ea typeface="ＭＳ Ｐゴシック" pitchFamily="34" charset="-128"/>
                <a:cs typeface="Arial" charset="0"/>
              </a:rPr>
              <a:t>annotation and </a:t>
            </a:r>
            <a:r>
              <a:rPr lang="en-US" sz="1900" b="1" dirty="0" smtClean="0">
                <a:solidFill>
                  <a:srgbClr val="000000"/>
                </a:solidFill>
                <a:latin typeface="Trebuchet MS" pitchFamily="34" charset="0"/>
                <a:ea typeface="ＭＳ Ｐゴシック" pitchFamily="34" charset="-128"/>
                <a:cs typeface="Arial" charset="0"/>
              </a:rPr>
              <a:t>discovery</a:t>
            </a:r>
          </a:p>
          <a:p>
            <a:pPr marL="120650" indent="-120650" fontAlgn="auto">
              <a:spcBef>
                <a:spcPts val="0"/>
              </a:spcBef>
              <a:spcAft>
                <a:spcPts val="0"/>
              </a:spcAft>
              <a:buSzPct val="125000"/>
              <a:buFont typeface="Wingdings" charset="2"/>
              <a:buChar char="§"/>
              <a:defRPr/>
            </a:pPr>
            <a:endParaRPr lang="en-US" sz="1900" b="1" dirty="0" smtClean="0">
              <a:solidFill>
                <a:srgbClr val="000000"/>
              </a:solidFill>
              <a:latin typeface="Trebuchet MS" pitchFamily="34" charset="0"/>
              <a:ea typeface="ＭＳ Ｐゴシック" pitchFamily="34" charset="-128"/>
              <a:cs typeface="Arial" charset="0"/>
            </a:endParaRPr>
          </a:p>
          <a:p>
            <a:pPr marL="120650" indent="-120650">
              <a:buSzPct val="125000"/>
              <a:buFont typeface="Wingdings" charset="2"/>
              <a:buChar char="§"/>
              <a:defRPr/>
            </a:pPr>
            <a:r>
              <a:rPr lang="en-US" sz="1900" b="1" dirty="0" smtClean="0">
                <a:solidFill>
                  <a:schemeClr val="tx1">
                    <a:lumMod val="75000"/>
                    <a:lumOff val="25000"/>
                  </a:schemeClr>
                </a:solidFill>
                <a:latin typeface="Trebuchet MS" pitchFamily="34" charset="0"/>
                <a:ea typeface="ＭＳ Ｐゴシック" pitchFamily="34" charset="-128"/>
                <a:cs typeface="Arial" charset="0"/>
              </a:rPr>
              <a:t> </a:t>
            </a:r>
            <a:r>
              <a:rPr lang="en-US" sz="1900" b="1" dirty="0" smtClean="0">
                <a:solidFill>
                  <a:srgbClr val="000000"/>
                </a:solidFill>
                <a:latin typeface="Trebuchet MS" pitchFamily="34" charset="0"/>
                <a:ea typeface="ＭＳ Ｐゴシック" pitchFamily="34" charset="-128"/>
                <a:cs typeface="Arial" charset="0"/>
              </a:rPr>
              <a:t>Reducing time-consuming and expensive duplication of resources</a:t>
            </a:r>
          </a:p>
          <a:p>
            <a:pPr marL="120650" indent="-120650" fontAlgn="auto">
              <a:spcBef>
                <a:spcPts val="0"/>
              </a:spcBef>
              <a:spcAft>
                <a:spcPts val="0"/>
              </a:spcAft>
              <a:buSzPct val="125000"/>
              <a:buFont typeface="Wingdings" charset="2"/>
              <a:buChar char="§"/>
              <a:defRPr/>
            </a:pPr>
            <a:endParaRPr lang="en-US" sz="1900" b="1" dirty="0" smtClean="0">
              <a:solidFill>
                <a:srgbClr val="000000"/>
              </a:solidFill>
              <a:latin typeface="Trebuchet MS" pitchFamily="34" charset="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chemeClr val="tx1">
                  <a:lumMod val="75000"/>
                  <a:lumOff val="25000"/>
                </a:schemeClr>
              </a:solidFill>
              <a:latin typeface="Trebuchet MS" pitchFamily="34" charset="0"/>
              <a:ea typeface="ＭＳ Ｐゴシック" pitchFamily="34" charset="-128"/>
              <a:cs typeface="Arial" charset="0"/>
            </a:endParaRPr>
          </a:p>
          <a:p>
            <a:endParaRPr lang="en-US" sz="2000" b="1" dirty="0"/>
          </a:p>
        </p:txBody>
      </p:sp>
      <p:sp>
        <p:nvSpPr>
          <p:cNvPr id="12" name="TextBox 11"/>
          <p:cNvSpPr txBox="1"/>
          <p:nvPr/>
        </p:nvSpPr>
        <p:spPr>
          <a:xfrm>
            <a:off x="5911189" y="6183313"/>
            <a:ext cx="2181657" cy="400110"/>
          </a:xfrm>
          <a:prstGeom prst="rect">
            <a:avLst/>
          </a:prstGeom>
          <a:noFill/>
        </p:spPr>
        <p:txBody>
          <a:bodyPr wrap="none" rtlCol="0">
            <a:spAutoFit/>
          </a:bodyPr>
          <a:lstStyle/>
          <a:p>
            <a:r>
              <a:rPr lang="en-US" sz="2000" u="sng" dirty="0" err="1" smtClean="0"/>
              <a:t>www.eagle-i/home</a:t>
            </a:r>
            <a:endParaRPr lang="en-US" sz="2000" u="sng"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r>
              <a:rPr lang="en-US" dirty="0" smtClean="0"/>
              <a:t>Build an application ontology</a:t>
            </a:r>
          </a:p>
          <a:p>
            <a:pPr lvl="1"/>
            <a:r>
              <a:rPr lang="en-US" dirty="0" smtClean="0"/>
              <a:t>to annotate real data about a large set of resources</a:t>
            </a:r>
          </a:p>
          <a:p>
            <a:pPr lvl="1"/>
            <a:r>
              <a:rPr lang="en-US" dirty="0" smtClean="0"/>
              <a:t>to drive UI  and logic of </a:t>
            </a:r>
            <a:r>
              <a:rPr lang="en-US" dirty="0" err="1" smtClean="0"/>
              <a:t>curation</a:t>
            </a:r>
            <a:r>
              <a:rPr lang="en-US" dirty="0" smtClean="0"/>
              <a:t> and search applications</a:t>
            </a:r>
            <a:endParaRPr lang="en-US" sz="3200" dirty="0" smtClean="0"/>
          </a:p>
          <a:p>
            <a:pPr marL="342900" lvl="1" indent="-342900">
              <a:buFont typeface="Arial"/>
              <a:buChar char="•"/>
            </a:pPr>
            <a:r>
              <a:rPr lang="en-US" sz="3200" dirty="0" smtClean="0"/>
              <a:t>Following best practices for ontology development</a:t>
            </a:r>
          </a:p>
          <a:p>
            <a:pPr marL="800100" lvl="3" indent="-342900"/>
            <a:r>
              <a:rPr lang="en-US" sz="2800" dirty="0" smtClean="0"/>
              <a:t>Comply to OBO foundry principles</a:t>
            </a:r>
          </a:p>
          <a:p>
            <a:pPr marL="800100" lvl="3" indent="-342900"/>
            <a:r>
              <a:rPr lang="en-US" sz="2800" dirty="0" smtClean="0"/>
              <a:t>Reuse existing </a:t>
            </a:r>
            <a:r>
              <a:rPr lang="en-US" sz="2800" dirty="0" err="1" smtClean="0"/>
              <a:t>ontologies</a:t>
            </a:r>
            <a:endParaRPr lang="en-US" sz="2800" dirty="0" smtClean="0"/>
          </a:p>
          <a:p>
            <a:pPr marL="800100" lvl="3" indent="-342900"/>
            <a:r>
              <a:rPr lang="en-US" sz="2800" dirty="0" smtClean="0"/>
              <a:t>Be aligned with similar efforts (OBI, NIF, VIVO,..)</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challenges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115888" y="1298955"/>
          <a:ext cx="8804025" cy="1760805"/>
        </p:xfrm>
        <a:graphic>
          <a:graphicData uri="http://schemas.openxmlformats.org/presentationml/2006/ole">
            <p:oleObj spid="_x0000_s25602" name="Document" r:id="rId4" imgW="4508500" imgH="901700"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600200"/>
            <a:ext cx="8229600" cy="4525963"/>
          </a:xfrm>
        </p:spPr>
        <p:txBody>
          <a:bodyPr>
            <a:normAutofit/>
          </a:bodyPr>
          <a:lstStyle/>
          <a:p>
            <a:pPr lvl="1">
              <a:buNone/>
            </a:pPr>
            <a:endParaRPr lang="en-US" dirty="0" smtClean="0"/>
          </a:p>
          <a:p>
            <a:pPr lvl="1">
              <a:buNone/>
            </a:pPr>
            <a:endParaRPr lang="en-US" dirty="0" smtClean="0"/>
          </a:p>
          <a:p>
            <a:pPr lvl="1">
              <a:buNone/>
            </a:pPr>
            <a:endParaRPr lang="en-US" dirty="0" smtClean="0"/>
          </a:p>
          <a:p>
            <a:pPr>
              <a:buFontTx/>
              <a:buChar char="-"/>
            </a:pPr>
            <a:r>
              <a:rPr lang="en-US" dirty="0" smtClean="0"/>
              <a:t>Modular structure to address the challenges</a:t>
            </a:r>
          </a:p>
          <a:p>
            <a:pPr>
              <a:buFontTx/>
              <a:buChar char="-"/>
            </a:pPr>
            <a:r>
              <a:rPr lang="en-US" dirty="0" smtClean="0"/>
              <a:t>Direct imports </a:t>
            </a:r>
            <a:r>
              <a:rPr lang="en-US" dirty="0" err="1" smtClean="0"/>
              <a:t>vs</a:t>
            </a:r>
            <a:r>
              <a:rPr lang="en-US" dirty="0" smtClean="0"/>
              <a:t> MIREOT</a:t>
            </a:r>
          </a:p>
          <a:p>
            <a:pPr>
              <a:buFontTx/>
              <a:buChar char="-"/>
            </a:pPr>
            <a:r>
              <a:rPr lang="en-US" dirty="0" smtClean="0"/>
              <a:t>Currently XXXX classes</a:t>
            </a:r>
          </a:p>
          <a:p>
            <a:pPr>
              <a:buNone/>
            </a:pPr>
            <a:r>
              <a:rPr lang="en-US" dirty="0" smtClean="0"/>
              <a:t>    in the core module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a:t>
            </a:r>
            <a:endParaRPr lang="en-US" sz="4400" b="1" dirty="0" smtClean="0">
              <a:solidFill>
                <a:srgbClr val="800000"/>
              </a:solidFill>
              <a:ea typeface="ＭＳ Ｐゴシック" pitchFamily="34" charset="-128"/>
              <a:cs typeface="Arial Bold" pitchFamily="-106" charset="0"/>
            </a:endParaRPr>
          </a:p>
        </p:txBody>
      </p:sp>
      <p:graphicFrame>
        <p:nvGraphicFramePr>
          <p:cNvPr id="15" name="Chart 14"/>
          <p:cNvGraphicFramePr/>
          <p:nvPr/>
        </p:nvGraphicFramePr>
        <p:xfrm>
          <a:off x="4572000" y="4089400"/>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r>
              <a:rPr lang="en-US" dirty="0" smtClean="0"/>
              <a:t>Ontology that follows OBO Foundry principles (easy to integrate and import stuff , same upper onto, and designing principles)</a:t>
            </a:r>
          </a:p>
          <a:p>
            <a:r>
              <a:rPr lang="en-US" dirty="0" smtClean="0"/>
              <a:t>be interoperable as much as possible with other efforts (reuse an ontology that will be used in other efforts) </a:t>
            </a:r>
          </a:p>
          <a:p>
            <a:r>
              <a:rPr lang="en-US" dirty="0" smtClean="0"/>
              <a:t>Have support form the community of </a:t>
            </a:r>
            <a:r>
              <a:rPr lang="en-US" dirty="0" err="1" smtClean="0"/>
              <a:t>devs</a:t>
            </a:r>
            <a:endParaRPr lang="en-US" dirty="0" smtClean="0"/>
          </a:p>
          <a:p>
            <a:r>
              <a:rPr lang="en-US" dirty="0" smtClean="0"/>
              <a:t>	Don’t’ reinvent the wheel</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r>
              <a:rPr lang="en-US" dirty="0" smtClean="0"/>
              <a:t>A set of terms and property imported </a:t>
            </a:r>
          </a:p>
          <a:p>
            <a:pPr lvl="1"/>
            <a:r>
              <a:rPr lang="en-US" dirty="0" smtClean="0"/>
              <a:t>Techniques, </a:t>
            </a:r>
          </a:p>
          <a:p>
            <a:r>
              <a:rPr lang="en-US" dirty="0" smtClean="0"/>
              <a:t>Two use cases:</a:t>
            </a:r>
          </a:p>
          <a:p>
            <a:pPr lvl="1"/>
            <a:r>
              <a:rPr lang="en-US" dirty="0" smtClean="0"/>
              <a:t>Instruments</a:t>
            </a:r>
          </a:p>
          <a:p>
            <a:pPr lvl="1"/>
            <a:r>
              <a:rPr lang="en-US" dirty="0" smtClean="0"/>
              <a:t>Services</a:t>
            </a:r>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81430"/>
            <a:ext cx="8229600" cy="4961915"/>
          </a:xfrm>
        </p:spPr>
        <p:txBody>
          <a:bodyPr>
            <a:normAutofit fontScale="92500" lnSpcReduction="10000"/>
          </a:bodyPr>
          <a:lstStyle/>
          <a:p>
            <a:pPr>
              <a:buNone/>
            </a:pPr>
            <a:r>
              <a:rPr lang="en-US" dirty="0" smtClean="0"/>
              <a:t>Goals</a:t>
            </a:r>
          </a:p>
          <a:p>
            <a:r>
              <a:rPr lang="en-US" dirty="0" smtClean="0"/>
              <a:t>Reuse classes had already been defined in OBI</a:t>
            </a:r>
          </a:p>
          <a:p>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a:t>
            </a:r>
          </a:p>
          <a:p>
            <a:pPr lvl="3">
              <a:buNone/>
            </a:pPr>
            <a:r>
              <a:rPr lang="en-US" dirty="0" smtClean="0"/>
              <a:t>	device</a:t>
            </a:r>
          </a:p>
          <a:p>
            <a:pPr lvl="3">
              <a:buNone/>
            </a:pPr>
            <a:r>
              <a:rPr lang="en-US" dirty="0" smtClean="0"/>
              <a:t>    and (</a:t>
            </a:r>
            <a:r>
              <a:rPr lang="en-US" dirty="0" err="1" smtClean="0"/>
              <a:t>has_function</a:t>
            </a:r>
            <a:r>
              <a:rPr lang="en-US" dirty="0" smtClean="0"/>
              <a:t> some 'measure function')</a:t>
            </a:r>
          </a:p>
          <a:p>
            <a:pPr marL="342900" lvl="1" indent="-342900">
              <a:buFont typeface="Arial"/>
              <a:buChar char="•"/>
            </a:pPr>
            <a:r>
              <a:rPr lang="en-US" sz="3200" dirty="0" smtClean="0"/>
              <a:t>Align instrument representation with NIF</a:t>
            </a:r>
          </a:p>
          <a:p>
            <a:pPr marL="342900" lvl="1" indent="-342900">
              <a:buFont typeface="Arial"/>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Instrument</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None/>
            </a:pPr>
            <a:r>
              <a:rPr lang="en-US" dirty="0" smtClean="0"/>
              <a:t>1) Align eagle-I and NIF instrument with OBI devices</a:t>
            </a:r>
          </a:p>
          <a:p>
            <a:pPr>
              <a:buNone/>
            </a:pPr>
            <a:r>
              <a:rPr lang="en-US" dirty="0" smtClean="0"/>
              <a:t>2) MIREOT the device classes already present OBI (</a:t>
            </a:r>
            <a:r>
              <a:rPr lang="en-US" dirty="0" err="1" smtClean="0"/>
              <a:t>eg</a:t>
            </a:r>
            <a:r>
              <a:rPr lang="en-US" dirty="0" smtClean="0"/>
              <a:t>. DNA sequencer, centrifuge)</a:t>
            </a:r>
          </a:p>
          <a:p>
            <a:pPr>
              <a:buNone/>
            </a:pPr>
            <a:r>
              <a:rPr lang="en-US" dirty="0" smtClean="0"/>
              <a:t>3) Generate request for new terms using Quick Term Template (QTT)</a:t>
            </a:r>
          </a:p>
          <a:p>
            <a:pPr>
              <a:buNone/>
            </a:pPr>
            <a:r>
              <a:rPr lang="en-US" dirty="0" smtClean="0"/>
              <a:t>4) MIREOT back from OBI the new instrument classes into eagle-</a:t>
            </a:r>
            <a:r>
              <a:rPr lang="en-US" dirty="0" err="1" smtClean="0"/>
              <a:t>i</a:t>
            </a: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058406"/>
            <a:ext cx="8229600" cy="1160829"/>
          </a:xfrm>
        </p:spPr>
        <p:txBody>
          <a:bodyPr>
            <a:normAutofit/>
          </a:bodyPr>
          <a:lstStyle/>
          <a:p>
            <a:pPr marL="514350" indent="-514350">
              <a:buAutoNum type="arabicParenR"/>
            </a:pPr>
            <a:r>
              <a:rPr lang="en-US" dirty="0" smtClean="0"/>
              <a:t>Align eagle-i instruments with OBI devices and NIF instruments</a:t>
            </a:r>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358708" y="2174562"/>
            <a:ext cx="6036592" cy="3114704"/>
          </a:xfrm>
          <a:prstGeom prst="rect">
            <a:avLst/>
          </a:prstGeom>
        </p:spPr>
      </p:pic>
      <p:sp>
        <p:nvSpPr>
          <p:cNvPr id="12" name="Content Placeholder 2"/>
          <p:cNvSpPr txBox="1">
            <a:spLocks/>
          </p:cNvSpPr>
          <p:nvPr/>
        </p:nvSpPr>
        <p:spPr>
          <a:xfrm>
            <a:off x="609600" y="5255854"/>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1772</TotalTime>
  <Words>1335</Words>
  <Application>Microsoft Macintosh PowerPoint</Application>
  <PresentationFormat>On-screen Show (4:3)</PresentationFormat>
  <Paragraphs>240</Paragraphs>
  <Slides>19</Slides>
  <Notes>13</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Macintosh HD:Users:torniai:Dropbox:curation team publications:ICBO Paper:Reviews and resubmission:FInal submission:ICBO_torniai.doc!OLE_LINK1</vt:lpstr>
      <vt:lpstr>!OLE_LINK3</vt:lpstr>
      <vt:lpstr>!OLE_LINK2</vt:lpstr>
      <vt:lpstr>eagle-i</vt:lpstr>
      <vt:lpstr>eagle-i</vt:lpstr>
      <vt:lpstr>eagle-i ontology challenges</vt:lpstr>
      <vt:lpstr>eagle-i ontology </vt:lpstr>
      <vt:lpstr>Why OBI?</vt:lpstr>
      <vt:lpstr>Use cases</vt:lpstr>
      <vt:lpstr>Use case: Instrument</vt:lpstr>
      <vt:lpstr>Instrument implementation</vt:lpstr>
      <vt:lpstr>Instrument implementation</vt:lpstr>
      <vt:lpstr>Instrument implementation: QTT</vt:lpstr>
      <vt:lpstr>Instrument implementation: Advantages</vt:lpstr>
      <vt:lpstr>Use case: Service</vt:lpstr>
      <vt:lpstr>Service: implementation</vt:lpstr>
      <vt:lpstr>Service: design pattern</vt:lpstr>
      <vt:lpstr>Service: hierarchy</vt:lpstr>
      <vt:lpstr>Service: advantages</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53</cp:revision>
  <dcterms:created xsi:type="dcterms:W3CDTF">2011-07-17T16:48:20Z</dcterms:created>
  <dcterms:modified xsi:type="dcterms:W3CDTF">2011-07-17T16:48:39Z</dcterms:modified>
</cp:coreProperties>
</file>