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76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3E9F3-A71F-441A-BA96-9A512F42ED18}" type="datetimeFigureOut">
              <a:rPr lang="en-US" smtClean="0"/>
              <a:t>3/9/2010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51DE5-D4ED-4302-B8DF-B76D2B6979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238910-7EB9-46FF-AA02-45F032D8404E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the IEDB in OWL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OBI workshop presentation </a:t>
            </a:r>
          </a:p>
          <a:p>
            <a:r>
              <a:rPr lang="en-US" dirty="0" smtClean="0"/>
              <a:t>Vancouver</a:t>
            </a:r>
          </a:p>
          <a:p>
            <a:r>
              <a:rPr lang="en-US" dirty="0" smtClean="0"/>
              <a:t>March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020800" cy="876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3352800"/>
            <a:ext cx="571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all in the paper…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cell assays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 125,000 manually curated T cell assays instances</a:t>
            </a:r>
          </a:p>
          <a:p>
            <a:r>
              <a:rPr lang="en-US" dirty="0" smtClean="0"/>
              <a:t>153 entries in the assay table (types)</a:t>
            </a:r>
          </a:p>
          <a:p>
            <a:r>
              <a:rPr lang="en-US" dirty="0" smtClean="0"/>
              <a:t>116 entries after cleanup  </a:t>
            </a:r>
            <a:br>
              <a:rPr lang="en-US" dirty="0" smtClean="0"/>
            </a:br>
            <a:r>
              <a:rPr lang="en-US" dirty="0" smtClean="0"/>
              <a:t>(merge overlapping entries, remove rarely used entries, remove crap)</a:t>
            </a:r>
          </a:p>
          <a:p>
            <a:r>
              <a:rPr lang="en-US" dirty="0" smtClean="0"/>
              <a:t>31 already in OBI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Map </a:t>
            </a:r>
            <a:r>
              <a:rPr lang="en-US" i="1" dirty="0" smtClean="0">
                <a:sym typeface="Wingdings" pitchFamily="2" charset="2"/>
              </a:rPr>
              <a:t>(and maintain) </a:t>
            </a:r>
            <a:r>
              <a:rPr lang="en-US" dirty="0" smtClean="0">
                <a:sym typeface="Wingdings" pitchFamily="2" charset="2"/>
              </a:rPr>
              <a:t>all in OBI using QTT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34000" r="31875" b="51000"/>
          <a:stretch>
            <a:fillRect/>
          </a:stretch>
        </p:blipFill>
        <p:spPr bwMode="auto">
          <a:xfrm>
            <a:off x="-342900" y="1219200"/>
            <a:ext cx="941324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40404" r="48864" b="52525"/>
          <a:stretch>
            <a:fillRect/>
          </a:stretch>
        </p:blipFill>
        <p:spPr bwMode="auto">
          <a:xfrm>
            <a:off x="-1" y="4038600"/>
            <a:ext cx="881742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628900" y="1905000"/>
            <a:ext cx="117281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67500" y="2057400"/>
            <a:ext cx="236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4267200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05000" y="5334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Switch to spreadsheet.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8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732213"/>
            <a:ext cx="4038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57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smtClean="0"/>
              <a:t>Goal: </a:t>
            </a:r>
            <a:r>
              <a:rPr lang="en-US" sz="2000" smtClean="0"/>
              <a:t>To catalog, organize and make accessible immune epitope information</a:t>
            </a:r>
          </a:p>
        </p:txBody>
      </p:sp>
      <p:pic>
        <p:nvPicPr>
          <p:cNvPr id="2528260" name="Picture 4"/>
          <p:cNvPicPr>
            <a:picLocks noChangeAspect="1" noChangeArrowheads="1"/>
          </p:cNvPicPr>
          <p:nvPr/>
        </p:nvPicPr>
        <p:blipFill>
          <a:blip r:embed="rId4" cstate="print"/>
          <a:srcRect b="35950"/>
          <a:stretch>
            <a:fillRect/>
          </a:stretch>
        </p:blipFill>
        <p:spPr bwMode="auto">
          <a:xfrm>
            <a:off x="5240338" y="1600200"/>
            <a:ext cx="35226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28261" name="Picture 5"/>
          <p:cNvPicPr>
            <a:picLocks noChangeAspect="1" noChangeArrowheads="1"/>
          </p:cNvPicPr>
          <p:nvPr/>
        </p:nvPicPr>
        <p:blipFill>
          <a:blip r:embed="rId5" cstate="print"/>
          <a:srcRect r="6422" b="52000"/>
          <a:stretch>
            <a:fillRect/>
          </a:stretch>
        </p:blipFill>
        <p:spPr bwMode="auto">
          <a:xfrm>
            <a:off x="5105400" y="2590800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282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438400"/>
            <a:ext cx="1497013" cy="11160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28263" name="AutoShape 7"/>
          <p:cNvSpPr>
            <a:spLocks noChangeArrowheads="1"/>
          </p:cNvSpPr>
          <p:nvPr/>
        </p:nvSpPr>
        <p:spPr bwMode="auto">
          <a:xfrm>
            <a:off x="6858000" y="3048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24"/>
          <p:cNvSpPr>
            <a:spLocks noChangeArrowheads="1"/>
          </p:cNvSpPr>
          <p:nvPr/>
        </p:nvSpPr>
        <p:spPr bwMode="auto">
          <a:xfrm>
            <a:off x="152400" y="1676400"/>
            <a:ext cx="4572000" cy="297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1752600"/>
            <a:ext cx="4495800" cy="2819400"/>
            <a:chOff x="144" y="1728"/>
            <a:chExt cx="2832" cy="1776"/>
          </a:xfrm>
        </p:grpSpPr>
        <p:sp>
          <p:nvSpPr>
            <p:cNvPr id="6155" name="Rectangle 9"/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pic>
          <p:nvPicPr>
            <p:cNvPr id="6156" name="Picture 10" descr="PubMed"/>
            <p:cNvPicPr>
              <a:picLocks noChangeAspect="1" noChangeArrowheads="1"/>
            </p:cNvPicPr>
            <p:nvPr/>
          </p:nvPicPr>
          <p:blipFill>
            <a:blip r:embed="rId7" cstate="print"/>
            <a:srcRect r="38597"/>
            <a:stretch>
              <a:fillRect/>
            </a:stretch>
          </p:blipFill>
          <p:spPr bwMode="auto">
            <a:xfrm>
              <a:off x="144" y="2088"/>
              <a:ext cx="16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AutoShape 11"/>
            <p:cNvSpPr>
              <a:spLocks noChangeArrowheads="1"/>
            </p:cNvSpPr>
            <p:nvPr/>
          </p:nvSpPr>
          <p:spPr bwMode="auto">
            <a:xfrm>
              <a:off x="288" y="2832"/>
              <a:ext cx="2544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IEDB</a:t>
              </a:r>
              <a:br>
                <a:rPr lang="en-US" sz="2000">
                  <a:solidFill>
                    <a:schemeClr val="tx1"/>
                  </a:solidFill>
                </a:rPr>
              </a:br>
              <a:r>
                <a:rPr lang="en-US" sz="2000">
                  <a:solidFill>
                    <a:schemeClr val="tx1"/>
                  </a:solidFill>
                </a:rPr>
                <a:t>www.immuneepitope.org</a:t>
              </a:r>
            </a:p>
          </p:txBody>
        </p:sp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1392" y="2064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59" name="AutoShape 13"/>
            <p:cNvSpPr>
              <a:spLocks noChangeArrowheads="1"/>
            </p:cNvSpPr>
            <p:nvPr/>
          </p:nvSpPr>
          <p:spPr bwMode="auto">
            <a:xfrm>
              <a:off x="768" y="2564"/>
              <a:ext cx="240" cy="220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2016" y="2352"/>
              <a:ext cx="24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1" name="Rectangle 15"/>
            <p:cNvSpPr>
              <a:spLocks noChangeArrowheads="1"/>
            </p:cNvSpPr>
            <p:nvPr/>
          </p:nvSpPr>
          <p:spPr bwMode="auto">
            <a:xfrm>
              <a:off x="2064" y="2256"/>
              <a:ext cx="24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2256" y="2304"/>
              <a:ext cx="240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240" y="1872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Literature curation</a:t>
              </a:r>
            </a:p>
          </p:txBody>
        </p:sp>
        <p:sp>
          <p:nvSpPr>
            <p:cNvPr id="6165" name="AutoShape 19"/>
            <p:cNvSpPr>
              <a:spLocks noChangeArrowheads="1"/>
            </p:cNvSpPr>
            <p:nvPr/>
          </p:nvSpPr>
          <p:spPr bwMode="auto">
            <a:xfrm>
              <a:off x="2098" y="2564"/>
              <a:ext cx="240" cy="220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1536" y="1728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Epitope discovery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contract submission </a:t>
              </a:r>
            </a:p>
          </p:txBody>
        </p:sp>
        <p:sp>
          <p:nvSpPr>
            <p:cNvPr id="6167" name="Rectangle 21"/>
            <p:cNvSpPr>
              <a:spLocks noChangeArrowheads="1"/>
            </p:cNvSpPr>
            <p:nvPr/>
          </p:nvSpPr>
          <p:spPr bwMode="auto">
            <a:xfrm>
              <a:off x="1056" y="2379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227" y="1728"/>
              <a:ext cx="124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9" name="Rectangle 23"/>
            <p:cNvSpPr>
              <a:spLocks noChangeArrowheads="1"/>
            </p:cNvSpPr>
            <p:nvPr/>
          </p:nvSpPr>
          <p:spPr bwMode="auto">
            <a:xfrm>
              <a:off x="1536" y="1728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54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The Immune Epitope Database (IEDB)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82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flipH="1" flipV="1">
            <a:off x="2438400" y="6400800"/>
            <a:ext cx="381000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flipH="1" flipV="1">
            <a:off x="2948608" y="4343400"/>
            <a:ext cx="381000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2888" y="1828800"/>
            <a:ext cx="891871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8600" y="1828800"/>
            <a:ext cx="1219200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1184" y="1765852"/>
            <a:ext cx="6887816" cy="367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5715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Goal: Represent information in OWL  </a:t>
            </a:r>
            <a:br>
              <a:rPr lang="en-US" sz="2400" dirty="0" smtClean="0"/>
            </a:br>
            <a:r>
              <a:rPr lang="en-US" sz="2400" dirty="0" smtClean="0"/>
              <a:t>(to allow for reasoning, expressive queries)</a:t>
            </a:r>
          </a:p>
          <a:p>
            <a:pPr algn="ctr"/>
            <a:r>
              <a:rPr lang="en-US" sz="2400" dirty="0" smtClean="0"/>
              <a:t>by providing export of IEDB into .owl file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This require mapping of DB list values to ontology classes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Current focus: T cell assays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80</Words>
  <Application>Microsoft Office PowerPoint</Application>
  <PresentationFormat>On-screen Show (4:3)</PresentationFormat>
  <Paragraphs>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Representing the IEDB in OWL</vt:lpstr>
      <vt:lpstr>The Immune Epitope Database (IEDB)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 cell assays</vt:lpstr>
      <vt:lpstr>Design pattern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IEDB export</dc:title>
  <dc:creator>Bjoern Peters</dc:creator>
  <cp:lastModifiedBy>Bjoern Peters</cp:lastModifiedBy>
  <cp:revision>13</cp:revision>
  <dcterms:created xsi:type="dcterms:W3CDTF">2006-08-16T00:00:00Z</dcterms:created>
  <dcterms:modified xsi:type="dcterms:W3CDTF">2010-03-10T05:03:37Z</dcterms:modified>
</cp:coreProperties>
</file>