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Default Extension="emf" ContentType="image/x-emf"/>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Default Extension="xlsx" ContentType="application/vnd.openxmlformats-officedocument.spreadsheetml.sheet"/>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Default Extension="vml" ContentType="application/vnd.openxmlformats-officedocument.vmlDrawing"/>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17"/>
  </p:notesMasterIdLst>
  <p:sldIdLst>
    <p:sldId id="256" r:id="rId2"/>
    <p:sldId id="266" r:id="rId3"/>
    <p:sldId id="267" r:id="rId4"/>
    <p:sldId id="264" r:id="rId5"/>
    <p:sldId id="265" r:id="rId6"/>
    <p:sldId id="257" r:id="rId7"/>
    <p:sldId id="258" r:id="rId8"/>
    <p:sldId id="260" r:id="rId9"/>
    <p:sldId id="259" r:id="rId10"/>
    <p:sldId id="261" r:id="rId11"/>
    <p:sldId id="268" r:id="rId12"/>
    <p:sldId id="269" r:id="rId13"/>
    <p:sldId id="262" r:id="rId14"/>
    <p:sldId id="263"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p:cViewPr varScale="1">
        <p:scale>
          <a:sx n="117" d="100"/>
          <a:sy n="117" d="100"/>
        </p:scale>
        <p:origin x="-62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0A00BB-7C45-574F-B08D-C1D233428E4F}" type="datetimeFigureOut">
              <a:rPr lang="en-US" smtClean="0"/>
              <a:pPr/>
              <a:t>3/24/11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FB877-3D03-F442-B008-0D2182EBD0E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only who did it, but</a:t>
            </a:r>
            <a:r>
              <a:rPr lang="en-US" baseline="0" dirty="0" smtClean="0"/>
              <a:t> what was their objective and what procedures did they use. Uses controlled vocabularies to facilitate searches</a:t>
            </a:r>
            <a:endParaRPr lang="en-US" dirty="0"/>
          </a:p>
        </p:txBody>
      </p:sp>
      <p:sp>
        <p:nvSpPr>
          <p:cNvPr id="4" name="Slide Number Placeholder 3"/>
          <p:cNvSpPr>
            <a:spLocks noGrp="1"/>
          </p:cNvSpPr>
          <p:nvPr>
            <p:ph type="sldNum" sz="quarter" idx="10"/>
          </p:nvPr>
        </p:nvSpPr>
        <p:spPr/>
        <p:txBody>
          <a:bodyPr/>
          <a:lstStyle/>
          <a:p>
            <a:fld id="{AA99FFD7-D0D9-C946-BF35-26D7BD812468}"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a:t>
            </a:r>
            <a:r>
              <a:rPr lang="en-US" baseline="0" dirty="0" smtClean="0"/>
              <a:t> row represents a sample and what was done with  it. </a:t>
            </a:r>
            <a:endParaRPr lang="en-US" dirty="0"/>
          </a:p>
        </p:txBody>
      </p:sp>
      <p:sp>
        <p:nvSpPr>
          <p:cNvPr id="4" name="Slide Number Placeholder 3"/>
          <p:cNvSpPr>
            <a:spLocks noGrp="1"/>
          </p:cNvSpPr>
          <p:nvPr>
            <p:ph type="sldNum" sz="quarter" idx="10"/>
          </p:nvPr>
        </p:nvSpPr>
        <p:spPr/>
        <p:txBody>
          <a:bodyPr/>
          <a:lstStyle/>
          <a:p>
            <a:fld id="{AA99FFD7-D0D9-C946-BF35-26D7BD812468}"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162E09-430C-43D8-A6B0-A9C555B2312B}" type="datetimeFigureOut">
              <a:rPr lang="en-US" smtClean="0"/>
              <a:pPr/>
              <a:t>3/24/11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41E53-EA17-4C08-91E3-72D6032370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62E09-430C-43D8-A6B0-A9C555B2312B}" type="datetimeFigureOut">
              <a:rPr lang="en-US" smtClean="0"/>
              <a:pPr/>
              <a:t>3/24/11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41E53-EA17-4C08-91E3-72D6032370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62E09-430C-43D8-A6B0-A9C555B2312B}" type="datetimeFigureOut">
              <a:rPr lang="en-US" smtClean="0"/>
              <a:pPr/>
              <a:t>3/24/11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41E53-EA17-4C08-91E3-72D6032370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62E09-430C-43D8-A6B0-A9C555B2312B}" type="datetimeFigureOut">
              <a:rPr lang="en-US" smtClean="0"/>
              <a:pPr/>
              <a:t>3/24/11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41E53-EA17-4C08-91E3-72D6032370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162E09-430C-43D8-A6B0-A9C555B2312B}" type="datetimeFigureOut">
              <a:rPr lang="en-US" smtClean="0"/>
              <a:pPr/>
              <a:t>3/24/11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41E53-EA17-4C08-91E3-72D6032370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162E09-430C-43D8-A6B0-A9C555B2312B}" type="datetimeFigureOut">
              <a:rPr lang="en-US" smtClean="0"/>
              <a:pPr/>
              <a:t>3/24/11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E41E53-EA17-4C08-91E3-72D6032370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162E09-430C-43D8-A6B0-A9C555B2312B}" type="datetimeFigureOut">
              <a:rPr lang="en-US" smtClean="0"/>
              <a:pPr/>
              <a:t>3/24/11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E41E53-EA17-4C08-91E3-72D6032370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162E09-430C-43D8-A6B0-A9C555B2312B}" type="datetimeFigureOut">
              <a:rPr lang="en-US" smtClean="0"/>
              <a:pPr/>
              <a:t>3/24/11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E41E53-EA17-4C08-91E3-72D6032370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162E09-430C-43D8-A6B0-A9C555B2312B}" type="datetimeFigureOut">
              <a:rPr lang="en-US" smtClean="0"/>
              <a:pPr/>
              <a:t>3/24/11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E41E53-EA17-4C08-91E3-72D6032370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162E09-430C-43D8-A6B0-A9C555B2312B}" type="datetimeFigureOut">
              <a:rPr lang="en-US" smtClean="0"/>
              <a:pPr/>
              <a:t>3/24/11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E41E53-EA17-4C08-91E3-72D6032370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162E09-430C-43D8-A6B0-A9C555B2312B}" type="datetimeFigureOut">
              <a:rPr lang="en-US" smtClean="0"/>
              <a:pPr/>
              <a:t>3/24/11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E41E53-EA17-4C08-91E3-72D6032370B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62E09-430C-43D8-A6B0-A9C555B2312B}" type="datetimeFigureOut">
              <a:rPr lang="en-US" smtClean="0"/>
              <a:pPr/>
              <a:t>3/24/11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41E53-EA17-4C08-91E3-72D6032370B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ntrogen.com/web/cyp2c9-vkorc1-genotyping-reagents-warfarin-sensitivity.ph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package" Target="../embeddings/Microsoft_Excel_Sheet1.xlsx"/></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bi.svn.sourceforge.net/svnroot/obi/trunk/src/ontology/branches/ExpDesign.ow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Genotype and related terms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OBI: genotype information (2)</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Most people are happy with current definition</a:t>
            </a:r>
          </a:p>
          <a:p>
            <a:r>
              <a:rPr lang="en-US" dirty="0" smtClean="0"/>
              <a:t>Alan: </a:t>
            </a:r>
          </a:p>
          <a:p>
            <a:pPr lvl="1"/>
            <a:r>
              <a:rPr lang="en-US" dirty="0" smtClean="0"/>
              <a:t>Don't think that the inclusion of background is essential. Counterexample: </a:t>
            </a:r>
            <a:r>
              <a:rPr lang="en-US" dirty="0" smtClean="0">
                <a:hlinkClick r:id="rId2"/>
              </a:rPr>
              <a:t>http://www.entrogen.com/web/cyp2c9-vkorc1-genotyping-reagents-warfarin-sensitivity.php</a:t>
            </a:r>
            <a:r>
              <a:rPr lang="en-US" dirty="0" smtClean="0"/>
              <a:t> </a:t>
            </a:r>
          </a:p>
          <a:p>
            <a:pPr lvl="1"/>
            <a:r>
              <a:rPr lang="en-US" dirty="0" smtClean="0"/>
              <a:t>Having the requirement for background in the </a:t>
            </a:r>
            <a:r>
              <a:rPr lang="en-US" b="1" dirty="0" smtClean="0"/>
              <a:t>*datum*</a:t>
            </a:r>
            <a:r>
              <a:rPr lang="en-US" dirty="0" smtClean="0"/>
              <a:t> is not necessary, however desirable.</a:t>
            </a:r>
          </a:p>
          <a:p>
            <a:r>
              <a:rPr lang="en-US" dirty="0" smtClean="0"/>
              <a:t>Matthew Brush (eagle-</a:t>
            </a:r>
            <a:r>
              <a:rPr lang="en-US" dirty="0" err="1" smtClean="0"/>
              <a:t>i</a:t>
            </a:r>
            <a:r>
              <a:rPr lang="en-US" dirty="0" smtClean="0"/>
              <a:t>):</a:t>
            </a:r>
          </a:p>
          <a:p>
            <a:pPr lvl="1"/>
            <a:r>
              <a:rPr lang="en-US" dirty="0" smtClean="0"/>
              <a:t>My question is whether the notion of  'genotype information' covers all transmissible genetic material (which would include inserted </a:t>
            </a:r>
            <a:r>
              <a:rPr lang="en-US" dirty="0" err="1" smtClean="0"/>
              <a:t>extrachromosomal</a:t>
            </a:r>
            <a:r>
              <a:rPr lang="en-US" dirty="0" smtClean="0"/>
              <a:t> genetic material), or only material inherited from an immediate ancestor.  I would be inclined to think the latter.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457200"/>
            <a:ext cx="7848600" cy="5867400"/>
          </a:xfrm>
        </p:spPr>
        <p:txBody>
          <a:bodyPr>
            <a:normAutofit fontScale="47500" lnSpcReduction="20000"/>
          </a:bodyPr>
          <a:lstStyle/>
          <a:p>
            <a:r>
              <a:rPr lang="en-US" dirty="0" smtClean="0"/>
              <a:t>Organism</a:t>
            </a:r>
          </a:p>
          <a:p>
            <a:pPr lvl="1"/>
            <a:r>
              <a:rPr lang="en-US" dirty="0" err="1" smtClean="0"/>
              <a:t>Mus</a:t>
            </a:r>
            <a:r>
              <a:rPr lang="en-US" dirty="0" smtClean="0"/>
              <a:t> </a:t>
            </a:r>
            <a:r>
              <a:rPr lang="en-US" dirty="0" err="1" smtClean="0"/>
              <a:t>musculus</a:t>
            </a:r>
            <a:endParaRPr lang="en-US" dirty="0" smtClean="0"/>
          </a:p>
          <a:p>
            <a:pPr lvl="1"/>
            <a:r>
              <a:rPr lang="en-US" dirty="0" smtClean="0"/>
              <a:t>Strain</a:t>
            </a:r>
          </a:p>
          <a:p>
            <a:pPr lvl="2"/>
            <a:r>
              <a:rPr lang="en-US" dirty="0" smtClean="0"/>
              <a:t>C57/B6</a:t>
            </a:r>
          </a:p>
          <a:p>
            <a:r>
              <a:rPr lang="en-US" dirty="0" smtClean="0"/>
              <a:t>Genotype information: a data item (individual genetic characteristics information) that is about the genetic material of an organism and minimally includes information about the genetic background and can in addition contain information about specific alleles, genetic modifications, etc. </a:t>
            </a:r>
          </a:p>
          <a:p>
            <a:r>
              <a:rPr lang="en-US" dirty="0" smtClean="0"/>
              <a:t> 'genetic characteristics information’ and (('is about' some region) and (</a:t>
            </a:r>
            <a:r>
              <a:rPr lang="en-US" dirty="0" err="1" smtClean="0"/>
              <a:t>is_concretized_as</a:t>
            </a:r>
            <a:r>
              <a:rPr lang="en-US" dirty="0" smtClean="0"/>
              <a:t> some ('inheres in' some  ('genetic material' and (</a:t>
            </a:r>
            <a:r>
              <a:rPr lang="en-US" dirty="0" err="1" smtClean="0"/>
              <a:t>part_of</a:t>
            </a:r>
            <a:r>
              <a:rPr lang="en-US" dirty="0" smtClean="0"/>
              <a:t> some </a:t>
            </a:r>
            <a:r>
              <a:rPr lang="en-US" dirty="0" err="1" smtClean="0"/>
              <a:t>organism)))))(has_part</a:t>
            </a:r>
            <a:r>
              <a:rPr lang="en-US" dirty="0" smtClean="0"/>
              <a:t> some 'genetic background information')</a:t>
            </a:r>
          </a:p>
          <a:p>
            <a:pPr lvl="1"/>
            <a:r>
              <a:rPr lang="en-US" dirty="0" smtClean="0"/>
              <a:t>Wild type organism genotype information</a:t>
            </a:r>
          </a:p>
          <a:p>
            <a:pPr lvl="2"/>
            <a:r>
              <a:rPr lang="en-US" dirty="0" smtClean="0"/>
              <a:t>representative individual from a class of organisms</a:t>
            </a:r>
          </a:p>
          <a:p>
            <a:pPr lvl="1"/>
            <a:r>
              <a:rPr lang="en-US" dirty="0" smtClean="0"/>
              <a:t>Inbred organism</a:t>
            </a:r>
          </a:p>
          <a:p>
            <a:pPr lvl="1"/>
            <a:endParaRPr lang="en-US" dirty="0" smtClean="0"/>
          </a:p>
          <a:p>
            <a:pPr lvl="1"/>
            <a:r>
              <a:rPr lang="en-US" dirty="0" err="1" smtClean="0"/>
              <a:t>Mus</a:t>
            </a:r>
            <a:r>
              <a:rPr lang="en-US" dirty="0" smtClean="0"/>
              <a:t> </a:t>
            </a:r>
            <a:r>
              <a:rPr lang="en-US" dirty="0" err="1" smtClean="0"/>
              <a:t>musculus</a:t>
            </a:r>
            <a:r>
              <a:rPr lang="en-US" dirty="0" smtClean="0"/>
              <a:t> wild type</a:t>
            </a:r>
          </a:p>
          <a:p>
            <a:pPr lvl="1"/>
            <a:r>
              <a:rPr lang="en-US" dirty="0" smtClean="0"/>
              <a:t>C57/B6 wild type:</a:t>
            </a:r>
          </a:p>
          <a:p>
            <a:pPr lvl="1"/>
            <a:r>
              <a:rPr lang="en-US" dirty="0" smtClean="0"/>
              <a:t>B6x129</a:t>
            </a:r>
          </a:p>
          <a:p>
            <a:pPr lvl="1"/>
            <a:r>
              <a:rPr lang="en-US" dirty="0" smtClean="0"/>
              <a:t>B6 Hnf1a+/-</a:t>
            </a:r>
          </a:p>
          <a:p>
            <a:r>
              <a:rPr lang="en-US" dirty="0" smtClean="0"/>
              <a:t>Genetic background information</a:t>
            </a:r>
          </a:p>
          <a:p>
            <a:pPr lvl="1"/>
            <a:r>
              <a:rPr lang="en-US" dirty="0" smtClean="0"/>
              <a:t>Human</a:t>
            </a:r>
          </a:p>
          <a:p>
            <a:pPr lvl="1"/>
            <a:r>
              <a:rPr lang="en-US" dirty="0" smtClean="0"/>
              <a:t>B6</a:t>
            </a:r>
          </a:p>
          <a:p>
            <a:pPr lvl="1"/>
            <a:endParaRPr lang="en-US" dirty="0" smtClean="0"/>
          </a:p>
          <a:p>
            <a:r>
              <a:rPr lang="en-US" dirty="0" smtClean="0"/>
              <a:t>Allele information: about some region and is part of genotype information. Is a genetic characteristics information</a:t>
            </a:r>
          </a:p>
          <a:p>
            <a:pPr lvl="1"/>
            <a:r>
              <a:rPr lang="en-US" dirty="0" smtClean="0"/>
              <a:t>Wild type allele </a:t>
            </a:r>
          </a:p>
          <a:p>
            <a:pPr lvl="1"/>
            <a:r>
              <a:rPr lang="en-US" dirty="0" smtClean="0"/>
              <a:t>Hnf1a +/ A36M</a:t>
            </a:r>
          </a:p>
          <a:p>
            <a:pPr lvl="1"/>
            <a:r>
              <a:rPr lang="en-US" dirty="0" smtClean="0"/>
              <a:t>HLA A0201+</a:t>
            </a:r>
          </a:p>
          <a:p>
            <a:pPr lvl="1"/>
            <a:r>
              <a:rPr lang="en-US" dirty="0" smtClean="0"/>
              <a:t>Hnf1a wild type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2400"/>
            <a:ext cx="8229600" cy="6705600"/>
          </a:xfrm>
        </p:spPr>
        <p:txBody>
          <a:bodyPr>
            <a:normAutofit fontScale="62500" lnSpcReduction="20000"/>
          </a:bodyPr>
          <a:lstStyle/>
          <a:p>
            <a:r>
              <a:rPr lang="en-US" dirty="0" smtClean="0"/>
              <a:t>Genotype information: a data item (individual genetic characteristics information) that is about the genetic material of an organism and minimally includes information about the genetic background and can in addition contain information about specific alleles, genetic modifications, etc. relative to that background (i.e., genetic alteration information).</a:t>
            </a:r>
          </a:p>
          <a:p>
            <a:pPr lvl="1"/>
            <a:r>
              <a:rPr lang="en-US" dirty="0" smtClean="0"/>
              <a:t> 'genetic characteristics information’ and (('is about' some region) and (</a:t>
            </a:r>
            <a:r>
              <a:rPr lang="en-US" dirty="0" err="1" smtClean="0"/>
              <a:t>is_concretized_as</a:t>
            </a:r>
            <a:r>
              <a:rPr lang="en-US" dirty="0" smtClean="0"/>
              <a:t> some ('inheres in' some  (’nucleic acid molecule' and (</a:t>
            </a:r>
            <a:r>
              <a:rPr lang="en-US" dirty="0" err="1" smtClean="0"/>
              <a:t>part_of</a:t>
            </a:r>
            <a:r>
              <a:rPr lang="en-US" dirty="0" smtClean="0"/>
              <a:t> some </a:t>
            </a:r>
            <a:r>
              <a:rPr lang="en-US" dirty="0" err="1" smtClean="0"/>
              <a:t>organism)))))(has_part</a:t>
            </a:r>
            <a:r>
              <a:rPr lang="en-US" dirty="0" smtClean="0"/>
              <a:t> some 'genetic background information')</a:t>
            </a:r>
          </a:p>
          <a:p>
            <a:pPr lvl="1"/>
            <a:r>
              <a:rPr lang="en-US" dirty="0" smtClean="0"/>
              <a:t>Wild type organism genotype information</a:t>
            </a:r>
          </a:p>
          <a:p>
            <a:pPr lvl="2"/>
            <a:r>
              <a:rPr lang="en-US" dirty="0" smtClean="0"/>
              <a:t>Is a genotype information about an organism and includes information that there are no known modifications to the genetic background. </a:t>
            </a:r>
          </a:p>
          <a:p>
            <a:pPr lvl="2"/>
            <a:r>
              <a:rPr lang="en-US" dirty="0" smtClean="0"/>
              <a:t>representative individual from a class of organisms</a:t>
            </a:r>
          </a:p>
          <a:p>
            <a:pPr lvl="1"/>
            <a:r>
              <a:rPr lang="en-US" dirty="0" smtClean="0"/>
              <a:t>Inbred organism</a:t>
            </a:r>
          </a:p>
          <a:p>
            <a:pPr lvl="1"/>
            <a:r>
              <a:rPr lang="en-US" dirty="0" smtClean="0"/>
              <a:t>Output of a genotyping assay.</a:t>
            </a:r>
          </a:p>
          <a:p>
            <a:r>
              <a:rPr lang="en-US" dirty="0" smtClean="0"/>
              <a:t>Genetic alteration information: known changes or the lack thereof from the genetic background</a:t>
            </a:r>
          </a:p>
          <a:p>
            <a:pPr lvl="1"/>
            <a:r>
              <a:rPr lang="en-US" dirty="0" smtClean="0"/>
              <a:t>Allele information</a:t>
            </a:r>
          </a:p>
          <a:p>
            <a:pPr lvl="1"/>
            <a:r>
              <a:rPr lang="en-US" dirty="0" smtClean="0"/>
              <a:t>Duplication, insertion, etc.</a:t>
            </a:r>
          </a:p>
          <a:p>
            <a:r>
              <a:rPr lang="en-US" dirty="0" smtClean="0"/>
              <a:t>Genetic population background information: a genetic characteristics information which is a part of genotype information that identifies the population of organisms</a:t>
            </a:r>
          </a:p>
          <a:p>
            <a:pPr lvl="1"/>
            <a:r>
              <a:rPr lang="en-US" dirty="0" smtClean="0"/>
              <a:t>Organism information part of genotype information</a:t>
            </a:r>
          </a:p>
          <a:p>
            <a:pPr lvl="1"/>
            <a:r>
              <a:rPr lang="en-US" dirty="0" smtClean="0"/>
              <a:t>Human</a:t>
            </a:r>
          </a:p>
          <a:p>
            <a:pPr lvl="1"/>
            <a:r>
              <a:rPr lang="en-US" dirty="0" smtClean="0"/>
              <a:t>B6</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OBI: genetic material (1)</a:t>
            </a:r>
            <a:endParaRPr lang="en-US" dirty="0"/>
          </a:p>
        </p:txBody>
      </p:sp>
      <p:sp>
        <p:nvSpPr>
          <p:cNvPr id="3" name="Content Placeholder 2"/>
          <p:cNvSpPr>
            <a:spLocks noGrp="1"/>
          </p:cNvSpPr>
          <p:nvPr>
            <p:ph idx="1"/>
          </p:nvPr>
        </p:nvSpPr>
        <p:spPr/>
        <p:txBody>
          <a:bodyPr/>
          <a:lstStyle/>
          <a:p>
            <a:r>
              <a:rPr lang="en-US" dirty="0" smtClean="0"/>
              <a:t>Definition: A nucleic acid macromolecule that is part of an organism and can be replicated within it.</a:t>
            </a:r>
          </a:p>
          <a:p>
            <a:r>
              <a:rPr lang="en-US" dirty="0" smtClean="0"/>
              <a:t>'nucleic acid' and (</a:t>
            </a:r>
            <a:r>
              <a:rPr lang="en-US" dirty="0" err="1" smtClean="0"/>
              <a:t>part_of</a:t>
            </a:r>
            <a:r>
              <a:rPr lang="en-US" dirty="0" smtClean="0"/>
              <a:t> some organism)</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OBI: genetic material (2) -&gt; gone for now: replaced with nucleic acid molecule/ nucleic acid extract</a:t>
            </a:r>
            <a:endParaRPr lang="en-US" sz="2800" dirty="0"/>
          </a:p>
        </p:txBody>
      </p:sp>
      <p:sp>
        <p:nvSpPr>
          <p:cNvPr id="3" name="Content Placeholder 2"/>
          <p:cNvSpPr>
            <a:spLocks noGrp="1"/>
          </p:cNvSpPr>
          <p:nvPr>
            <p:ph idx="1"/>
          </p:nvPr>
        </p:nvSpPr>
        <p:spPr/>
        <p:txBody>
          <a:bodyPr>
            <a:normAutofit fontScale="62500" lnSpcReduction="20000"/>
          </a:bodyPr>
          <a:lstStyle/>
          <a:p>
            <a:r>
              <a:rPr lang="en-US" dirty="0" smtClean="0"/>
              <a:t>Debates on its textual definition</a:t>
            </a:r>
          </a:p>
          <a:p>
            <a:r>
              <a:rPr lang="en-US" dirty="0" smtClean="0"/>
              <a:t>Alan: By this definition </a:t>
            </a:r>
            <a:r>
              <a:rPr lang="en-US" dirty="0" err="1" smtClean="0"/>
              <a:t>virions</a:t>
            </a:r>
            <a:r>
              <a:rPr lang="en-US" dirty="0" smtClean="0"/>
              <a:t> don't have genetic material. </a:t>
            </a:r>
          </a:p>
          <a:p>
            <a:r>
              <a:rPr lang="en-US" dirty="0" err="1" smtClean="0"/>
              <a:t>Bjoern</a:t>
            </a:r>
            <a:r>
              <a:rPr lang="en-US" dirty="0" smtClean="0"/>
              <a:t> proposed new definition:</a:t>
            </a:r>
          </a:p>
          <a:p>
            <a:pPr>
              <a:buNone/>
            </a:pPr>
            <a:r>
              <a:rPr lang="en-US" dirty="0" smtClean="0"/>
              <a:t>	genetic material: A nucleic acid macromolecule that </a:t>
            </a:r>
            <a:r>
              <a:rPr lang="en-US" i="1" dirty="0" smtClean="0"/>
              <a:t>is part of </a:t>
            </a:r>
            <a:r>
              <a:rPr lang="en-US" dirty="0" smtClean="0"/>
              <a:t>an organism and is either derived from an immediate ancestor or </a:t>
            </a:r>
            <a:r>
              <a:rPr lang="en-US" u="sng" dirty="0" smtClean="0"/>
              <a:t>inserted</a:t>
            </a:r>
            <a:r>
              <a:rPr lang="en-US" dirty="0" smtClean="0"/>
              <a:t> in a manner that it </a:t>
            </a:r>
            <a:r>
              <a:rPr lang="en-US" u="sng" dirty="0" smtClean="0"/>
              <a:t>will be replicated and integrated into immediate ancestors</a:t>
            </a:r>
            <a:r>
              <a:rPr lang="en-US" dirty="0" smtClean="0"/>
              <a:t>. </a:t>
            </a:r>
          </a:p>
          <a:p>
            <a:r>
              <a:rPr lang="en-US" dirty="0" smtClean="0"/>
              <a:t>Alan suggested:</a:t>
            </a:r>
          </a:p>
          <a:p>
            <a:pPr>
              <a:buNone/>
            </a:pPr>
            <a:r>
              <a:rPr lang="en-US" dirty="0"/>
              <a:t>	</a:t>
            </a:r>
            <a:r>
              <a:rPr lang="en-US" dirty="0" smtClean="0"/>
              <a:t>replace ‘inserted’ with ‘incorporated’ (inserted sounds intentional) </a:t>
            </a:r>
          </a:p>
          <a:p>
            <a:pPr>
              <a:buNone/>
            </a:pPr>
            <a:r>
              <a:rPr lang="en-US" dirty="0"/>
              <a:t>	</a:t>
            </a:r>
            <a:r>
              <a:rPr lang="en-US" dirty="0" smtClean="0"/>
              <a:t>replace ‘will be replicated and integrated into immediate ancestors’ with ‘has the disposition to be replicated in descendants’</a:t>
            </a:r>
          </a:p>
          <a:p>
            <a:r>
              <a:rPr lang="en-US" dirty="0" smtClean="0"/>
              <a:t>Marcus: cutting the last two words ("within it") will solve the problem of viral genetic material.</a:t>
            </a:r>
          </a:p>
          <a:p>
            <a:r>
              <a:rPr lang="en-US" dirty="0" smtClean="0"/>
              <a:t>Input to a genotyping assay via a specimen or organism. Genetic material specimen has part nucleic acid molecule. Contains genetic material   </a:t>
            </a:r>
          </a:p>
          <a:p>
            <a:r>
              <a:rPr lang="en-US" dirty="0" smtClean="0"/>
              <a:t>Issue with “is part” – what about genetic material from a specimen? </a:t>
            </a:r>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685800" y="990600"/>
            <a:ext cx="6934200" cy="3416320"/>
          </a:xfrm>
          <a:prstGeom prst="rect">
            <a:avLst/>
          </a:prstGeom>
          <a:noFill/>
        </p:spPr>
        <p:txBody>
          <a:bodyPr wrap="square" rtlCol="0">
            <a:spAutoFit/>
          </a:bodyPr>
          <a:lstStyle/>
          <a:p>
            <a:r>
              <a:rPr lang="en-US" dirty="0" smtClean="0"/>
              <a:t>Blood sample from human and genotyped for APOE-4</a:t>
            </a:r>
          </a:p>
          <a:p>
            <a:endParaRPr lang="en-US" dirty="0" smtClean="0"/>
          </a:p>
          <a:p>
            <a:r>
              <a:rPr lang="en-US" dirty="0" smtClean="0"/>
              <a:t>Blood specimen and sample from organism</a:t>
            </a:r>
          </a:p>
          <a:p>
            <a:r>
              <a:rPr lang="en-US" dirty="0" smtClean="0"/>
              <a:t>Nucleic acid extract from blood specimen</a:t>
            </a:r>
          </a:p>
          <a:p>
            <a:endParaRPr lang="en-US" dirty="0" smtClean="0"/>
          </a:p>
          <a:p>
            <a:r>
              <a:rPr lang="en-US" dirty="0" smtClean="0"/>
              <a:t>Genotyping assay</a:t>
            </a:r>
          </a:p>
          <a:p>
            <a:r>
              <a:rPr lang="en-US" dirty="0" smtClean="0"/>
              <a:t>Genotype information: APOE-4 </a:t>
            </a:r>
          </a:p>
          <a:p>
            <a:r>
              <a:rPr lang="en-US" dirty="0" smtClean="0"/>
              <a:t>	output of genotyping assay</a:t>
            </a:r>
          </a:p>
          <a:p>
            <a:r>
              <a:rPr lang="en-US" dirty="0" smtClean="0"/>
              <a:t>	part “Homo sapiens” genetic background information </a:t>
            </a:r>
          </a:p>
          <a:p>
            <a:r>
              <a:rPr lang="en-US" dirty="0" smtClean="0"/>
              <a:t>	part “APOE-4” genetic alteration information </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0722" name="Picture 3" descr="2010-03-03_1721.png"/>
          <p:cNvPicPr>
            <a:picLocks noChangeAspect="1"/>
          </p:cNvPicPr>
          <p:nvPr/>
        </p:nvPicPr>
        <p:blipFill>
          <a:blip r:embed="rId3"/>
          <a:srcRect/>
          <a:stretch>
            <a:fillRect/>
          </a:stretch>
        </p:blipFill>
        <p:spPr bwMode="auto">
          <a:xfrm>
            <a:off x="0" y="1120774"/>
            <a:ext cx="9144000" cy="4617590"/>
          </a:xfrm>
          <a:prstGeom prst="rect">
            <a:avLst/>
          </a:prstGeom>
          <a:noFill/>
          <a:ln w="9525">
            <a:noFill/>
            <a:miter lim="800000"/>
            <a:headEnd/>
            <a:tailEnd/>
          </a:ln>
        </p:spPr>
      </p:pic>
      <p:sp>
        <p:nvSpPr>
          <p:cNvPr id="30723" name="Title 4"/>
          <p:cNvSpPr>
            <a:spLocks noGrp="1"/>
          </p:cNvSpPr>
          <p:nvPr>
            <p:ph type="title"/>
          </p:nvPr>
        </p:nvSpPr>
        <p:spPr>
          <a:xfrm>
            <a:off x="838200" y="0"/>
            <a:ext cx="7772400" cy="1143000"/>
          </a:xfrm>
        </p:spPr>
        <p:txBody>
          <a:bodyPr/>
          <a:lstStyle/>
          <a:p>
            <a:r>
              <a:rPr lang="en-US" sz="3600" smtClean="0">
                <a:ea typeface="ＭＳ Ｐゴシック" charset="-128"/>
                <a:cs typeface="ＭＳ Ｐゴシック" charset="-128"/>
              </a:rPr>
              <a:t>IDF file for E-TABM-34</a:t>
            </a:r>
          </a:p>
        </p:txBody>
      </p:sp>
      <p:sp>
        <p:nvSpPr>
          <p:cNvPr id="4" name="TextBox 3"/>
          <p:cNvSpPr txBox="1"/>
          <p:nvPr/>
        </p:nvSpPr>
        <p:spPr>
          <a:xfrm>
            <a:off x="2565400" y="6101834"/>
            <a:ext cx="3762568" cy="369332"/>
          </a:xfrm>
          <a:prstGeom prst="rect">
            <a:avLst/>
          </a:prstGeom>
          <a:noFill/>
        </p:spPr>
        <p:txBody>
          <a:bodyPr wrap="none" rtlCol="0">
            <a:spAutoFit/>
          </a:bodyPr>
          <a:lstStyle/>
          <a:p>
            <a:r>
              <a:rPr lang="en-US" dirty="0" smtClean="0"/>
              <a:t>IDF = Investigation Description Format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Title 4"/>
          <p:cNvSpPr>
            <a:spLocks noGrp="1"/>
          </p:cNvSpPr>
          <p:nvPr>
            <p:ph type="title"/>
          </p:nvPr>
        </p:nvSpPr>
        <p:spPr>
          <a:xfrm>
            <a:off x="838200" y="0"/>
            <a:ext cx="7772400" cy="1143000"/>
          </a:xfrm>
        </p:spPr>
        <p:txBody>
          <a:bodyPr/>
          <a:lstStyle/>
          <a:p>
            <a:r>
              <a:rPr lang="en-US" sz="3600" smtClean="0">
                <a:ea typeface="ＭＳ Ｐゴシック" charset="-128"/>
                <a:cs typeface="ＭＳ Ｐゴシック" charset="-128"/>
              </a:rPr>
              <a:t>SDRF file for E-TABM-34</a:t>
            </a:r>
          </a:p>
        </p:txBody>
      </p:sp>
      <p:pic>
        <p:nvPicPr>
          <p:cNvPr id="31747" name="Picture 5" descr="2010-03-03_1725.png"/>
          <p:cNvPicPr>
            <a:picLocks noChangeAspect="1"/>
          </p:cNvPicPr>
          <p:nvPr/>
        </p:nvPicPr>
        <p:blipFill>
          <a:blip r:embed="rId3"/>
          <a:srcRect/>
          <a:stretch>
            <a:fillRect/>
          </a:stretch>
        </p:blipFill>
        <p:spPr bwMode="auto">
          <a:xfrm>
            <a:off x="0" y="2285999"/>
            <a:ext cx="9144000" cy="2479729"/>
          </a:xfrm>
          <a:prstGeom prst="rect">
            <a:avLst/>
          </a:prstGeom>
          <a:noFill/>
          <a:ln w="9525">
            <a:noFill/>
            <a:miter lim="800000"/>
            <a:headEnd/>
            <a:tailEnd/>
          </a:ln>
        </p:spPr>
      </p:pic>
      <p:sp>
        <p:nvSpPr>
          <p:cNvPr id="4" name="TextBox 3"/>
          <p:cNvSpPr txBox="1"/>
          <p:nvPr/>
        </p:nvSpPr>
        <p:spPr>
          <a:xfrm>
            <a:off x="2476500" y="5270500"/>
            <a:ext cx="4403770" cy="369332"/>
          </a:xfrm>
          <a:prstGeom prst="rect">
            <a:avLst/>
          </a:prstGeom>
          <a:noFill/>
        </p:spPr>
        <p:txBody>
          <a:bodyPr wrap="none" rtlCol="0">
            <a:spAutoFit/>
          </a:bodyPr>
          <a:lstStyle/>
          <a:p>
            <a:r>
              <a:rPr lang="en-US" dirty="0" smtClean="0"/>
              <a:t>SDRF = Sample and Data Relationship Format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Terms are needed for annotation of functional genomics data</a:t>
            </a:r>
            <a:endParaRPr lang="en-US" dirty="0"/>
          </a:p>
        </p:txBody>
      </p:sp>
      <p:sp>
        <p:nvSpPr>
          <p:cNvPr id="3" name="Content Placeholder 2"/>
          <p:cNvSpPr>
            <a:spLocks noGrp="1"/>
          </p:cNvSpPr>
          <p:nvPr>
            <p:ph idx="1"/>
          </p:nvPr>
        </p:nvSpPr>
        <p:spPr/>
        <p:txBody>
          <a:bodyPr/>
          <a:lstStyle/>
          <a:p>
            <a:r>
              <a:rPr lang="en-US" dirty="0" smtClean="0"/>
              <a:t>The values users used to specify genotype:</a:t>
            </a:r>
          </a:p>
          <a:p>
            <a:pPr>
              <a:buNone/>
            </a:pPr>
            <a:r>
              <a:rPr lang="en-US" dirty="0"/>
              <a:t>	</a:t>
            </a:r>
          </a:p>
        </p:txBody>
      </p:sp>
      <p:graphicFrame>
        <p:nvGraphicFramePr>
          <p:cNvPr id="1027" name="Object 3"/>
          <p:cNvGraphicFramePr>
            <a:graphicFrameLocks noChangeAspect="1"/>
          </p:cNvGraphicFramePr>
          <p:nvPr/>
        </p:nvGraphicFramePr>
        <p:xfrm>
          <a:off x="2438400" y="2057400"/>
          <a:ext cx="3763963" cy="5000625"/>
        </p:xfrm>
        <a:graphic>
          <a:graphicData uri="http://schemas.openxmlformats.org/presentationml/2006/ole">
            <p:oleObj spid="_x0000_s1027" name="Worksheet" r:id="rId3" imgW="4191000" imgH="5562600" progId="Excel.Sheet.12">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Terms are needed for annotation of functional genomics data</a:t>
            </a:r>
            <a:endParaRPr lang="en-US" dirty="0"/>
          </a:p>
        </p:txBody>
      </p:sp>
      <p:sp>
        <p:nvSpPr>
          <p:cNvPr id="3" name="Content Placeholder 2"/>
          <p:cNvSpPr>
            <a:spLocks noGrp="1"/>
          </p:cNvSpPr>
          <p:nvPr>
            <p:ph idx="1"/>
          </p:nvPr>
        </p:nvSpPr>
        <p:spPr/>
        <p:txBody>
          <a:bodyPr/>
          <a:lstStyle/>
          <a:p>
            <a:r>
              <a:rPr lang="en-US" dirty="0" smtClean="0"/>
              <a:t>Most are </a:t>
            </a:r>
          </a:p>
          <a:p>
            <a:pPr lvl="1"/>
            <a:r>
              <a:rPr lang="en-US" dirty="0" smtClean="0"/>
              <a:t>allele information </a:t>
            </a:r>
          </a:p>
          <a:p>
            <a:pPr lvl="1"/>
            <a:r>
              <a:rPr lang="en-US" dirty="0" smtClean="0"/>
              <a:t>genetic transformation</a:t>
            </a:r>
          </a:p>
          <a:p>
            <a:r>
              <a:rPr lang="en-US" dirty="0" smtClean="0"/>
              <a:t>Wild type need:</a:t>
            </a:r>
          </a:p>
          <a:p>
            <a:pPr lvl="1"/>
            <a:r>
              <a:rPr lang="en-US" dirty="0" smtClean="0"/>
              <a:t>Genotype wild type</a:t>
            </a:r>
          </a:p>
          <a:p>
            <a:pPr lvl="1"/>
            <a:r>
              <a:rPr lang="en-US" dirty="0" smtClean="0"/>
              <a:t>Allele wild type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Sequence Ontology</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variant_collection</a:t>
            </a:r>
            <a:r>
              <a:rPr lang="en-US" dirty="0" smtClean="0"/>
              <a:t>:</a:t>
            </a:r>
          </a:p>
          <a:p>
            <a:pPr lvl="1"/>
            <a:r>
              <a:rPr lang="en-US" dirty="0" smtClean="0"/>
              <a:t>A collection of one or more sequences of an individual. </a:t>
            </a:r>
          </a:p>
          <a:p>
            <a:pPr lvl="1"/>
            <a:r>
              <a:rPr lang="en-US" dirty="0" smtClean="0"/>
              <a:t>Equivalent Class: </a:t>
            </a:r>
          </a:p>
          <a:p>
            <a:pPr lvl="1">
              <a:buNone/>
            </a:pPr>
            <a:r>
              <a:rPr lang="en-US" dirty="0"/>
              <a:t>	</a:t>
            </a:r>
            <a:r>
              <a:rPr lang="en-US" dirty="0" err="1" smtClean="0"/>
              <a:t>sequence_collection</a:t>
            </a:r>
            <a:r>
              <a:rPr lang="en-US" dirty="0" smtClean="0"/>
              <a:t> AND </a:t>
            </a:r>
          </a:p>
          <a:p>
            <a:pPr lvl="1">
              <a:buNone/>
            </a:pPr>
            <a:r>
              <a:rPr lang="en-US" dirty="0"/>
              <a:t>	</a:t>
            </a:r>
            <a:r>
              <a:rPr lang="en-US" dirty="0" smtClean="0"/>
              <a:t>	</a:t>
            </a:r>
            <a:r>
              <a:rPr lang="en-US" dirty="0" err="1" smtClean="0"/>
              <a:t>has_part</a:t>
            </a:r>
            <a:r>
              <a:rPr lang="en-US" dirty="0" smtClean="0"/>
              <a:t> SOME </a:t>
            </a:r>
            <a:r>
              <a:rPr lang="en-US" dirty="0" err="1" smtClean="0"/>
              <a:t>sequence_alteration</a:t>
            </a:r>
            <a:endParaRPr lang="en-US" dirty="0" smtClean="0"/>
          </a:p>
          <a:p>
            <a:r>
              <a:rPr lang="en-US" dirty="0" smtClean="0"/>
              <a:t>subclasses</a:t>
            </a:r>
          </a:p>
          <a:p>
            <a:pPr lvl="1"/>
            <a:r>
              <a:rPr lang="en-US" dirty="0"/>
              <a:t>g</a:t>
            </a:r>
            <a:r>
              <a:rPr lang="en-US" dirty="0" smtClean="0"/>
              <a:t>enotype: A genotype is a variant genome, complete or incomplete. </a:t>
            </a:r>
          </a:p>
          <a:p>
            <a:pPr lvl="1"/>
            <a:r>
              <a:rPr lang="en-US" dirty="0"/>
              <a:t>a</a:t>
            </a:r>
            <a:r>
              <a:rPr lang="en-US" dirty="0" smtClean="0"/>
              <a:t>llele: An allele is one of a set of coexisting sequence variants of a gene.</a:t>
            </a:r>
          </a:p>
          <a:p>
            <a:pPr lvl="1"/>
            <a:r>
              <a:rPr lang="en-US" dirty="0" err="1" smtClean="0"/>
              <a:t>haplotype</a:t>
            </a:r>
            <a:r>
              <a:rPr lang="en-US" dirty="0" smtClean="0"/>
              <a:t>: A </a:t>
            </a:r>
            <a:r>
              <a:rPr lang="en-US" dirty="0" err="1" smtClean="0"/>
              <a:t>haplotype</a:t>
            </a:r>
            <a:r>
              <a:rPr lang="en-US" dirty="0" smtClean="0"/>
              <a:t> is one of a set of coexisting sequence variants of a </a:t>
            </a:r>
            <a:r>
              <a:rPr lang="en-US" dirty="0" err="1" smtClean="0"/>
              <a:t>haplotype</a:t>
            </a:r>
            <a:r>
              <a:rPr lang="en-US" dirty="0" smtClean="0"/>
              <a:t> block.</a:t>
            </a:r>
          </a:p>
          <a:p>
            <a:pPr lvl="1"/>
            <a:r>
              <a:rPr lang="en-US" dirty="0" err="1" smtClean="0"/>
              <a:t>chromosome_variation</a:t>
            </a:r>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MIREOT from SO?</a:t>
            </a:r>
            <a:endParaRPr lang="en-US" dirty="0"/>
          </a:p>
        </p:txBody>
      </p:sp>
      <p:sp>
        <p:nvSpPr>
          <p:cNvPr id="3" name="Content Placeholder 2"/>
          <p:cNvSpPr>
            <a:spLocks noGrp="1"/>
          </p:cNvSpPr>
          <p:nvPr>
            <p:ph idx="1"/>
          </p:nvPr>
        </p:nvSpPr>
        <p:spPr/>
        <p:txBody>
          <a:bodyPr>
            <a:normAutofit lnSpcReduction="10000"/>
          </a:bodyPr>
          <a:lstStyle/>
          <a:p>
            <a:r>
              <a:rPr lang="en-US" dirty="0" smtClean="0"/>
              <a:t>Import genotype and related terms from SO</a:t>
            </a:r>
          </a:p>
          <a:p>
            <a:pPr lvl="1"/>
            <a:r>
              <a:rPr lang="en-US" dirty="0" smtClean="0"/>
              <a:t>Proposed by </a:t>
            </a:r>
            <a:r>
              <a:rPr lang="en-US" dirty="0" err="1" smtClean="0"/>
              <a:t>Jie</a:t>
            </a:r>
            <a:r>
              <a:rPr lang="en-US" dirty="0" smtClean="0"/>
              <a:t> and Chris at beginning</a:t>
            </a:r>
          </a:p>
          <a:p>
            <a:pPr lvl="1"/>
            <a:r>
              <a:rPr lang="en-US" dirty="0" smtClean="0"/>
              <a:t>Reasons: </a:t>
            </a:r>
          </a:p>
          <a:p>
            <a:pPr lvl="2"/>
            <a:r>
              <a:rPr lang="en-US" dirty="0" smtClean="0"/>
              <a:t>happy with </a:t>
            </a:r>
            <a:r>
              <a:rPr lang="en-US" dirty="0" err="1" smtClean="0"/>
              <a:t>variant_collection</a:t>
            </a:r>
            <a:r>
              <a:rPr lang="en-US" dirty="0" smtClean="0"/>
              <a:t> definition</a:t>
            </a:r>
          </a:p>
          <a:p>
            <a:pPr lvl="2"/>
            <a:r>
              <a:rPr lang="en-US" dirty="0"/>
              <a:t>t</a:t>
            </a:r>
            <a:r>
              <a:rPr lang="en-US" dirty="0" smtClean="0"/>
              <a:t>ricky terms, not in OBI scope</a:t>
            </a:r>
          </a:p>
          <a:p>
            <a:r>
              <a:rPr lang="en-US" dirty="0" smtClean="0"/>
              <a:t> First discussed on Nov 29, 2010 dev call</a:t>
            </a:r>
          </a:p>
          <a:p>
            <a:pPr lvl="1"/>
            <a:r>
              <a:rPr lang="en-US" dirty="0" smtClean="0"/>
              <a:t>Issue with SO definition for genotype.</a:t>
            </a:r>
          </a:p>
          <a:p>
            <a:pPr lvl="1"/>
            <a:r>
              <a:rPr lang="en-US" dirty="0" smtClean="0"/>
              <a:t>Alan proposed that OBI have “genotype information” while we wait for SO to address the definitions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a:t>
            </a:r>
            <a:endParaRPr lang="en-US" dirty="0"/>
          </a:p>
        </p:txBody>
      </p:sp>
      <p:sp>
        <p:nvSpPr>
          <p:cNvPr id="3" name="Content Placeholder 2"/>
          <p:cNvSpPr>
            <a:spLocks noGrp="1"/>
          </p:cNvSpPr>
          <p:nvPr>
            <p:ph idx="1"/>
          </p:nvPr>
        </p:nvSpPr>
        <p:spPr/>
        <p:txBody>
          <a:bodyPr/>
          <a:lstStyle/>
          <a:p>
            <a:r>
              <a:rPr lang="en-US" dirty="0" smtClean="0"/>
              <a:t>We have discussed two terms:</a:t>
            </a:r>
          </a:p>
          <a:p>
            <a:pPr lvl="1"/>
            <a:r>
              <a:rPr lang="en-US" dirty="0" smtClean="0"/>
              <a:t>genotype information</a:t>
            </a:r>
          </a:p>
          <a:p>
            <a:pPr lvl="1"/>
            <a:r>
              <a:rPr lang="en-US" dirty="0" smtClean="0"/>
              <a:t>genetic material</a:t>
            </a:r>
          </a:p>
          <a:p>
            <a:pPr lvl="1">
              <a:buNone/>
            </a:pPr>
            <a:r>
              <a:rPr lang="en-US" dirty="0" smtClean="0"/>
              <a:t>(</a:t>
            </a:r>
            <a:r>
              <a:rPr lang="en-US" dirty="0" smtClean="0">
                <a:hlinkClick r:id="rId2"/>
              </a:rPr>
              <a:t>https://obi.svn.sourceforge.net/svnroot/obi/trunk/src/ontology/branches/ExpDesign.owl</a:t>
            </a:r>
            <a:r>
              <a:rPr lang="en-US" dirty="0" smtClean="0"/>
              <a:t>)</a:t>
            </a:r>
          </a:p>
          <a:p>
            <a:r>
              <a:rPr lang="en-US" dirty="0" smtClean="0"/>
              <a:t>Have debates on both terms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OBI: genotype information (1)</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Definition: a data item (individual genetic characteristics information) that is about the genetic material of an organism and minimally includes information about the genetic background and can in addition contain information about specific alleles, genetic modifications, etc. </a:t>
            </a:r>
          </a:p>
          <a:p>
            <a:r>
              <a:rPr lang="en-US" dirty="0" smtClean="0"/>
              <a:t>'genetic characteristics information'</a:t>
            </a:r>
          </a:p>
          <a:p>
            <a:pPr>
              <a:buNone/>
            </a:pPr>
            <a:r>
              <a:rPr lang="en-US" dirty="0" smtClean="0"/>
              <a:t> 		and (('is about' some region)</a:t>
            </a:r>
          </a:p>
          <a:p>
            <a:pPr>
              <a:buNone/>
            </a:pPr>
            <a:r>
              <a:rPr lang="en-US" dirty="0" smtClean="0"/>
              <a:t> 		and (</a:t>
            </a:r>
            <a:r>
              <a:rPr lang="en-US" dirty="0" err="1" smtClean="0"/>
              <a:t>is_concretized_as</a:t>
            </a:r>
            <a:r>
              <a:rPr lang="en-US" dirty="0" smtClean="0"/>
              <a:t> some ('inheres in' some </a:t>
            </a:r>
          </a:p>
          <a:p>
            <a:pPr>
              <a:buNone/>
            </a:pPr>
            <a:r>
              <a:rPr lang="en-US" dirty="0" smtClean="0"/>
              <a:t>    		('genetic material' and (</a:t>
            </a:r>
            <a:r>
              <a:rPr lang="en-US" dirty="0" err="1" smtClean="0"/>
              <a:t>part_of</a:t>
            </a:r>
            <a:r>
              <a:rPr lang="en-US" dirty="0" smtClean="0"/>
              <a:t> some organism)))))</a:t>
            </a:r>
          </a:p>
          <a:p>
            <a:pPr lvl="1"/>
            <a:r>
              <a:rPr lang="en-US" dirty="0" smtClean="0"/>
              <a:t>this axiom is provided by Alan, added after Nov 29, 2010 OBI call</a:t>
            </a:r>
          </a:p>
          <a:p>
            <a:r>
              <a:rPr lang="en-US" dirty="0" smtClean="0"/>
              <a:t>(</a:t>
            </a:r>
            <a:r>
              <a:rPr lang="en-US" dirty="0" err="1" smtClean="0"/>
              <a:t>has_part</a:t>
            </a:r>
            <a:r>
              <a:rPr lang="en-US" dirty="0" smtClean="0"/>
              <a:t> some 'allele information')</a:t>
            </a:r>
          </a:p>
          <a:p>
            <a:pPr>
              <a:buNone/>
            </a:pPr>
            <a:r>
              <a:rPr lang="en-US" dirty="0" smtClean="0"/>
              <a:t> 		and (</a:t>
            </a:r>
            <a:r>
              <a:rPr lang="en-US" dirty="0" err="1" smtClean="0"/>
              <a:t>has_part</a:t>
            </a:r>
            <a:r>
              <a:rPr lang="en-US" dirty="0" smtClean="0"/>
              <a:t> some 'genetic background information')</a:t>
            </a:r>
          </a:p>
          <a:p>
            <a:pPr lvl="1"/>
            <a:r>
              <a:rPr lang="en-US" dirty="0" smtClean="0"/>
              <a:t>this axiom added on Feb 28, 2011 OBI call, proposed by </a:t>
            </a:r>
            <a:r>
              <a:rPr lang="en-US" dirty="0" err="1" smtClean="0"/>
              <a:t>Bjoern</a:t>
            </a:r>
            <a:r>
              <a:rPr lang="en-US" dirty="0" smtClean="0"/>
              <a:t>, agreed by attendees (Alan is not on the call)</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412</TotalTime>
  <Words>1218</Words>
  <Application>Microsoft Macintosh PowerPoint</Application>
  <PresentationFormat>On-screen Show (4:3)</PresentationFormat>
  <Paragraphs>123</Paragraphs>
  <Slides>15</Slides>
  <Notes>2</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Office Theme</vt:lpstr>
      <vt:lpstr>Worksheet</vt:lpstr>
      <vt:lpstr>Genotype and related terms</vt:lpstr>
      <vt:lpstr>IDF file for E-TABM-34</vt:lpstr>
      <vt:lpstr>SDRF file for E-TABM-34</vt:lpstr>
      <vt:lpstr>Terms are needed for annotation of functional genomics data</vt:lpstr>
      <vt:lpstr>Terms are needed for annotation of functional genomics data</vt:lpstr>
      <vt:lpstr>In Sequence Ontology</vt:lpstr>
      <vt:lpstr>MIREOT from SO?</vt:lpstr>
      <vt:lpstr>Current Status</vt:lpstr>
      <vt:lpstr>OBI: genotype information (1)</vt:lpstr>
      <vt:lpstr>OBI: genotype information (2)</vt:lpstr>
      <vt:lpstr>Slide 11</vt:lpstr>
      <vt:lpstr>Slide 12</vt:lpstr>
      <vt:lpstr>OBI: genetic material (1)</vt:lpstr>
      <vt:lpstr>OBI: genetic material (2) -&gt; gone for now: replaced with nucleic acid molecule/ nucleic acid extract</vt:lpstr>
      <vt:lpstr>Slide 15</vt:lpstr>
    </vt:vector>
  </TitlesOfParts>
  <Company>PCBI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Genotype and related terms</dc:title>
  <dc:creator>Jie Zheng</dc:creator>
  <cp:lastModifiedBy>Chris Stoeckert</cp:lastModifiedBy>
  <cp:revision>24</cp:revision>
  <dcterms:created xsi:type="dcterms:W3CDTF">2011-03-24T18:02:55Z</dcterms:created>
  <dcterms:modified xsi:type="dcterms:W3CDTF">2011-03-24T19:40:09Z</dcterms:modified>
</cp:coreProperties>
</file>