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63" r:id="rId8"/>
    <p:sldId id="264" r:id="rId9"/>
    <p:sldId id="260" r:id="rId10"/>
    <p:sldId id="257" r:id="rId11"/>
    <p:sldId id="261" r:id="rId12"/>
    <p:sldId id="262" r:id="rId13"/>
    <p:sldId id="258" r:id="rId14"/>
    <p:sldId id="259" r:id="rId15"/>
    <p:sldId id="272" r:id="rId16"/>
    <p:sldId id="268" r:id="rId17"/>
    <p:sldId id="270" r:id="rId18"/>
    <p:sldId id="269" r:id="rId19"/>
    <p:sldId id="267" r:id="rId20"/>
    <p:sldId id="271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FC4E1F84-22AE-408B-8AEE-B5F39E910140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OBI Links</a:t>
            </a:r>
            <a:br>
              <a:rPr lang="en-US" dirty="0" smtClean="0"/>
            </a:br>
            <a:r>
              <a:rPr lang="en-US" dirty="0" smtClean="0"/>
              <a:t>Genotype to 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JieZheng</a:t>
            </a:r>
            <a:r>
              <a:rPr lang="en-US" dirty="0" smtClean="0"/>
              <a:t>, Chris </a:t>
            </a:r>
            <a:r>
              <a:rPr lang="en-US" dirty="0" err="1" smtClean="0"/>
              <a:t>Stoeckert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previous 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Melissa </a:t>
            </a:r>
            <a:r>
              <a:rPr lang="en-US" dirty="0" err="1" smtClean="0"/>
              <a:t>Haendel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Entity-quality model of phenotype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0"/>
            <a:ext cx="3556000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053" y="21924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97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316" y="5735053"/>
            <a:ext cx="287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Mungall</a:t>
            </a:r>
            <a:r>
              <a:rPr lang="en-US" sz="2000" dirty="0" smtClean="0"/>
              <a:t> OWLED 2007</a:t>
            </a: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2600"/>
            <a:ext cx="5347677" cy="4089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5" descr="fig2ven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1628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EQ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subsumption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Relating </a:t>
            </a:r>
            <a:r>
              <a:rPr lang="en-US" dirty="0" err="1" smtClean="0"/>
              <a:t>precomposed</a:t>
            </a:r>
            <a:r>
              <a:rPr lang="en-US" dirty="0" smtClean="0"/>
              <a:t> phenotype ontology classes with EQ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846" t="4023"/>
          <a:stretch>
            <a:fillRect/>
          </a:stretch>
        </p:blipFill>
        <p:spPr>
          <a:xfrm>
            <a:off x="914400" y="1447800"/>
            <a:ext cx="6600958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096000"/>
            <a:ext cx="21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Mungall</a:t>
            </a:r>
            <a:r>
              <a:rPr lang="en-US" dirty="0" smtClean="0"/>
              <a:t> MP 2010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phene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6371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Phenes</a:t>
            </a:r>
            <a:r>
              <a:rPr lang="en-US" sz="2000" dirty="0" smtClean="0"/>
              <a:t> are attributive entities which are existentially dependent on a bearer, and </a:t>
            </a:r>
            <a:r>
              <a:rPr lang="en-US" sz="2000" dirty="0" err="1" smtClean="0"/>
              <a:t>phenes</a:t>
            </a:r>
            <a:r>
              <a:rPr lang="en-US" sz="2000" dirty="0" smtClean="0"/>
              <a:t>characterize the properties of their bearer.</a:t>
            </a:r>
          </a:p>
          <a:p>
            <a:endParaRPr lang="en-US" sz="2000" dirty="0" smtClean="0"/>
          </a:p>
          <a:p>
            <a:r>
              <a:rPr lang="en-US" sz="2000" dirty="0" smtClean="0"/>
              <a:t>Therefore, we formally define </a:t>
            </a:r>
            <a:r>
              <a:rPr lang="en-US" sz="2000" dirty="0" err="1" smtClean="0"/>
              <a:t>phenes</a:t>
            </a:r>
            <a:r>
              <a:rPr lang="en-US" sz="2000" dirty="0" smtClean="0"/>
              <a:t> as the properties that are possessed by ‘entities which are </a:t>
            </a:r>
            <a:r>
              <a:rPr lang="en-US" sz="2000" i="1" dirty="0" smtClean="0"/>
              <a:t>Y’, and express Y as class-membership in description logic, or as a unary </a:t>
            </a:r>
            <a:r>
              <a:rPr lang="en-US" sz="2000" dirty="0" smtClean="0"/>
              <a:t>predicates in first-order logic. We call </a:t>
            </a:r>
            <a:r>
              <a:rPr lang="en-US" sz="2000" i="1" dirty="0" smtClean="0"/>
              <a:t>Y the defining property of a </a:t>
            </a:r>
            <a:r>
              <a:rPr lang="en-US" sz="2000" i="1" dirty="0" err="1" smtClean="0"/>
              <a:t>phene</a:t>
            </a:r>
            <a:r>
              <a:rPr lang="en-US" sz="2000" i="1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defining property of a </a:t>
            </a:r>
            <a:r>
              <a:rPr lang="en-US" sz="2000" dirty="0" err="1" smtClean="0"/>
              <a:t>phene</a:t>
            </a:r>
            <a:r>
              <a:rPr lang="en-US" sz="2000" dirty="0" smtClean="0"/>
              <a:t> characterizes the </a:t>
            </a:r>
            <a:r>
              <a:rPr lang="en-US" sz="2000" dirty="0" err="1" smtClean="0"/>
              <a:t>phene’s</a:t>
            </a:r>
            <a:r>
              <a:rPr lang="en-US" sz="2000" dirty="0" smtClean="0"/>
              <a:t> bearer, and therefore we can distinguish different kinds of </a:t>
            </a:r>
            <a:r>
              <a:rPr lang="en-US" sz="2000" dirty="0" err="1" smtClean="0"/>
              <a:t>phenes</a:t>
            </a:r>
            <a:r>
              <a:rPr lang="en-US" sz="2000" dirty="0" smtClean="0"/>
              <a:t> based on the relations that are necessary to formulate this characteristic.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211669"/>
            <a:ext cx="203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Hoehndorf</a:t>
            </a:r>
            <a:r>
              <a:rPr lang="en-US" dirty="0" smtClean="0"/>
              <a:t> 2010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Fig. 1. The first distinction is drawn between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of objects and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of processes. We primarily classify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of objects into four main categories: structural, functional, qualitative and participatory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. Under the structural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, we show possible further classifications based on the relations we use in our method. Qualitative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can be further distinguished into those where only the quality is relevant and those where the quality’s value is considered</a:t>
            </a:r>
            <a:endParaRPr lang="en-US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phene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4000" cy="1749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211669"/>
            <a:ext cx="203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Hoehndorf</a:t>
            </a:r>
            <a:r>
              <a:rPr lang="en-US" dirty="0" smtClean="0"/>
              <a:t> 2010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 relations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8000" t="7576" r="12154" b="18939"/>
          <a:stretch>
            <a:fillRect/>
          </a:stretch>
        </p:blipFill>
        <p:spPr>
          <a:xfrm>
            <a:off x="0" y="614445"/>
            <a:ext cx="9144000" cy="51269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5600" y="6324600"/>
            <a:ext cx="2034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Hoehndorf</a:t>
            </a:r>
            <a:r>
              <a:rPr lang="en-US" dirty="0" smtClean="0"/>
              <a:t> 2010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-&gt; Phenotype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676400"/>
            <a:ext cx="7239000" cy="4267200"/>
            <a:chOff x="914400" y="1676400"/>
            <a:chExt cx="7239000" cy="4267200"/>
          </a:xfrm>
        </p:grpSpPr>
        <p:sp>
          <p:nvSpPr>
            <p:cNvPr id="4" name="TextBox 3"/>
            <p:cNvSpPr txBox="1"/>
            <p:nvPr/>
          </p:nvSpPr>
          <p:spPr>
            <a:xfrm>
              <a:off x="67056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Genotype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3800" y="1752600"/>
              <a:ext cx="14478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Organism</a:t>
              </a:r>
            </a:p>
            <a:p>
              <a:pPr algn="ctr"/>
              <a:r>
                <a:rPr lang="en-US" dirty="0" smtClean="0"/>
                <a:t>or Cell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1"/>
              <a:endCxn id="5" idx="3"/>
            </p:cNvCxnSpPr>
            <p:nvPr/>
          </p:nvCxnSpPr>
          <p:spPr>
            <a:xfrm rot="10800000" flipV="1">
              <a:off x="5181600" y="2075764"/>
              <a:ext cx="1524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34000" y="1730887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endParaRPr lang="en-US" sz="16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Specimen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3"/>
              <a:endCxn id="5" idx="1"/>
            </p:cNvCxnSpPr>
            <p:nvPr/>
          </p:nvCxnSpPr>
          <p:spPr>
            <a:xfrm>
              <a:off x="2362200" y="2075765"/>
              <a:ext cx="13716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1676400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has_part</a:t>
              </a:r>
              <a:endParaRPr lang="en-US" sz="16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3669268"/>
              <a:ext cx="144780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OBI: Assay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056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0" idx="2"/>
              <a:endCxn id="15" idx="1"/>
            </p:cNvCxnSpPr>
            <p:nvPr/>
          </p:nvCxnSpPr>
          <p:spPr>
            <a:xfrm rot="16200000" flipH="1">
              <a:off x="1892216" y="2012349"/>
              <a:ext cx="1587669" cy="2095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08230" y="2785646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has_specified_input</a:t>
              </a:r>
              <a:endParaRPr lang="en-US" sz="1600" i="1" dirty="0"/>
            </a:p>
          </p:txBody>
        </p:sp>
        <p:cxnSp>
          <p:nvCxnSpPr>
            <p:cNvPr id="21" name="Straight Arrow Connector 20"/>
            <p:cNvCxnSpPr>
              <a:stCxn id="17" idx="3"/>
              <a:endCxn id="16" idx="1"/>
            </p:cNvCxnSpPr>
            <p:nvPr/>
          </p:nvCxnSpPr>
          <p:spPr>
            <a:xfrm>
              <a:off x="5181600" y="57531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60634" y="5443768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is about</a:t>
              </a:r>
              <a:endParaRPr lang="en-US" sz="1600" i="1" dirty="0"/>
            </a:p>
          </p:txBody>
        </p:sp>
        <p:cxnSp>
          <p:nvCxnSpPr>
            <p:cNvPr id="28" name="Straight Arrow Connector 27"/>
            <p:cNvCxnSpPr>
              <a:stCxn id="15" idx="2"/>
              <a:endCxn id="17" idx="0"/>
            </p:cNvCxnSpPr>
            <p:nvPr/>
          </p:nvCxnSpPr>
          <p:spPr>
            <a:xfrm rot="5400000">
              <a:off x="3695700" y="48006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44931" y="4614446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has_specified_output</a:t>
              </a:r>
              <a:endParaRPr lang="en-US" sz="1600" i="1" dirty="0"/>
            </a:p>
          </p:txBody>
        </p:sp>
        <p:cxnSp>
          <p:nvCxnSpPr>
            <p:cNvPr id="33" name="Straight Arrow Connector 32"/>
            <p:cNvCxnSpPr>
              <a:stCxn id="16" idx="0"/>
            </p:cNvCxnSpPr>
            <p:nvPr/>
          </p:nvCxnSpPr>
          <p:spPr>
            <a:xfrm rot="16200000" flipV="1">
              <a:off x="4705350" y="2838450"/>
              <a:ext cx="3200400" cy="22479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77000" y="3962400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r>
                <a:rPr lang="en-US" sz="1600" i="1" dirty="0" smtClean="0"/>
                <a:t>?</a:t>
              </a:r>
              <a:endParaRPr lang="en-US" sz="1600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295400"/>
            <a:ext cx="7696200" cy="5142131"/>
            <a:chOff x="914400" y="1676400"/>
            <a:chExt cx="7696200" cy="5142131"/>
          </a:xfrm>
        </p:grpSpPr>
        <p:sp>
          <p:nvSpPr>
            <p:cNvPr id="5" name="TextBox 4"/>
            <p:cNvSpPr txBox="1"/>
            <p:nvPr/>
          </p:nvSpPr>
          <p:spPr>
            <a:xfrm>
              <a:off x="67056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Genotype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752600"/>
              <a:ext cx="24384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Genetically</a:t>
              </a:r>
            </a:p>
            <a:p>
              <a:pPr algn="ctr"/>
              <a:r>
                <a:rPr lang="en-US" dirty="0" smtClean="0"/>
                <a:t>Modified organism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1"/>
              <a:endCxn id="6" idx="3"/>
            </p:cNvCxnSpPr>
            <p:nvPr/>
          </p:nvCxnSpPr>
          <p:spPr>
            <a:xfrm rot="10800000" flipV="1">
              <a:off x="5638800" y="2075764"/>
              <a:ext cx="10668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80830" y="1730887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endParaRPr lang="en-US" sz="1600" i="1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Specimen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3"/>
              <a:endCxn id="6" idx="1"/>
            </p:cNvCxnSpPr>
            <p:nvPr/>
          </p:nvCxnSpPr>
          <p:spPr>
            <a:xfrm>
              <a:off x="2362200" y="2075765"/>
              <a:ext cx="8382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000" y="1676400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has_part</a:t>
              </a:r>
              <a:endParaRPr lang="en-US" sz="16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669268"/>
              <a:ext cx="144780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OBI: Assay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2"/>
              <a:endCxn id="12" idx="1"/>
            </p:cNvCxnSpPr>
            <p:nvPr/>
          </p:nvCxnSpPr>
          <p:spPr>
            <a:xfrm rot="16200000" flipH="1">
              <a:off x="1892216" y="2012349"/>
              <a:ext cx="1587669" cy="2095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08230" y="2785646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has_specified_input</a:t>
              </a:r>
              <a:endParaRPr lang="en-US" sz="1600" i="1" dirty="0"/>
            </a:p>
          </p:txBody>
        </p:sp>
        <p:cxnSp>
          <p:nvCxnSpPr>
            <p:cNvPr id="17" name="Straight Arrow Connector 16"/>
            <p:cNvCxnSpPr>
              <a:stCxn id="14" idx="3"/>
              <a:endCxn id="13" idx="1"/>
            </p:cNvCxnSpPr>
            <p:nvPr/>
          </p:nvCxnSpPr>
          <p:spPr>
            <a:xfrm>
              <a:off x="5181600" y="57531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60634" y="5443768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is about</a:t>
              </a:r>
              <a:endParaRPr lang="en-US" sz="1600" i="1" dirty="0"/>
            </a:p>
          </p:txBody>
        </p:sp>
        <p:cxnSp>
          <p:nvCxnSpPr>
            <p:cNvPr id="19" name="Straight Arrow Connector 18"/>
            <p:cNvCxnSpPr>
              <a:stCxn id="12" idx="2"/>
              <a:endCxn id="14" idx="0"/>
            </p:cNvCxnSpPr>
            <p:nvPr/>
          </p:nvCxnSpPr>
          <p:spPr>
            <a:xfrm rot="5400000">
              <a:off x="3695700" y="48006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44931" y="4614446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has_specified_output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8400" y="6172200"/>
              <a:ext cx="23622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Assertion of gene function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3" idx="2"/>
              <a:endCxn id="29" idx="0"/>
            </p:cNvCxnSpPr>
            <p:nvPr/>
          </p:nvCxnSpPr>
          <p:spPr>
            <a:xfrm rot="5400000">
              <a:off x="7315200" y="6057900"/>
              <a:ext cx="228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0"/>
            </p:cNvCxnSpPr>
            <p:nvPr/>
          </p:nvCxnSpPr>
          <p:spPr>
            <a:xfrm rot="16200000" flipV="1">
              <a:off x="4933950" y="3067050"/>
              <a:ext cx="3200400" cy="1790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3200" y="3810000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r>
                <a:rPr lang="en-US" sz="1600" i="1" dirty="0" smtClean="0"/>
                <a:t>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genetically modified protozoon parasite</a:t>
            </a:r>
          </a:p>
          <a:p>
            <a:pPr lvl="1"/>
            <a:r>
              <a:rPr lang="en-US" dirty="0" smtClean="0"/>
              <a:t>Growth normal</a:t>
            </a:r>
          </a:p>
          <a:p>
            <a:pPr lvl="1"/>
            <a:r>
              <a:rPr lang="en-US" dirty="0" smtClean="0"/>
              <a:t>Growth decreased</a:t>
            </a:r>
          </a:p>
          <a:p>
            <a:pPr lvl="1"/>
            <a:r>
              <a:rPr lang="en-US" dirty="0" smtClean="0"/>
              <a:t>Growth lethal</a:t>
            </a:r>
          </a:p>
          <a:p>
            <a:pPr lvl="1"/>
            <a:r>
              <a:rPr lang="en-US" dirty="0" smtClean="0"/>
              <a:t>Growth drug insensitive</a:t>
            </a:r>
          </a:p>
          <a:p>
            <a:pPr lvl="1"/>
            <a:r>
              <a:rPr lang="en-US" dirty="0" smtClean="0"/>
              <a:t>Cell cycle arrested</a:t>
            </a:r>
          </a:p>
          <a:p>
            <a:pPr lvl="1"/>
            <a:r>
              <a:rPr lang="en-US" dirty="0" smtClean="0"/>
              <a:t>Enzyme activity absent</a:t>
            </a:r>
          </a:p>
          <a:p>
            <a:pPr lvl="1"/>
            <a:r>
              <a:rPr lang="en-US" dirty="0" smtClean="0"/>
              <a:t>Enzyme activity increased</a:t>
            </a:r>
          </a:p>
          <a:p>
            <a:pPr lvl="1"/>
            <a:r>
              <a:rPr lang="en-US" dirty="0" smtClean="0"/>
              <a:t>Chromosome abnormal</a:t>
            </a:r>
          </a:p>
          <a:p>
            <a:pPr lvl="1"/>
            <a:r>
              <a:rPr lang="en-US" dirty="0" smtClean="0"/>
              <a:t>Mitochondrial DNA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in Gene extend ontology (GEO)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2"/>
                </a:solidFill>
              </a:rPr>
              <a:t>observed quality of an organism, </a:t>
            </a:r>
            <a:r>
              <a:rPr lang="en-US" dirty="0" smtClean="0"/>
              <a:t>such as its morphology, development, or behavior, as opposed to its genotype - the inherited instructions it carries, which may or may not be expressed. [http://en.wikipedia.org/wiki/Phenotype]</a:t>
            </a:r>
          </a:p>
          <a:p>
            <a:pPr lvl="1"/>
            <a:r>
              <a:rPr lang="en-US" dirty="0" smtClean="0"/>
              <a:t>subclass of a non-physical continuant</a:t>
            </a:r>
          </a:p>
          <a:p>
            <a:pPr lvl="1"/>
            <a:r>
              <a:rPr lang="en-US" dirty="0" smtClean="0"/>
              <a:t>According to the definition, Phenotype is a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in Ontology for General Medical Science (OGMS)</a:t>
            </a:r>
          </a:p>
          <a:p>
            <a:pPr lvl="1"/>
            <a:r>
              <a:rPr lang="en-US" dirty="0" smtClean="0"/>
              <a:t>A (combination of) </a:t>
            </a:r>
            <a:r>
              <a:rPr lang="en-US" dirty="0" smtClean="0">
                <a:solidFill>
                  <a:schemeClr val="accent2"/>
                </a:solidFill>
              </a:rPr>
              <a:t>quality(</a:t>
            </a:r>
            <a:r>
              <a:rPr lang="en-US" dirty="0" err="1" smtClean="0">
                <a:solidFill>
                  <a:schemeClr val="accent2"/>
                </a:solidFill>
              </a:rPr>
              <a:t>ies</a:t>
            </a:r>
            <a:r>
              <a:rPr lang="en-US" dirty="0" smtClean="0">
                <a:solidFill>
                  <a:schemeClr val="accent2"/>
                </a:solidFill>
              </a:rPr>
              <a:t>) of an organism </a:t>
            </a:r>
            <a:r>
              <a:rPr lang="en-US" dirty="0" smtClean="0"/>
              <a:t>determined by the interaction of its genetic make-up and environment that differentiates specific instances of a species from other instances of the same species.</a:t>
            </a:r>
          </a:p>
          <a:p>
            <a:pPr lvl="1"/>
            <a:r>
              <a:rPr lang="en-US" dirty="0" smtClean="0"/>
              <a:t>subclass of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discussed at Penn meeting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independent continuant with a particular quality or disposition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output of a process </a:t>
            </a:r>
            <a:r>
              <a:rPr lang="en-US" dirty="0" smtClean="0"/>
              <a:t>that realizes genotype in the environment</a:t>
            </a:r>
          </a:p>
          <a:p>
            <a:pPr lvl="1"/>
            <a:r>
              <a:rPr lang="en-US" dirty="0" smtClean="0"/>
              <a:t>(based on Marcus provided definition)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Phenotype Refers 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morphology</a:t>
            </a:r>
          </a:p>
          <a:p>
            <a:r>
              <a:rPr lang="en-US" dirty="0" smtClean="0"/>
              <a:t>Molecular</a:t>
            </a:r>
          </a:p>
          <a:p>
            <a:pPr lvl="1"/>
            <a:r>
              <a:rPr lang="en-US" dirty="0" smtClean="0"/>
              <a:t>Enzymatic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How to link genotype to phenotype?</a:t>
            </a:r>
          </a:p>
          <a:p>
            <a:r>
              <a:rPr lang="en-US" dirty="0" smtClean="0"/>
              <a:t>Definition of genotype</a:t>
            </a:r>
          </a:p>
          <a:p>
            <a:pPr lvl="1"/>
            <a:r>
              <a:rPr lang="en-US" dirty="0" smtClean="0"/>
              <a:t>A collection of sequences in SO</a:t>
            </a:r>
          </a:p>
          <a:p>
            <a:pPr lvl="1"/>
            <a:r>
              <a:rPr lang="en-US" dirty="0" smtClean="0"/>
              <a:t>It is generically dependent continuant based on SO definition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use ‘realizes / </a:t>
            </a:r>
            <a:r>
              <a:rPr lang="en-US" dirty="0" err="1" smtClean="0"/>
              <a:t>is_realized_by</a:t>
            </a:r>
            <a:r>
              <a:rPr lang="en-US" dirty="0" smtClean="0"/>
              <a:t>’ relation, because none is 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Dependent 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shape, size </a:t>
            </a:r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process:</a:t>
            </a:r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Continuant?</a:t>
            </a:r>
          </a:p>
          <a:p>
            <a:pPr lvl="2"/>
            <a:r>
              <a:rPr lang="en-US" dirty="0" smtClean="0"/>
              <a:t>Output of feeding behavior -&gt; normal feeding behavior</a:t>
            </a:r>
          </a:p>
          <a:p>
            <a:pPr lvl="2"/>
            <a:r>
              <a:rPr lang="en-US" dirty="0" smtClean="0"/>
              <a:t>Output of motility -&gt; decreased cell motility</a:t>
            </a:r>
          </a:p>
          <a:p>
            <a:pPr lvl="2"/>
            <a:r>
              <a:rPr lang="en-US" dirty="0" smtClean="0"/>
              <a:t>Output of development -&gt; eye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How to link phenotype to quality, molecular functions, cell components, biological processes, etc.?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Growth 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biological_process</a:t>
            </a:r>
            <a:r>
              <a:rPr lang="en-US" sz="1900" dirty="0" smtClean="0"/>
              <a:t>: growth</a:t>
            </a:r>
          </a:p>
          <a:p>
            <a:pPr lvl="1"/>
            <a:r>
              <a:rPr lang="en-US" sz="1900" dirty="0" smtClean="0"/>
              <a:t>PATO quality: normal</a:t>
            </a:r>
          </a:p>
          <a:p>
            <a:pPr lvl="1"/>
            <a:r>
              <a:rPr lang="en-US" sz="1900" dirty="0" smtClean="0"/>
              <a:t>Phenotype of organism or cell</a:t>
            </a:r>
          </a:p>
          <a:p>
            <a:r>
              <a:rPr lang="en-US" sz="2600" dirty="0" smtClean="0"/>
              <a:t>Enzyme activity absent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molecular_function</a:t>
            </a:r>
            <a:r>
              <a:rPr lang="en-US" sz="1900" dirty="0" smtClean="0"/>
              <a:t>: enzyme activity</a:t>
            </a:r>
          </a:p>
          <a:p>
            <a:pPr lvl="1"/>
            <a:r>
              <a:rPr lang="en-US" sz="1900" dirty="0" smtClean="0"/>
              <a:t>PATO quality: absent</a:t>
            </a:r>
          </a:p>
          <a:p>
            <a:pPr lvl="1"/>
            <a:r>
              <a:rPr lang="en-US" sz="1900" dirty="0" smtClean="0"/>
              <a:t>Phenotype of </a:t>
            </a:r>
            <a:r>
              <a:rPr lang="en-US" sz="1900" dirty="0" err="1" smtClean="0"/>
              <a:t>molecular_entity</a:t>
            </a:r>
            <a:r>
              <a:rPr lang="en-US" sz="1900" dirty="0" smtClean="0"/>
              <a:t>? </a:t>
            </a:r>
            <a:r>
              <a:rPr lang="en-US" sz="1900" dirty="0" err="1" smtClean="0"/>
              <a:t>eg</a:t>
            </a:r>
            <a:r>
              <a:rPr lang="en-US" sz="1900" dirty="0" smtClean="0"/>
              <a:t>. peptide?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Chromosome abnormal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cellular_component</a:t>
            </a:r>
            <a:r>
              <a:rPr lang="en-US" sz="1900" dirty="0" smtClean="0"/>
              <a:t>: chromosome</a:t>
            </a:r>
          </a:p>
          <a:p>
            <a:pPr lvl="1"/>
            <a:r>
              <a:rPr lang="en-US" sz="1900" dirty="0" smtClean="0"/>
              <a:t>PATO: abnormal</a:t>
            </a:r>
          </a:p>
          <a:p>
            <a:r>
              <a:rPr lang="en-US" sz="2600" dirty="0" smtClean="0"/>
              <a:t>Red eye</a:t>
            </a:r>
          </a:p>
          <a:p>
            <a:pPr lvl="1"/>
            <a:r>
              <a:rPr lang="en-US" sz="2200" dirty="0" smtClean="0"/>
              <a:t>Anatomical entity: eye</a:t>
            </a:r>
          </a:p>
          <a:p>
            <a:pPr lvl="1"/>
            <a:r>
              <a:rPr lang="en-US" sz="2200" dirty="0" smtClean="0"/>
              <a:t>PATO: red</a:t>
            </a:r>
          </a:p>
          <a:p>
            <a:pPr lvl="1"/>
            <a:r>
              <a:rPr lang="en-US" sz="2200" dirty="0" smtClean="0"/>
              <a:t>Can we define: ‘red eye phenotype’ = red inheres in some eye ? </a:t>
            </a:r>
          </a:p>
          <a:p>
            <a:pPr lvl="1"/>
            <a:r>
              <a:rPr lang="en-US" sz="2200" dirty="0" smtClean="0"/>
              <a:t>If phenotype is quality, does it mean: ‘red eye phenotype’ = intersection of red and ‘eye phenotype’?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504</TotalTime>
  <Words>694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Theme1</vt:lpstr>
      <vt:lpstr>Oriel</vt:lpstr>
      <vt:lpstr>1_Oriel</vt:lpstr>
      <vt:lpstr>2_Oriel</vt:lpstr>
      <vt:lpstr>3_Oriel</vt:lpstr>
      <vt:lpstr>Concourse</vt:lpstr>
      <vt:lpstr>Using OBI Links Genotype to Phenotype</vt:lpstr>
      <vt:lpstr>Genotype -&gt; Phenotype</vt:lpstr>
      <vt:lpstr>Example</vt:lpstr>
      <vt:lpstr>Use Cases</vt:lpstr>
      <vt:lpstr>What is Phenotype (Textual definition)?</vt:lpstr>
      <vt:lpstr>Question 1: </vt:lpstr>
      <vt:lpstr>Question 2</vt:lpstr>
      <vt:lpstr>Question 3</vt:lpstr>
      <vt:lpstr>Question 4</vt:lpstr>
      <vt:lpstr>Some previous work  to consider</vt:lpstr>
      <vt:lpstr>Entity-quality model of phenotype representation</vt:lpstr>
      <vt:lpstr>EQ examples</vt:lpstr>
      <vt:lpstr>Slide 13</vt:lpstr>
      <vt:lpstr>Relating precomposed phenotype ontology classes with EQ model</vt:lpstr>
      <vt:lpstr>The phene approach</vt:lpstr>
      <vt:lpstr>The phene approach</vt:lpstr>
      <vt:lpstr>Phenotype relations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51</cp:revision>
  <dcterms:created xsi:type="dcterms:W3CDTF">2011-10-12T14:00:07Z</dcterms:created>
  <dcterms:modified xsi:type="dcterms:W3CDTF">2012-01-24T16:22:01Z</dcterms:modified>
</cp:coreProperties>
</file>