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1" r:id="rId2"/>
    <p:sldId id="302" r:id="rId3"/>
    <p:sldId id="304" r:id="rId4"/>
    <p:sldId id="256" r:id="rId5"/>
    <p:sldId id="271" r:id="rId6"/>
    <p:sldId id="294" r:id="rId7"/>
    <p:sldId id="295" r:id="rId8"/>
    <p:sldId id="265" r:id="rId9"/>
    <p:sldId id="264" r:id="rId10"/>
    <p:sldId id="266" r:id="rId11"/>
    <p:sldId id="267" r:id="rId12"/>
    <p:sldId id="268" r:id="rId13"/>
    <p:sldId id="269" r:id="rId14"/>
    <p:sldId id="275" r:id="rId15"/>
    <p:sldId id="291" r:id="rId16"/>
    <p:sldId id="276" r:id="rId17"/>
    <p:sldId id="298" r:id="rId18"/>
    <p:sldId id="278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2" r:id="rId27"/>
    <p:sldId id="305" r:id="rId28"/>
    <p:sldId id="300" r:id="rId29"/>
    <p:sldId id="303" r:id="rId30"/>
    <p:sldId id="290" r:id="rId31"/>
    <p:sldId id="293" r:id="rId32"/>
    <p:sldId id="296" r:id="rId33"/>
    <p:sldId id="297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942D6-0552-473E-8743-A8E9A7F141B6}" type="datetimeFigureOut">
              <a:rPr lang="en-US" smtClean="0"/>
              <a:t>7/21/2011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9E7FB-5482-4D29-9989-9F6C360742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416AA-3C9C-408B-A6DE-94E07456DEC9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324F-09B4-44AE-991F-8666ABF5C4BE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E2FA-EB00-4715-B582-79A69EC3DAE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C5EAE-81B1-4FC3-9EE3-C56C058AC911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2C54-E486-4B28-9307-CDB491BA79F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C3A4-E234-4BA6-996A-11FF1DC5F2CF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547-5FED-41BA-AB2A-0210BEECAC0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DEB2-2B3E-4BA8-BD79-2F1760810C9F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OBI tutorial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ICBO 2011</a:t>
            </a:r>
          </a:p>
          <a:p>
            <a:r>
              <a:rPr lang="en-US" sz="2800" dirty="0" smtClean="0"/>
              <a:t>7/27/2011, Buffalo</a:t>
            </a:r>
            <a:r>
              <a:rPr lang="en-US" sz="2800" dirty="0" smtClean="0"/>
              <a:t>, NY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br>
              <a:rPr lang="en-US" sz="2400" dirty="0" smtClean="0"/>
            </a:br>
            <a:r>
              <a:rPr lang="en-US" sz="2400" dirty="0" smtClean="0"/>
              <a:t>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application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IEDB - a manually </a:t>
            </a:r>
            <a:r>
              <a:rPr lang="en-US" sz="1800" dirty="0" err="1" smtClean="0"/>
              <a:t>curated</a:t>
            </a:r>
            <a:r>
              <a:rPr lang="en-US" sz="1800" dirty="0" smtClean="0"/>
              <a:t> database  of immune epitope defining experiments</a:t>
            </a:r>
          </a:p>
          <a:p>
            <a:pPr lvl="1"/>
            <a:r>
              <a:rPr lang="en-US" sz="1800" dirty="0" smtClean="0"/>
              <a:t>How to use OBI to add value to an existing database</a:t>
            </a:r>
          </a:p>
          <a:p>
            <a:pPr lvl="1"/>
            <a:r>
              <a:rPr lang="en-US" sz="1800" dirty="0" smtClean="0"/>
              <a:t>Create classes for types experiments, integrate links to those in the IEDB</a:t>
            </a:r>
          </a:p>
          <a:p>
            <a:pPr lvl="1"/>
            <a:r>
              <a:rPr lang="en-US" sz="1800" dirty="0" smtClean="0"/>
              <a:t>enable enhanced consistency, documentation and queries </a:t>
            </a:r>
          </a:p>
          <a:p>
            <a:r>
              <a:rPr lang="en-US" sz="1800" dirty="0" err="1" smtClean="0"/>
              <a:t>EuPathDB</a:t>
            </a:r>
            <a:r>
              <a:rPr lang="en-US" sz="1800" dirty="0" smtClean="0"/>
              <a:t> - annotation of genomic-scale datasets associated with eukaryotic pathogens </a:t>
            </a:r>
          </a:p>
          <a:p>
            <a:pPr lvl="1"/>
            <a:r>
              <a:rPr lang="en-US" sz="1800" dirty="0" smtClean="0"/>
              <a:t> How to design a data submission form based on an ontology model</a:t>
            </a:r>
          </a:p>
          <a:p>
            <a:pPr lvl="1"/>
            <a:r>
              <a:rPr lang="en-US" sz="1800" dirty="0" smtClean="0"/>
              <a:t>How to reduce user effort in submission using restrictions defined in an ontology</a:t>
            </a:r>
          </a:p>
          <a:p>
            <a:r>
              <a:rPr lang="en-US" sz="1800" dirty="0" smtClean="0"/>
              <a:t>eagle-</a:t>
            </a:r>
            <a:r>
              <a:rPr lang="en-US" sz="1800" dirty="0" err="1" smtClean="0"/>
              <a:t>i</a:t>
            </a:r>
            <a:r>
              <a:rPr lang="en-US" sz="1800" dirty="0" smtClean="0"/>
              <a:t>  - representation of research resources</a:t>
            </a:r>
          </a:p>
          <a:p>
            <a:pPr lvl="1"/>
            <a:r>
              <a:rPr lang="en-US" sz="1400" dirty="0" smtClean="0"/>
              <a:t>To inform development of an interoperable  ontology </a:t>
            </a:r>
          </a:p>
          <a:p>
            <a:pPr lvl="1"/>
            <a:r>
              <a:rPr lang="en-US" sz="1400" dirty="0" smtClean="0"/>
              <a:t>How to use OBI to speed up ontology development for annotation of research resources</a:t>
            </a:r>
          </a:p>
          <a:p>
            <a:r>
              <a:rPr lang="en-US" sz="1800" dirty="0" smtClean="0"/>
              <a:t>ISA suite - tools for the annotation of functional genomics experiments</a:t>
            </a:r>
          </a:p>
          <a:p>
            <a:pPr lvl="1"/>
            <a:r>
              <a:rPr lang="en-US" sz="1400" dirty="0" smtClean="0"/>
              <a:t> Configuration of OBI in annotation</a:t>
            </a:r>
          </a:p>
          <a:p>
            <a:r>
              <a:rPr lang="en-US" sz="1800" dirty="0" smtClean="0"/>
              <a:t>Evidence Code Ontology - Cross references to OBI within the (Marcus)</a:t>
            </a:r>
          </a:p>
          <a:p>
            <a:pPr lvl="1"/>
            <a:r>
              <a:rPr lang="en-US" sz="1400" dirty="0" smtClean="0"/>
              <a:t> How to use OBI  to guide the development of an existing ontology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OBI to enhance an existing database </a:t>
            </a:r>
            <a:br>
              <a:rPr lang="en-US" dirty="0" smtClean="0"/>
            </a:br>
            <a:r>
              <a:rPr lang="en-US" dirty="0" smtClean="0"/>
              <a:t>(Immune Epitope Database = IEDB)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This presentation demonstrates: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How to replace a controlled vocabulary with OBI classes</a:t>
            </a:r>
          </a:p>
          <a:p>
            <a:r>
              <a:rPr lang="en-US" dirty="0" smtClean="0"/>
              <a:t>How this can be used to</a:t>
            </a:r>
            <a:endParaRPr lang="en-US" sz="3600" dirty="0" smtClean="0"/>
          </a:p>
          <a:p>
            <a:pPr lvl="1"/>
            <a:r>
              <a:rPr lang="en-US" dirty="0" smtClean="0"/>
              <a:t>Increase consistency in data </a:t>
            </a:r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Reduce duplicates</a:t>
            </a:r>
          </a:p>
          <a:p>
            <a:pPr lvl="1"/>
            <a:r>
              <a:rPr lang="en-US" dirty="0" smtClean="0"/>
              <a:t>Improve documentation to external users</a:t>
            </a:r>
          </a:p>
          <a:p>
            <a:pPr lvl="1"/>
            <a:r>
              <a:rPr lang="en-US" dirty="0" smtClean="0"/>
              <a:t>Enhance search capabilities</a:t>
            </a:r>
          </a:p>
          <a:p>
            <a:pPr lvl="1"/>
            <a:r>
              <a:rPr lang="en-US" dirty="0" smtClean="0"/>
              <a:t>Detect errors</a:t>
            </a:r>
          </a:p>
          <a:p>
            <a:pPr lvl="1"/>
            <a:r>
              <a:rPr lang="en-US" dirty="0" smtClean="0"/>
              <a:t>Improve interoperability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11600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43" name="Picture 19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779588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4" name="Picture 20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770188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17788"/>
            <a:ext cx="1497013" cy="1116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6858000" y="322738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931988"/>
            <a:ext cx="4495800" cy="2971800"/>
            <a:chOff x="144" y="1728"/>
            <a:chExt cx="2832" cy="1872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322" name="Picture 5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IEDB</a:t>
              </a:r>
              <a:br>
                <a:rPr lang="en-US" sz="2000" b="1"/>
              </a:br>
              <a:r>
                <a:rPr lang="en-US" sz="2000" b="1"/>
                <a:t>www.iedb.org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8"/>
            <p:cNvSpPr>
              <a:spLocks noChangeArrowheads="1"/>
            </p:cNvSpPr>
            <p:nvPr/>
          </p:nvSpPr>
          <p:spPr bwMode="auto">
            <a:xfrm>
              <a:off x="76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Literature curation</a:t>
              </a:r>
            </a:p>
          </p:txBody>
        </p:sp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209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Epitope discovery </a:t>
              </a:r>
              <a:br>
                <a:rPr lang="en-US"/>
              </a:br>
              <a:r>
                <a:rPr lang="en-US"/>
                <a:t>contract submission </a:t>
              </a:r>
            </a:p>
          </p:txBody>
        </p:sp>
        <p:sp>
          <p:nvSpPr>
            <p:cNvPr id="13333" name="Rectangle 26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a typeface="ＭＳ Ｐゴシック" charset="-128"/>
              </a:rPr>
              <a:t>The IEDB catalogs immune epitope related experiments through m</a:t>
            </a:r>
            <a:r>
              <a:rPr lang="en-US" sz="3600" dirty="0" smtClean="0"/>
              <a:t>anual </a:t>
            </a:r>
            <a:r>
              <a:rPr lang="en-US" sz="3600" dirty="0" err="1" smtClean="0"/>
              <a:t>curation</a:t>
            </a:r>
            <a:r>
              <a:rPr lang="en-US" sz="3600" dirty="0" smtClean="0"/>
              <a:t> of free text information into structured format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52578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497,452 experiments</a:t>
            </a:r>
          </a:p>
          <a:p>
            <a:r>
              <a:rPr lang="en-US" sz="2400" dirty="0" smtClean="0"/>
              <a:t>   12,886 references</a:t>
            </a:r>
          </a:p>
          <a:p>
            <a:r>
              <a:rPr lang="en-US" sz="2400" dirty="0" smtClean="0">
                <a:sym typeface="Wingdings" pitchFamily="2" charset="2"/>
              </a:rPr>
              <a:t> On track to curate all articles in scope by end of 2011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3810000" cy="441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OBI – high level</a:t>
            </a:r>
          </a:p>
          <a:p>
            <a:r>
              <a:rPr lang="en-US" dirty="0" smtClean="0"/>
              <a:t>OBI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Break </a:t>
            </a:r>
          </a:p>
          <a:p>
            <a:r>
              <a:rPr lang="en-US" dirty="0" smtClean="0"/>
              <a:t>Hands on session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2998788"/>
            <a:ext cx="236220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7800" y="4062413"/>
            <a:ext cx="1371600" cy="20478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4687888"/>
            <a:ext cx="2362200" cy="265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39814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26098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76400" y="144780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Original approach: controlled vocabularies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existing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 /controlled vocabularies where possible (none available for epitope specific T cell assays) </a:t>
            </a:r>
          </a:p>
          <a:p>
            <a:r>
              <a:rPr lang="en-US" sz="2400" dirty="0" smtClean="0"/>
              <a:t>Maintain list of assays; if a publication uses an assay that is different, add to this </a:t>
            </a:r>
            <a:r>
              <a:rPr lang="en-US" sz="2400" dirty="0" smtClean="0"/>
              <a:t>list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140 </a:t>
            </a:r>
            <a:r>
              <a:rPr lang="en-US" sz="2400" dirty="0" smtClean="0"/>
              <a:t>T cell assays</a:t>
            </a:r>
          </a:p>
          <a:p>
            <a:r>
              <a:rPr lang="en-US" sz="2400" dirty="0" smtClean="0"/>
              <a:t>Challenges encountered: </a:t>
            </a:r>
          </a:p>
          <a:p>
            <a:pPr lvl="1"/>
            <a:r>
              <a:rPr lang="en-US" sz="2000" dirty="0" smtClean="0"/>
              <a:t>Ensure curators pick the right assays</a:t>
            </a:r>
          </a:p>
          <a:p>
            <a:pPr lvl="1"/>
            <a:r>
              <a:rPr lang="en-US" sz="2000" dirty="0" smtClean="0"/>
              <a:t>Communicate to external users what each assay is</a:t>
            </a:r>
          </a:p>
          <a:p>
            <a:pPr lvl="1"/>
            <a:r>
              <a:rPr lang="en-US" sz="2000" dirty="0" smtClean="0"/>
              <a:t>Avoid  introducing duplicates (“MCP-1 IFA” = “CCL-2 </a:t>
            </a:r>
            <a:r>
              <a:rPr lang="en-US" sz="2000" dirty="0" err="1" smtClean="0"/>
              <a:t>histostain</a:t>
            </a:r>
            <a:r>
              <a:rPr lang="en-US" sz="2000" dirty="0" smtClean="0"/>
              <a:t>”)</a:t>
            </a:r>
          </a:p>
          <a:p>
            <a:r>
              <a:rPr lang="en-US" sz="2400" dirty="0" smtClean="0"/>
              <a:t>In addition we want to </a:t>
            </a:r>
          </a:p>
          <a:p>
            <a:pPr lvl="1"/>
            <a:r>
              <a:rPr lang="en-US" sz="2000" dirty="0" smtClean="0"/>
              <a:t>Search for groups of related assays</a:t>
            </a:r>
          </a:p>
          <a:p>
            <a:pPr lvl="1"/>
            <a:r>
              <a:rPr lang="en-US" sz="2000" dirty="0" smtClean="0"/>
              <a:t>Interoperability (lots of it)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 Create an OBI class for each entry in our list of assay types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86106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35369"/>
                <a:gridCol w="52988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Assay type ID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[Primary Key]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Assay type name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Ontology ID</a:t>
                      </a:r>
                    </a:p>
                    <a:p>
                      <a:r>
                        <a:rPr lang="en-US" sz="2000" dirty="0" smtClean="0"/>
                        <a:t>[could be more than just OBI]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IFN-g ELISPOT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http://purl.obolibrary.org/obo/OBI_0001414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Survival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http://purl.obolibrary.org/obo/OBI_0001334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IL-10</a:t>
                      </a:r>
                      <a:r>
                        <a:rPr lang="en-US" sz="2000" baseline="0" dirty="0" smtClean="0"/>
                        <a:t> FACS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http://purl.obolibrary.org/obo/OBI_0000414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http://purl.obolibrary.org/obo/OBI_0002114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Minimal modification to the database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Assay type table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61704"/>
          <a:stretch>
            <a:fillRect/>
          </a:stretch>
        </p:blipFill>
        <p:spPr bwMode="auto">
          <a:xfrm>
            <a:off x="304800" y="2362200"/>
            <a:ext cx="3352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828800" y="5562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ym typeface="Wingdings" pitchFamily="2" charset="2"/>
              </a:rPr>
              <a:t> Need to ensure that appropriate assays exist in OBI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OBI </a:t>
            </a:r>
            <a:br>
              <a:rPr lang="en-US" dirty="0" smtClean="0"/>
            </a:b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343" t="20833" r="67951" b="21875"/>
          <a:stretch>
            <a:fillRect/>
          </a:stretch>
        </p:blipFill>
        <p:spPr bwMode="auto">
          <a:xfrm>
            <a:off x="2819399" y="0"/>
            <a:ext cx="6324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cell epitope assay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Majority of assays could be defined with N&amp;S conditions after specifying two variables: 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&lt;assay technique X&gt; 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has_specified_output</a:t>
            </a:r>
            <a:r>
              <a:rPr lang="en-US" sz="2400" i="1" dirty="0" smtClean="0"/>
              <a:t> some </a:t>
            </a:r>
            <a:br>
              <a:rPr lang="en-US" sz="2400" i="1" dirty="0" smtClean="0"/>
            </a:br>
            <a:r>
              <a:rPr lang="en-US" sz="2400" i="1" dirty="0" smtClean="0"/>
              <a:t>'measurement datum‘  and 'is about' some </a:t>
            </a:r>
            <a:br>
              <a:rPr lang="en-US" sz="2400" i="1" dirty="0" smtClean="0"/>
            </a:b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&lt;GO process Y&gt; </a:t>
            </a:r>
            <a:r>
              <a:rPr lang="en-US" sz="2400" i="1" dirty="0" smtClean="0"/>
              <a:t>and 'process is result of' some '</a:t>
            </a:r>
            <a:r>
              <a:rPr lang="en-US" sz="2400" i="1" dirty="0" err="1" smtClean="0"/>
              <a:t>MHC:epitope</a:t>
            </a:r>
            <a:r>
              <a:rPr lang="en-US" sz="2400" i="1" dirty="0" smtClean="0"/>
              <a:t> complex binding to TCR')</a:t>
            </a:r>
          </a:p>
          <a:p>
            <a:r>
              <a:rPr lang="en-US" sz="2400" dirty="0" smtClean="0"/>
              <a:t>For example: “IL-17 ELISPOT” in the IEDB is logically defined as</a:t>
            </a:r>
          </a:p>
          <a:p>
            <a:pPr>
              <a:buNone/>
            </a:pPr>
            <a:r>
              <a:rPr lang="en-US" sz="2400" dirty="0" smtClean="0"/>
              <a:t>=  </a:t>
            </a:r>
            <a:r>
              <a:rPr lang="en-US" sz="2400" i="1" dirty="0" smtClean="0">
                <a:solidFill>
                  <a:srgbClr val="FF0000"/>
                </a:solidFill>
              </a:rPr>
              <a:t>'ELISPOT assay‘  </a:t>
            </a:r>
            <a:r>
              <a:rPr lang="en-US" sz="2400" i="1" dirty="0" smtClean="0"/>
              <a:t>and </a:t>
            </a:r>
            <a:r>
              <a:rPr lang="en-US" sz="2400" i="1" dirty="0" err="1" smtClean="0"/>
              <a:t>has_specified_output</a:t>
            </a:r>
            <a:r>
              <a:rPr lang="en-US" sz="2400" i="1" dirty="0" smtClean="0"/>
              <a:t> some </a:t>
            </a:r>
            <a:br>
              <a:rPr lang="en-US" sz="2400" i="1" dirty="0" smtClean="0"/>
            </a:br>
            <a:r>
              <a:rPr lang="en-US" sz="2400" i="1" dirty="0" smtClean="0"/>
              <a:t>'measurement datum‘  and 'is about' some </a:t>
            </a:r>
            <a:br>
              <a:rPr lang="en-US" sz="2400" i="1" dirty="0" smtClean="0"/>
            </a:b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‘IL-17 production’ </a:t>
            </a:r>
            <a:r>
              <a:rPr lang="en-US" sz="2400" i="1" dirty="0" smtClean="0"/>
              <a:t>and process is result of' some '</a:t>
            </a:r>
            <a:r>
              <a:rPr lang="en-US" sz="2400" i="1" dirty="0" err="1" smtClean="0"/>
              <a:t>MHC:epitope</a:t>
            </a:r>
            <a:r>
              <a:rPr lang="en-US" sz="2400" i="1" dirty="0" smtClean="0"/>
              <a:t> complex binding to TCR')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- 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were emailed</a:t>
            </a:r>
          </a:p>
          <a:p>
            <a:r>
              <a:rPr lang="en-US" dirty="0" smtClean="0"/>
              <a:t>Before hands-on session, please minimally</a:t>
            </a:r>
          </a:p>
          <a:p>
            <a:pPr lvl="1"/>
            <a:r>
              <a:rPr lang="en-US" dirty="0" smtClean="0"/>
              <a:t>Install Protégé 4.1</a:t>
            </a:r>
            <a:endParaRPr lang="en-US" dirty="0" smtClean="0"/>
          </a:p>
          <a:p>
            <a:pPr lvl="1"/>
            <a:r>
              <a:rPr lang="en-US" dirty="0" smtClean="0"/>
              <a:t>Load OBI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Reasoner</a:t>
            </a:r>
            <a:endParaRPr lang="en-US" dirty="0" smtClean="0"/>
          </a:p>
          <a:p>
            <a:r>
              <a:rPr lang="en-US" dirty="0" smtClean="0"/>
              <a:t>Let me know if you have problems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development for IEDB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mapping of all content in the IEDB to OBI (in OWL)</a:t>
            </a:r>
          </a:p>
          <a:p>
            <a:r>
              <a:rPr lang="en-US" dirty="0" smtClean="0"/>
              <a:t>Primary current focus: assays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Needs to be capable to present all T cell epitope experiments ever made (100k+)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IEDB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assays in OBI</a:t>
            </a:r>
          </a:p>
          <a:p>
            <a:r>
              <a:rPr lang="en-US" dirty="0" smtClean="0"/>
              <a:t>Show assay template, link to GO</a:t>
            </a:r>
          </a:p>
          <a:p>
            <a:r>
              <a:rPr lang="en-US" dirty="0" smtClean="0"/>
              <a:t>Show: this </a:t>
            </a:r>
            <a:r>
              <a:rPr lang="en-US" dirty="0" err="1" smtClean="0"/>
              <a:t>correponds</a:t>
            </a:r>
            <a:r>
              <a:rPr lang="en-US" dirty="0" smtClean="0"/>
              <a:t> to adding one column into existing database table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Identification of duplicates in writing definitions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/>
              <a:t> Definitions provide </a:t>
            </a:r>
            <a:r>
              <a:rPr lang="en-US" dirty="0" err="1" smtClean="0"/>
              <a:t>curation</a:t>
            </a:r>
            <a:r>
              <a:rPr lang="en-US" dirty="0" smtClean="0"/>
              <a:t> rules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vs. new assay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from list to tree; search by grouping</a:t>
            </a:r>
          </a:p>
          <a:p>
            <a:r>
              <a:rPr lang="en-US" dirty="0" smtClean="0"/>
              <a:t>Show: use of community labels (community view of OBI)</a:t>
            </a:r>
          </a:p>
          <a:p>
            <a:pPr lvl="1"/>
            <a:r>
              <a:rPr lang="en-US" dirty="0" smtClean="0"/>
              <a:t>Refer to second session? Alternative mechanisms of using community specific labels (as annotation properties in OBI.owl, or in external spreadsheet)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</a:t>
            </a:r>
            <a:r>
              <a:rPr lang="en-US" dirty="0" err="1" smtClean="0"/>
              <a:t>Sparql</a:t>
            </a:r>
            <a:r>
              <a:rPr lang="en-US" dirty="0" smtClean="0"/>
              <a:t> query against IEDB export</a:t>
            </a:r>
          </a:p>
          <a:p>
            <a:r>
              <a:rPr lang="en-US" dirty="0" smtClean="0">
                <a:sym typeface="Wingdings" pitchFamily="2" charset="2"/>
              </a:rPr>
              <a:t> interoperability</a:t>
            </a:r>
            <a:endParaRPr lang="en-US" dirty="0" smtClean="0"/>
          </a:p>
          <a:p>
            <a:r>
              <a:rPr lang="en-US" dirty="0" smtClean="0"/>
              <a:t>Show: link to OBI for assays provides definitions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67062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Challenges: </a:t>
            </a:r>
          </a:p>
          <a:p>
            <a:pPr lvl="1"/>
            <a:r>
              <a:rPr lang="en-US" sz="2000" dirty="0" smtClean="0"/>
              <a:t>Ensuring consistency in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 (document what each assay is)</a:t>
            </a:r>
          </a:p>
          <a:p>
            <a:pPr lvl="1"/>
            <a:r>
              <a:rPr lang="en-US" sz="2000" dirty="0" smtClean="0"/>
              <a:t>Ensuring external users get what they expect when querying</a:t>
            </a:r>
          </a:p>
          <a:p>
            <a:pPr lvl="1"/>
            <a:r>
              <a:rPr lang="en-US" sz="2000" dirty="0" smtClean="0"/>
              <a:t>Interoperability </a:t>
            </a:r>
          </a:p>
          <a:p>
            <a:pPr lvl="1"/>
            <a:r>
              <a:rPr lang="en-US" sz="2000" dirty="0" smtClean="0"/>
              <a:t>Avoiding duplicates (MCP-1 IFA = CCL-2 </a:t>
            </a:r>
            <a:r>
              <a:rPr lang="en-US" sz="2000" dirty="0" err="1" smtClean="0"/>
              <a:t>histostaining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Searching for groups of related assays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3/21/2011</a:t>
            </a:r>
          </a:p>
          <a:p>
            <a:r>
              <a:rPr lang="en-US" dirty="0" smtClean="0"/>
              <a:t>San Diego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6 year effort</a:t>
            </a:r>
          </a:p>
          <a:p>
            <a:r>
              <a:rPr lang="en-US" dirty="0" smtClean="0"/>
              <a:t>1-2 phone calls per week, 1-2 meetings per year</a:t>
            </a:r>
          </a:p>
          <a:p>
            <a:r>
              <a:rPr lang="en-US" dirty="0" smtClean="0"/>
              <a:t>first stable release (Philly / 1.0) in Oct. 2009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Open project with constant addition of new communities, please consider joining!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2004 		2005		</a:t>
            </a:r>
            <a:r>
              <a:rPr lang="en-US" sz="2000" i="1" dirty="0">
                <a:latin typeface="Arial" charset="0"/>
              </a:rPr>
              <a:t>	2006	</a:t>
            </a:r>
            <a:r>
              <a:rPr lang="en-US" sz="2000" i="1" dirty="0" smtClean="0">
                <a:latin typeface="Arial" charset="0"/>
              </a:rPr>
              <a:t> 	         2007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800600" y="25908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MGED 8</a:t>
            </a:r>
          </a:p>
          <a:p>
            <a:pPr algn="ctr"/>
            <a:r>
              <a:rPr lang="en-US" sz="1600">
                <a:latin typeface="Arial" charset="0"/>
              </a:rPr>
              <a:t>Bergen</a:t>
            </a:r>
          </a:p>
          <a:p>
            <a:pPr algn="ctr"/>
            <a:r>
              <a:rPr lang="en-US" sz="1600">
                <a:latin typeface="Arial" charset="0"/>
              </a:rPr>
              <a:t>Sept.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1400" y="2663825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Stanford</a:t>
            </a:r>
          </a:p>
          <a:p>
            <a:pPr algn="ctr"/>
            <a:r>
              <a:rPr lang="en-US" sz="1600">
                <a:latin typeface="Arial" charset="0"/>
              </a:rPr>
              <a:t>March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05000" y="2667000"/>
            <a:ext cx="128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SOFG</a:t>
            </a:r>
          </a:p>
          <a:p>
            <a:pPr algn="ctr"/>
            <a:r>
              <a:rPr lang="en-US" sz="1600">
                <a:latin typeface="Arial" charset="0"/>
              </a:rPr>
              <a:t>Philadelphia</a:t>
            </a:r>
          </a:p>
          <a:p>
            <a:pPr algn="ctr"/>
            <a:r>
              <a:rPr lang="en-US" sz="1600">
                <a:latin typeface="Arial" charset="0"/>
              </a:rPr>
              <a:t>Oct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138" y="3733800"/>
            <a:ext cx="24304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Transcriptomics (MGED)</a:t>
            </a:r>
          </a:p>
          <a:p>
            <a:pPr algn="ctr"/>
            <a:r>
              <a:rPr lang="en-US" sz="1600">
                <a:latin typeface="Arial" charset="0"/>
              </a:rPr>
              <a:t>Proteomics (PSI)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66800" y="4724400"/>
            <a:ext cx="24622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Toxicogenomics</a:t>
            </a:r>
          </a:p>
          <a:p>
            <a:pPr algn="ctr"/>
            <a:r>
              <a:rPr lang="en-US" sz="1600">
                <a:latin typeface="Arial" charset="0"/>
              </a:rPr>
              <a:t>Environmental Genomics</a:t>
            </a:r>
          </a:p>
          <a:p>
            <a:pPr algn="ctr"/>
            <a:r>
              <a:rPr lang="en-US" sz="1600">
                <a:latin typeface="Arial" charset="0"/>
              </a:rPr>
              <a:t>Nutrigenomics</a:t>
            </a:r>
          </a:p>
          <a:p>
            <a:pPr algn="ctr"/>
            <a:r>
              <a:rPr lang="en-US" sz="1600">
                <a:latin typeface="Arial" charset="0"/>
              </a:rPr>
              <a:t>(MGED RSBI)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3746500"/>
            <a:ext cx="701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PSI</a:t>
            </a:r>
          </a:p>
          <a:p>
            <a:pPr algn="ctr"/>
            <a:r>
              <a:rPr lang="en-US" sz="1600">
                <a:latin typeface="Arial" charset="0"/>
              </a:rPr>
              <a:t>Siena</a:t>
            </a:r>
          </a:p>
          <a:p>
            <a:pPr algn="ctr"/>
            <a:r>
              <a:rPr lang="en-US" sz="1600">
                <a:latin typeface="Arial" charset="0"/>
              </a:rPr>
              <a:t>April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2514600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Hinxton</a:t>
            </a:r>
          </a:p>
          <a:p>
            <a:pPr algn="ctr"/>
            <a:r>
              <a:rPr lang="en-US" sz="1600">
                <a:latin typeface="Arial" charset="0"/>
              </a:rPr>
              <a:t>Dec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550" y="15763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MO/ MAGE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286250" y="1524000"/>
            <a:ext cx="819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FuGO</a:t>
            </a:r>
          </a:p>
          <a:p>
            <a:pPr algn="ctr"/>
            <a:endParaRPr lang="en-US" sz="1800" b="1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b="1">
                <a:solidFill>
                  <a:srgbClr val="0000FF"/>
                </a:solidFill>
                <a:latin typeface="Arial" charset="0"/>
              </a:rPr>
              <a:t>FuGE</a:t>
            </a:r>
            <a:endParaRPr lang="en-US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352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848600" y="2511425"/>
            <a:ext cx="1295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OBI Workshop San Diego Jan.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172200" y="4876800"/>
            <a:ext cx="18288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Cellular Assays Immport        IEDB Neuroinformatics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651500" y="2514600"/>
            <a:ext cx="2044700" cy="2209800"/>
            <a:chOff x="3560" y="1584"/>
            <a:chExt cx="1288" cy="1392"/>
          </a:xfrm>
        </p:grpSpPr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48" y="1584"/>
              <a:ext cx="81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1st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Philadelphia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Feb.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560" y="2296"/>
              <a:ext cx="128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Cancer Genomics</a:t>
              </a:r>
            </a:p>
            <a:p>
              <a:pPr algn="ctr"/>
              <a:r>
                <a:rPr lang="en-US" sz="1600">
                  <a:latin typeface="Arial" charset="0"/>
                </a:rPr>
                <a:t>Polypmorphisms</a:t>
              </a:r>
            </a:p>
            <a:p>
              <a:pPr algn="ctr"/>
              <a:r>
                <a:rPr lang="en-US" sz="1600">
                  <a:latin typeface="Arial" charset="0"/>
                </a:rPr>
                <a:t>Genome Sequences</a:t>
              </a:r>
            </a:p>
            <a:p>
              <a:pPr algn="ctr"/>
              <a:r>
                <a:rPr lang="en-US" sz="1600">
                  <a:latin typeface="Arial" charset="0"/>
                </a:rPr>
                <a:t>Crop Sciences</a:t>
              </a:r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4838" y="4895850"/>
            <a:ext cx="16049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Metabolomics</a:t>
            </a:r>
          </a:p>
          <a:p>
            <a:pPr algn="ctr"/>
            <a:r>
              <a:rPr lang="en-US" sz="1600">
                <a:latin typeface="Arial" charset="0"/>
              </a:rPr>
              <a:t>Flow Cytometry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34200" y="1524000"/>
            <a:ext cx="1133475" cy="1928813"/>
            <a:chOff x="4128" y="993"/>
            <a:chExt cx="714" cy="1215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128" y="1534"/>
              <a:ext cx="71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2nd FuGO</a:t>
              </a:r>
            </a:p>
            <a:p>
              <a:pPr algn="ctr"/>
              <a:r>
                <a:rPr lang="en-US" sz="160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>
                  <a:latin typeface="Arial" charset="0"/>
                </a:rPr>
                <a:t>Hinxton</a:t>
              </a:r>
            </a:p>
            <a:p>
              <a:pPr algn="ctr"/>
              <a:r>
                <a:rPr lang="en-US" sz="1600">
                  <a:latin typeface="ArialMT" charset="0"/>
                </a:rPr>
                <a:t>July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295" y="99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OBI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69889" y="6330073"/>
            <a:ext cx="363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Jan, 2007 OBI workshop in LIAI</a:t>
            </a:r>
            <a:endParaRPr lang="en-US" i="1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19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460911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2007	     2008	      2009 	    2010		       2011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754715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668838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326753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385931" y="18907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79958" y="3145743"/>
            <a:ext cx="15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DENRIE -&gt; IAO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68838" y="3863891"/>
            <a:ext cx="9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MIREOT</a:t>
            </a:r>
            <a:endParaRPr lang="en-US" i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3147189" y="1535668"/>
            <a:ext cx="5465770" cy="387220"/>
            <a:chOff x="3147189" y="1535668"/>
            <a:chExt cx="5465770" cy="387220"/>
          </a:xfrm>
        </p:grpSpPr>
        <p:sp>
          <p:nvSpPr>
            <p:cNvPr id="31" name="TextBox 30"/>
            <p:cNvSpPr txBox="1"/>
            <p:nvPr/>
          </p:nvSpPr>
          <p:spPr>
            <a:xfrm>
              <a:off x="7676172" y="1535668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4279" y="1553556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7189" y="155355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1.0.X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54909" y="4179559"/>
            <a:ext cx="15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 Biomed Sem.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478807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Workshops: Bethesda     Vancouver    EBI                        EBI    Philly     Vancouver          </a:t>
            </a:r>
            <a:r>
              <a:rPr lang="en-US" dirty="0" smtClean="0">
                <a:solidFill>
                  <a:srgbClr val="008000"/>
                </a:solidFill>
              </a:rPr>
              <a:t>San Diego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5506" y="3541907"/>
            <a:ext cx="14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OBO Foundry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6921" y="5420213"/>
            <a:ext cx="804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45819" y="5143214"/>
            <a:ext cx="1061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3352" y="5143214"/>
            <a:ext cx="992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5568" y="4695729"/>
            <a:ext cx="22451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Bio-imaging,</a:t>
            </a:r>
          </a:p>
          <a:p>
            <a:r>
              <a:rPr lang="en-US" dirty="0" smtClean="0"/>
              <a:t>Clinical Investigations,</a:t>
            </a:r>
          </a:p>
          <a:p>
            <a:r>
              <a:rPr lang="en-US" dirty="0" smtClean="0"/>
              <a:t>Electrophysiology,</a:t>
            </a:r>
          </a:p>
          <a:p>
            <a:r>
              <a:rPr lang="en-US" dirty="0" smtClean="0"/>
              <a:t>Structural Biology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biomaterials’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 biomaterials’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gathered during an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1041</Words>
  <Application>Microsoft Office PowerPoint</Application>
  <PresentationFormat>On-screen Show (4:3)</PresentationFormat>
  <Paragraphs>253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OBI tutorial</vt:lpstr>
      <vt:lpstr>Tutorial Overview</vt:lpstr>
      <vt:lpstr>Software - preparation </vt:lpstr>
      <vt:lpstr>OBI – a high level overview</vt:lpstr>
      <vt:lpstr>OBI – a user driven project</vt:lpstr>
      <vt:lpstr>OBI Timeline</vt:lpstr>
      <vt:lpstr>OBI Timeline</vt:lpstr>
      <vt:lpstr>High level class hierarchy</vt:lpstr>
      <vt:lpstr>material entity</vt:lpstr>
      <vt:lpstr>planned process</vt:lpstr>
      <vt:lpstr>Slide 11</vt:lpstr>
      <vt:lpstr>information content entities</vt:lpstr>
      <vt:lpstr>More classes</vt:lpstr>
      <vt:lpstr>Conclusions</vt:lpstr>
      <vt:lpstr>Overview of application presentations</vt:lpstr>
      <vt:lpstr>Using OBI to enhance an existing database  (Immune Epitope Database = IEDB)</vt:lpstr>
      <vt:lpstr>This presentation demonstrates:</vt:lpstr>
      <vt:lpstr>The IEDB catalogs immune epitope related experiments through manual curation of free text information into structured format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Original approach: controlled vocabularies</vt:lpstr>
      <vt:lpstr>Minimal modification to the database</vt:lpstr>
      <vt:lpstr>OBI  hierarchy</vt:lpstr>
      <vt:lpstr>T cell epitope assay design pattern</vt:lpstr>
      <vt:lpstr>OBI development for IEDB</vt:lpstr>
      <vt:lpstr>IEDB assay</vt:lpstr>
      <vt:lpstr>Old vs. new assay finder</vt:lpstr>
      <vt:lpstr>Future work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bpeters</cp:lastModifiedBy>
  <cp:revision>100</cp:revision>
  <dcterms:created xsi:type="dcterms:W3CDTF">2006-08-16T00:00:00Z</dcterms:created>
  <dcterms:modified xsi:type="dcterms:W3CDTF">2011-07-21T22:47:20Z</dcterms:modified>
</cp:coreProperties>
</file>