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14" y="96"/>
      </p:cViewPr>
      <p:guideLst>
        <p:guide orient="horz" pos="312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C3973-7D2A-44FF-B793-9C9CC3912CA6}" type="datetimeFigureOut">
              <a:rPr lang="en-US" smtClean="0"/>
              <a:t>7/23/2009</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32274-5F8A-47D3-BEE9-E4CB3AE0586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1550" y="685800"/>
            <a:ext cx="23749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32274-5F8A-47D3-BEE9-E4CB3AE0586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7B85E-793F-44C6-87E5-E4AB0831A5C0}"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57B85E-793F-44C6-87E5-E4AB0831A5C0}" type="datetimeFigureOut">
              <a:rPr lang="en-US" smtClean="0"/>
              <a:t>7/23/2009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57B85E-793F-44C6-87E5-E4AB0831A5C0}" type="datetimeFigureOut">
              <a:rPr lang="en-US" smtClean="0"/>
              <a:t>7/23/2009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57B85E-793F-44C6-87E5-E4AB0831A5C0}" type="datetimeFigureOut">
              <a:rPr lang="en-US" smtClean="0"/>
              <a:t>7/23/2009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B85E-793F-44C6-87E5-E4AB0831A5C0}" type="datetimeFigureOut">
              <a:rPr lang="en-US" smtClean="0"/>
              <a:t>7/23/2009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t>7/23/2009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t>7/23/2009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857B85E-793F-44C6-87E5-E4AB0831A5C0}" type="datetimeFigureOut">
              <a:rPr lang="en-US" smtClean="0"/>
              <a:t>7/23/2009</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FEE4A3A1-7EF4-4A77-8311-95E6C327EA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4" name="Rectangle 23"/>
          <p:cNvSpPr/>
          <p:nvPr/>
        </p:nvSpPr>
        <p:spPr>
          <a:xfrm>
            <a:off x="152400" y="2438400"/>
            <a:ext cx="6553200" cy="2362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800" i="1" dirty="0" smtClean="0">
              <a:solidFill>
                <a:schemeClr val="tx1"/>
              </a:solidFill>
            </a:endParaRPr>
          </a:p>
        </p:txBody>
      </p:sp>
      <p:sp>
        <p:nvSpPr>
          <p:cNvPr id="14" name="Rectangle 13"/>
          <p:cNvSpPr/>
          <p:nvPr/>
        </p:nvSpPr>
        <p:spPr>
          <a:xfrm>
            <a:off x="152400" y="9067800"/>
            <a:ext cx="65532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smtClean="0">
                <a:solidFill>
                  <a:schemeClr val="tx1"/>
                </a:solidFill>
              </a:rPr>
              <a:t>*  </a:t>
            </a:r>
            <a:r>
              <a:rPr lang="en-US" sz="800" b="1" dirty="0" smtClean="0">
                <a:solidFill>
                  <a:schemeClr val="tx1"/>
                </a:solidFill>
              </a:rPr>
              <a:t>The OBI consortium </a:t>
            </a:r>
            <a:r>
              <a:rPr lang="en-US" sz="800" dirty="0" smtClean="0">
                <a:solidFill>
                  <a:schemeClr val="tx1"/>
                </a:solidFill>
              </a:rPr>
              <a:t>is (in alphabetical order): Ryan Brinkman, Bill Bug, Helen </a:t>
            </a:r>
            <a:r>
              <a:rPr lang="en-US" sz="800" dirty="0" err="1" smtClean="0">
                <a:solidFill>
                  <a:schemeClr val="tx1"/>
                </a:solidFill>
              </a:rPr>
              <a:t>Causton</a:t>
            </a:r>
            <a:r>
              <a:rPr lang="en-US" sz="800" dirty="0" smtClean="0">
                <a:solidFill>
                  <a:schemeClr val="tx1"/>
                </a:solidFill>
              </a:rPr>
              <a:t>, Kevin Clancy, Christian </a:t>
            </a:r>
            <a:r>
              <a:rPr lang="en-US" sz="800" dirty="0" err="1" smtClean="0">
                <a:solidFill>
                  <a:schemeClr val="tx1"/>
                </a:solidFill>
              </a:rPr>
              <a:t>Cocos</a:t>
            </a:r>
            <a:r>
              <a:rPr lang="en-US" sz="800" dirty="0" smtClean="0">
                <a:solidFill>
                  <a:schemeClr val="tx1"/>
                </a:solidFill>
              </a:rPr>
              <a:t>, </a:t>
            </a:r>
            <a:r>
              <a:rPr lang="en-US" sz="800" dirty="0" err="1" smtClean="0">
                <a:solidFill>
                  <a:schemeClr val="tx1"/>
                </a:solidFill>
              </a:rPr>
              <a:t>Mélanie</a:t>
            </a:r>
            <a:r>
              <a:rPr lang="en-US" sz="800" dirty="0" smtClean="0">
                <a:solidFill>
                  <a:schemeClr val="tx1"/>
                </a:solidFill>
              </a:rPr>
              <a:t> </a:t>
            </a:r>
            <a:r>
              <a:rPr lang="en-US" sz="800" dirty="0" err="1" smtClean="0">
                <a:solidFill>
                  <a:schemeClr val="tx1"/>
                </a:solidFill>
              </a:rPr>
              <a:t>Courtot</a:t>
            </a:r>
            <a:r>
              <a:rPr lang="en-US" sz="800" dirty="0" smtClean="0">
                <a:solidFill>
                  <a:schemeClr val="tx1"/>
                </a:solidFill>
              </a:rPr>
              <a:t>, Dirk </a:t>
            </a:r>
            <a:r>
              <a:rPr lang="en-US" sz="800" dirty="0" err="1" smtClean="0">
                <a:solidFill>
                  <a:schemeClr val="tx1"/>
                </a:solidFill>
              </a:rPr>
              <a:t>Derom</a:t>
            </a:r>
            <a:r>
              <a:rPr lang="en-US" sz="800" dirty="0" smtClean="0">
                <a:solidFill>
                  <a:schemeClr val="tx1"/>
                </a:solidFill>
              </a:rPr>
              <a:t>, Eric Deutsch, </a:t>
            </a:r>
            <a:r>
              <a:rPr lang="en-US" sz="800" dirty="0" err="1" smtClean="0">
                <a:solidFill>
                  <a:schemeClr val="tx1"/>
                </a:solidFill>
              </a:rPr>
              <a:t>Liju</a:t>
            </a:r>
            <a:r>
              <a:rPr lang="en-US" sz="800" dirty="0" smtClean="0">
                <a:solidFill>
                  <a:schemeClr val="tx1"/>
                </a:solidFill>
              </a:rPr>
              <a:t> Fan, Dawn Field, Jennifer </a:t>
            </a:r>
            <a:r>
              <a:rPr lang="en-US" sz="800" dirty="0" err="1" smtClean="0">
                <a:solidFill>
                  <a:schemeClr val="tx1"/>
                </a:solidFill>
              </a:rPr>
              <a:t>Fostel</a:t>
            </a:r>
            <a:r>
              <a:rPr lang="en-US" sz="800" dirty="0" smtClean="0">
                <a:solidFill>
                  <a:schemeClr val="tx1"/>
                </a:solidFill>
              </a:rPr>
              <a:t>, Gilberto </a:t>
            </a:r>
            <a:r>
              <a:rPr lang="en-US" sz="800" dirty="0" err="1" smtClean="0">
                <a:solidFill>
                  <a:schemeClr val="tx1"/>
                </a:solidFill>
              </a:rPr>
              <a:t>Fragoso</a:t>
            </a:r>
            <a:r>
              <a:rPr lang="en-US" sz="800" dirty="0" smtClean="0">
                <a:solidFill>
                  <a:schemeClr val="tx1"/>
                </a:solidFill>
              </a:rPr>
              <a:t>, Frank Gibson, Tanya Gray, Jason </a:t>
            </a:r>
            <a:r>
              <a:rPr lang="en-US" sz="800" dirty="0" err="1" smtClean="0">
                <a:solidFill>
                  <a:schemeClr val="tx1"/>
                </a:solidFill>
              </a:rPr>
              <a:t>Greenbaum</a:t>
            </a:r>
            <a:r>
              <a:rPr lang="en-US" sz="800" dirty="0" smtClean="0">
                <a:solidFill>
                  <a:schemeClr val="tx1"/>
                </a:solidFill>
              </a:rPr>
              <a:t>, Pierre </a:t>
            </a:r>
            <a:r>
              <a:rPr lang="en-US" sz="800" dirty="0" err="1" smtClean="0">
                <a:solidFill>
                  <a:schemeClr val="tx1"/>
                </a:solidFill>
              </a:rPr>
              <a:t>Grenon</a:t>
            </a:r>
            <a:r>
              <a:rPr lang="en-US" sz="800" dirty="0" smtClean="0">
                <a:solidFill>
                  <a:schemeClr val="tx1"/>
                </a:solidFill>
              </a:rPr>
              <a:t>, Jeff </a:t>
            </a:r>
            <a:r>
              <a:rPr lang="en-US" sz="800" dirty="0" err="1" smtClean="0">
                <a:solidFill>
                  <a:schemeClr val="tx1"/>
                </a:solidFill>
              </a:rPr>
              <a:t>Grethe</a:t>
            </a:r>
            <a:r>
              <a:rPr lang="en-US" sz="800" dirty="0" smtClean="0">
                <a:solidFill>
                  <a:schemeClr val="tx1"/>
                </a:solidFill>
              </a:rPr>
              <a:t>, </a:t>
            </a:r>
            <a:r>
              <a:rPr lang="en-US" sz="800" dirty="0" err="1" smtClean="0">
                <a:solidFill>
                  <a:schemeClr val="tx1"/>
                </a:solidFill>
              </a:rPr>
              <a:t>Yongqun</a:t>
            </a:r>
            <a:r>
              <a:rPr lang="en-US" sz="800" dirty="0" smtClean="0">
                <a:solidFill>
                  <a:schemeClr val="tx1"/>
                </a:solidFill>
              </a:rPr>
              <a:t> He, </a:t>
            </a:r>
            <a:r>
              <a:rPr lang="en-US" sz="800" dirty="0" err="1" smtClean="0">
                <a:solidFill>
                  <a:schemeClr val="tx1"/>
                </a:solidFill>
              </a:rPr>
              <a:t>Mervi</a:t>
            </a:r>
            <a:r>
              <a:rPr lang="en-US" sz="800" dirty="0" smtClean="0">
                <a:solidFill>
                  <a:schemeClr val="tx1"/>
                </a:solidFill>
              </a:rPr>
              <a:t> </a:t>
            </a:r>
            <a:r>
              <a:rPr lang="en-US" sz="800" dirty="0" err="1" smtClean="0">
                <a:solidFill>
                  <a:schemeClr val="tx1"/>
                </a:solidFill>
              </a:rPr>
              <a:t>Heiskanen</a:t>
            </a:r>
            <a:r>
              <a:rPr lang="en-US" sz="800" dirty="0" smtClean="0">
                <a:solidFill>
                  <a:schemeClr val="tx1"/>
                </a:solidFill>
              </a:rPr>
              <a:t>, Tina Hernandez-</a:t>
            </a:r>
            <a:r>
              <a:rPr lang="en-US" sz="800" dirty="0" err="1" smtClean="0">
                <a:solidFill>
                  <a:schemeClr val="tx1"/>
                </a:solidFill>
              </a:rPr>
              <a:t>Boussard</a:t>
            </a:r>
            <a:r>
              <a:rPr lang="en-US" sz="800" dirty="0" smtClean="0">
                <a:solidFill>
                  <a:schemeClr val="tx1"/>
                </a:solidFill>
              </a:rPr>
              <a:t>, Philip Lord, Allyson Lister, James Malone, </a:t>
            </a:r>
            <a:r>
              <a:rPr lang="en-US" sz="800" dirty="0" err="1" smtClean="0">
                <a:solidFill>
                  <a:schemeClr val="tx1"/>
                </a:solidFill>
              </a:rPr>
              <a:t>Elisabetta</a:t>
            </a:r>
            <a:r>
              <a:rPr lang="en-US" sz="800" dirty="0" smtClean="0">
                <a:solidFill>
                  <a:schemeClr val="tx1"/>
                </a:solidFill>
              </a:rPr>
              <a:t> </a:t>
            </a:r>
            <a:r>
              <a:rPr lang="en-US" sz="800" dirty="0" err="1" smtClean="0">
                <a:solidFill>
                  <a:schemeClr val="tx1"/>
                </a:solidFill>
              </a:rPr>
              <a:t>Manduchi</a:t>
            </a:r>
            <a:r>
              <a:rPr lang="en-US" sz="800" dirty="0" smtClean="0">
                <a:solidFill>
                  <a:schemeClr val="tx1"/>
                </a:solidFill>
              </a:rPr>
              <a:t>, Luisa </a:t>
            </a:r>
            <a:r>
              <a:rPr lang="en-US" sz="800" dirty="0" err="1" smtClean="0">
                <a:solidFill>
                  <a:schemeClr val="tx1"/>
                </a:solidFill>
              </a:rPr>
              <a:t>Montecchi</a:t>
            </a:r>
            <a:r>
              <a:rPr lang="en-US" sz="800" dirty="0" smtClean="0">
                <a:solidFill>
                  <a:schemeClr val="tx1"/>
                </a:solidFill>
              </a:rPr>
              <a:t>, Norman Morrison, Chris </a:t>
            </a:r>
            <a:r>
              <a:rPr lang="en-US" sz="800" dirty="0" err="1" smtClean="0">
                <a:solidFill>
                  <a:schemeClr val="tx1"/>
                </a:solidFill>
              </a:rPr>
              <a:t>Mungall</a:t>
            </a:r>
            <a:r>
              <a:rPr lang="en-US" sz="800" dirty="0" smtClean="0">
                <a:solidFill>
                  <a:schemeClr val="tx1"/>
                </a:solidFill>
              </a:rPr>
              <a:t>, Helen Parkinson, Bjoern Peters, Matthew </a:t>
            </a:r>
            <a:r>
              <a:rPr lang="en-US" sz="800" dirty="0" err="1" smtClean="0">
                <a:solidFill>
                  <a:schemeClr val="tx1"/>
                </a:solidFill>
              </a:rPr>
              <a:t>Pocock</a:t>
            </a:r>
            <a:r>
              <a:rPr lang="en-US" sz="800" dirty="0" smtClean="0">
                <a:solidFill>
                  <a:schemeClr val="tx1"/>
                </a:solidFill>
              </a:rPr>
              <a:t>, Philippe </a:t>
            </a:r>
            <a:r>
              <a:rPr lang="en-US" sz="800" dirty="0" err="1" smtClean="0">
                <a:solidFill>
                  <a:schemeClr val="tx1"/>
                </a:solidFill>
              </a:rPr>
              <a:t>Rocca</a:t>
            </a:r>
            <a:r>
              <a:rPr lang="en-US" sz="800" dirty="0" smtClean="0">
                <a:solidFill>
                  <a:schemeClr val="tx1"/>
                </a:solidFill>
              </a:rPr>
              <a:t>-Serra, Daniel Rubin, Alan </a:t>
            </a:r>
            <a:r>
              <a:rPr lang="en-US" sz="800" dirty="0" err="1" smtClean="0">
                <a:solidFill>
                  <a:schemeClr val="tx1"/>
                </a:solidFill>
              </a:rPr>
              <a:t>Ruttenberg</a:t>
            </a:r>
            <a:r>
              <a:rPr lang="en-US" sz="800" dirty="0" smtClean="0">
                <a:solidFill>
                  <a:schemeClr val="tx1"/>
                </a:solidFill>
              </a:rPr>
              <a:t>, Susanna-</a:t>
            </a:r>
            <a:r>
              <a:rPr lang="en-US" sz="800" dirty="0" err="1" smtClean="0">
                <a:solidFill>
                  <a:schemeClr val="tx1"/>
                </a:solidFill>
              </a:rPr>
              <a:t>Assunta</a:t>
            </a:r>
            <a:r>
              <a:rPr lang="en-US" sz="800" dirty="0" smtClean="0">
                <a:solidFill>
                  <a:schemeClr val="tx1"/>
                </a:solidFill>
              </a:rPr>
              <a:t> </a:t>
            </a:r>
            <a:r>
              <a:rPr lang="en-US" sz="800" dirty="0" err="1" smtClean="0">
                <a:solidFill>
                  <a:schemeClr val="tx1"/>
                </a:solidFill>
              </a:rPr>
              <a:t>Sansone</a:t>
            </a:r>
            <a:r>
              <a:rPr lang="en-US" sz="800" dirty="0" smtClean="0">
                <a:solidFill>
                  <a:schemeClr val="tx1"/>
                </a:solidFill>
              </a:rPr>
              <a:t>, Richard </a:t>
            </a:r>
            <a:r>
              <a:rPr lang="en-US" sz="800" dirty="0" err="1" smtClean="0">
                <a:solidFill>
                  <a:schemeClr val="tx1"/>
                </a:solidFill>
              </a:rPr>
              <a:t>Scheuermann</a:t>
            </a:r>
            <a:r>
              <a:rPr lang="en-US" sz="800" dirty="0" smtClean="0">
                <a:solidFill>
                  <a:schemeClr val="tx1"/>
                </a:solidFill>
              </a:rPr>
              <a:t>, Daniel </a:t>
            </a:r>
            <a:r>
              <a:rPr lang="en-US" sz="800" dirty="0" err="1" smtClean="0">
                <a:solidFill>
                  <a:schemeClr val="tx1"/>
                </a:solidFill>
              </a:rPr>
              <a:t>Schober</a:t>
            </a:r>
            <a:r>
              <a:rPr lang="en-US" sz="800" dirty="0" smtClean="0">
                <a:solidFill>
                  <a:schemeClr val="tx1"/>
                </a:solidFill>
              </a:rPr>
              <a:t>, Barry Smith, Larisa N. </a:t>
            </a:r>
            <a:r>
              <a:rPr lang="en-US" sz="800" dirty="0" err="1" smtClean="0">
                <a:solidFill>
                  <a:schemeClr val="tx1"/>
                </a:solidFill>
              </a:rPr>
              <a:t>Soldatova</a:t>
            </a:r>
            <a:r>
              <a:rPr lang="en-US" sz="800" dirty="0" smtClean="0">
                <a:solidFill>
                  <a:schemeClr val="tx1"/>
                </a:solidFill>
              </a:rPr>
              <a:t>, </a:t>
            </a:r>
            <a:r>
              <a:rPr lang="en-US" sz="800" dirty="0" err="1" smtClean="0">
                <a:solidFill>
                  <a:schemeClr val="tx1"/>
                </a:solidFill>
              </a:rPr>
              <a:t>Holger</a:t>
            </a:r>
            <a:r>
              <a:rPr lang="en-US" sz="800" dirty="0" smtClean="0">
                <a:solidFill>
                  <a:schemeClr val="tx1"/>
                </a:solidFill>
              </a:rPr>
              <a:t> </a:t>
            </a:r>
            <a:r>
              <a:rPr lang="en-US" sz="800" dirty="0" err="1" smtClean="0">
                <a:solidFill>
                  <a:schemeClr val="tx1"/>
                </a:solidFill>
              </a:rPr>
              <a:t>Stenzhorn</a:t>
            </a:r>
            <a:r>
              <a:rPr lang="en-US" sz="800" dirty="0" smtClean="0">
                <a:solidFill>
                  <a:schemeClr val="tx1"/>
                </a:solidFill>
              </a:rPr>
              <a:t>, Chris </a:t>
            </a:r>
            <a:r>
              <a:rPr lang="en-US" sz="800" dirty="0" err="1" smtClean="0">
                <a:solidFill>
                  <a:schemeClr val="tx1"/>
                </a:solidFill>
              </a:rPr>
              <a:t>Stoeckert</a:t>
            </a:r>
            <a:r>
              <a:rPr lang="en-US" sz="800" dirty="0" smtClean="0">
                <a:solidFill>
                  <a:schemeClr val="tx1"/>
                </a:solidFill>
              </a:rPr>
              <a:t>, Chris Taylor, John Westbrook, Joe White, Trish </a:t>
            </a:r>
            <a:r>
              <a:rPr lang="en-US" sz="800" dirty="0" err="1" smtClean="0">
                <a:solidFill>
                  <a:schemeClr val="tx1"/>
                </a:solidFill>
              </a:rPr>
              <a:t>Whetzel</a:t>
            </a:r>
            <a:r>
              <a:rPr lang="en-US" sz="800" dirty="0" smtClean="0">
                <a:solidFill>
                  <a:schemeClr val="tx1"/>
                </a:solidFill>
              </a:rPr>
              <a:t>, Stefan </a:t>
            </a:r>
            <a:r>
              <a:rPr lang="en-US" sz="800" dirty="0" err="1" smtClean="0">
                <a:solidFill>
                  <a:schemeClr val="tx1"/>
                </a:solidFill>
              </a:rPr>
              <a:t>Wiemann</a:t>
            </a:r>
            <a:r>
              <a:rPr lang="en-US" sz="800" dirty="0" smtClean="0">
                <a:solidFill>
                  <a:schemeClr val="tx1"/>
                </a:solidFill>
              </a:rPr>
              <a:t>, </a:t>
            </a:r>
            <a:r>
              <a:rPr lang="en-US" sz="800" dirty="0" err="1" smtClean="0">
                <a:solidFill>
                  <a:schemeClr val="tx1"/>
                </a:solidFill>
              </a:rPr>
              <a:t>Jie</a:t>
            </a:r>
            <a:r>
              <a:rPr lang="en-US" sz="800" dirty="0" smtClean="0">
                <a:solidFill>
                  <a:schemeClr val="tx1"/>
                </a:solidFill>
              </a:rPr>
              <a:t> </a:t>
            </a:r>
            <a:r>
              <a:rPr lang="en-US" sz="800" dirty="0" err="1" smtClean="0">
                <a:solidFill>
                  <a:schemeClr val="tx1"/>
                </a:solidFill>
              </a:rPr>
              <a:t>Zheng</a:t>
            </a:r>
            <a:r>
              <a:rPr lang="en-US" sz="800" dirty="0" smtClean="0">
                <a:solidFill>
                  <a:schemeClr val="tx1"/>
                </a:solidFill>
              </a:rPr>
              <a:t>.</a:t>
            </a:r>
            <a:endParaRPr lang="en-US" sz="800" i="1" dirty="0" smtClean="0">
              <a:solidFill>
                <a:schemeClr val="tx1"/>
              </a:solidFill>
            </a:endParaRPr>
          </a:p>
        </p:txBody>
      </p:sp>
      <p:sp>
        <p:nvSpPr>
          <p:cNvPr id="10" name="Rectangle 9"/>
          <p:cNvSpPr/>
          <p:nvPr/>
        </p:nvSpPr>
        <p:spPr>
          <a:xfrm>
            <a:off x="152400" y="152400"/>
            <a:ext cx="6553200" cy="220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114300"/>
            <a:ext cx="5638800" cy="677108"/>
          </a:xfrm>
          <a:prstGeom prst="rect">
            <a:avLst/>
          </a:prstGeom>
          <a:ln>
            <a:noFill/>
          </a:ln>
        </p:spPr>
        <p:txBody>
          <a:bodyPr wrap="square">
            <a:spAutoFit/>
          </a:bodyPr>
          <a:lstStyle/>
          <a:p>
            <a:pPr algn="ctr"/>
            <a:r>
              <a:rPr lang="en-US" sz="2400" b="1" dirty="0" smtClean="0"/>
              <a:t>Ontology </a:t>
            </a:r>
            <a:r>
              <a:rPr lang="en-US" sz="2400" b="1" dirty="0"/>
              <a:t>for Biomedical </a:t>
            </a:r>
            <a:r>
              <a:rPr lang="en-US" sz="2400" b="1" dirty="0" smtClean="0"/>
              <a:t>Investigations</a:t>
            </a:r>
          </a:p>
          <a:p>
            <a:pPr algn="ctr"/>
            <a:r>
              <a:rPr lang="en-US" sz="1400" b="1" dirty="0" smtClean="0"/>
              <a:t>The OBI Consortium</a:t>
            </a:r>
            <a:r>
              <a:rPr lang="en-US" sz="1400" b="1" dirty="0" smtClean="0"/>
              <a:t>*</a:t>
            </a:r>
            <a:r>
              <a:rPr lang="en-US" sz="1400" b="1" dirty="0" smtClean="0"/>
              <a:t>, </a:t>
            </a:r>
            <a:r>
              <a:rPr lang="en-US" sz="1400" b="1" u="sng" dirty="0" smtClean="0"/>
              <a:t>http://obi-ontology.org</a:t>
            </a:r>
            <a:endParaRPr lang="en-US" sz="1400" b="1" dirty="0"/>
          </a:p>
        </p:txBody>
      </p:sp>
      <p:pic>
        <p:nvPicPr>
          <p:cNvPr id="9" name="Picture 7"/>
          <p:cNvPicPr>
            <a:picLocks noChangeAspect="1" noChangeArrowheads="1"/>
          </p:cNvPicPr>
          <p:nvPr/>
        </p:nvPicPr>
        <p:blipFill>
          <a:blip r:embed="rId3" cstate="print"/>
          <a:srcRect l="4799" t="10324" r="7047" b="30769"/>
          <a:stretch>
            <a:fillRect/>
          </a:stretch>
        </p:blipFill>
        <p:spPr bwMode="auto">
          <a:xfrm>
            <a:off x="190500" y="184410"/>
            <a:ext cx="857250" cy="532477"/>
          </a:xfrm>
          <a:prstGeom prst="rect">
            <a:avLst/>
          </a:prstGeom>
          <a:noFill/>
          <a:ln w="9525">
            <a:noFill/>
            <a:miter lim="800000"/>
            <a:headEnd/>
            <a:tailEnd/>
          </a:ln>
          <a:effectLst>
            <a:outerShdw blurRad="63500" dist="107763" dir="2700000" algn="ctr" rotWithShape="0">
              <a:schemeClr val="bg2">
                <a:alpha val="50000"/>
              </a:schemeClr>
            </a:outerShdw>
          </a:effectLst>
        </p:spPr>
      </p:pic>
      <p:sp>
        <p:nvSpPr>
          <p:cNvPr id="19" name="TextBox 18"/>
          <p:cNvSpPr txBox="1"/>
          <p:nvPr/>
        </p:nvSpPr>
        <p:spPr>
          <a:xfrm>
            <a:off x="152400" y="792540"/>
            <a:ext cx="6553200" cy="1569660"/>
          </a:xfrm>
          <a:prstGeom prst="rect">
            <a:avLst/>
          </a:prstGeom>
          <a:noFill/>
        </p:spPr>
        <p:txBody>
          <a:bodyPr wrap="square" rtlCol="0">
            <a:spAutoFit/>
          </a:bodyPr>
          <a:lstStyle/>
          <a:p>
            <a:pPr algn="just"/>
            <a:r>
              <a:rPr lang="en-US" sz="1200" i="1" dirty="0" smtClean="0"/>
              <a:t>The goal of OBI is to enable a formal representation of biomedical investigations that captures the experimental evidence on which their findings are based. </a:t>
            </a:r>
            <a:r>
              <a:rPr lang="en-US" sz="1200" i="1" dirty="0" smtClean="0"/>
              <a:t>OBI allows for the comparison of experimental data from the wide array of scientific disciplines represented by domain experts in the OBI consortium. OBI follows the principles laid out by the OBO foundry, and integrates tightly with other foundry candidate ontologies, such as GO and </a:t>
            </a:r>
            <a:r>
              <a:rPr lang="en-US" sz="1200" i="1" dirty="0" err="1" smtClean="0"/>
              <a:t>ChEBI</a:t>
            </a:r>
            <a:r>
              <a:rPr lang="en-US" sz="1200" i="1" dirty="0"/>
              <a:t> </a:t>
            </a:r>
            <a:r>
              <a:rPr lang="en-US" sz="1200" i="1" dirty="0" smtClean="0"/>
              <a:t>whose terms are used to describe biological reality. The use of OBI by the scientific community to represent or annotate their investigations within electronic data resources will alleviate need for lower accuracy text mining and enable semantic web searches and third-party understanding of information related to life-science and clinical investigations.</a:t>
            </a:r>
            <a:endParaRPr lang="en-US" sz="1200" dirty="0"/>
          </a:p>
        </p:txBody>
      </p:sp>
      <p:grpSp>
        <p:nvGrpSpPr>
          <p:cNvPr id="21" name="Group 20"/>
          <p:cNvGrpSpPr/>
          <p:nvPr/>
        </p:nvGrpSpPr>
        <p:grpSpPr>
          <a:xfrm>
            <a:off x="152400" y="4876800"/>
            <a:ext cx="6591300" cy="4114800"/>
            <a:chOff x="152400" y="4800600"/>
            <a:chExt cx="6591300" cy="4114800"/>
          </a:xfrm>
        </p:grpSpPr>
        <p:sp>
          <p:nvSpPr>
            <p:cNvPr id="16" name="Rectangle 15"/>
            <p:cNvSpPr/>
            <p:nvPr/>
          </p:nvSpPr>
          <p:spPr>
            <a:xfrm>
              <a:off x="152400" y="4800600"/>
              <a:ext cx="6553200" cy="411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ssayManuscript"/>
            <p:cNvPicPr>
              <a:picLocks noChangeAspect="1" noChangeArrowheads="1"/>
            </p:cNvPicPr>
            <p:nvPr/>
          </p:nvPicPr>
          <p:blipFill>
            <a:blip r:embed="rId4" cstate="print"/>
            <a:srcRect l="1601" t="2000" r="5559"/>
            <a:stretch>
              <a:fillRect/>
            </a:stretch>
          </p:blipFill>
          <p:spPr bwMode="auto">
            <a:xfrm>
              <a:off x="190500" y="5153025"/>
              <a:ext cx="4419600" cy="3733800"/>
            </a:xfrm>
            <a:prstGeom prst="rect">
              <a:avLst/>
            </a:prstGeom>
            <a:noFill/>
            <a:ln w="9525">
              <a:noFill/>
              <a:miter lim="800000"/>
              <a:headEnd/>
              <a:tailEnd/>
            </a:ln>
          </p:spPr>
        </p:pic>
        <p:sp>
          <p:nvSpPr>
            <p:cNvPr id="15" name="TextBox 14"/>
            <p:cNvSpPr txBox="1"/>
            <p:nvPr/>
          </p:nvSpPr>
          <p:spPr>
            <a:xfrm>
              <a:off x="4457700" y="5105400"/>
              <a:ext cx="2286000" cy="3785652"/>
            </a:xfrm>
            <a:prstGeom prst="rect">
              <a:avLst/>
            </a:prstGeom>
            <a:noFill/>
          </p:spPr>
          <p:txBody>
            <a:bodyPr wrap="square" rtlCol="0">
              <a:spAutoFit/>
            </a:bodyPr>
            <a:lstStyle/>
            <a:p>
              <a:r>
                <a:rPr lang="en-US" sz="1000" b="1" dirty="0" smtClean="0"/>
                <a:t>Measuring the glucose concentration in blood. </a:t>
              </a:r>
              <a:r>
                <a:rPr lang="en-US" sz="1000" dirty="0" smtClean="0"/>
                <a:t>The large</a:t>
              </a:r>
              <a:r>
                <a:rPr lang="en-US" sz="1000" b="1" dirty="0" smtClean="0"/>
                <a:t> </a:t>
              </a:r>
              <a:r>
                <a:rPr lang="en-US" sz="1000" dirty="0" smtClean="0"/>
                <a:t>boxes represent processes and contain their participants. The </a:t>
              </a:r>
              <a:r>
                <a:rPr lang="en-US" sz="1000" i="1" dirty="0" smtClean="0"/>
                <a:t>taking sample from organism</a:t>
              </a:r>
              <a:r>
                <a:rPr lang="en-US" sz="1000" dirty="0" smtClean="0"/>
                <a:t> process takes place first. In this process, a syringe is used as a device to draw blood from the mouse which bears the specimen role. At the end of this process, a tube contains the blood specimen. In a second step, that blood will be used as the </a:t>
              </a:r>
              <a:r>
                <a:rPr lang="en-US" sz="1000" dirty="0" err="1" smtClean="0"/>
                <a:t>evaluant</a:t>
              </a:r>
              <a:r>
                <a:rPr lang="en-US" sz="1000" dirty="0" smtClean="0"/>
                <a:t> in an </a:t>
              </a:r>
              <a:r>
                <a:rPr lang="en-US" sz="1000" dirty="0" err="1" smtClean="0"/>
                <a:t>analyte</a:t>
              </a:r>
              <a:r>
                <a:rPr lang="en-US" sz="1000" dirty="0" smtClean="0"/>
                <a:t> assay in which the concentration of glucose in the blood is measured. A </a:t>
              </a:r>
              <a:r>
                <a:rPr lang="en-US" sz="1000" dirty="0" err="1" smtClean="0"/>
                <a:t>glucometer</a:t>
              </a:r>
              <a:r>
                <a:rPr lang="en-US" sz="1000" dirty="0" smtClean="0"/>
                <a:t> device is used to make this measurement. The </a:t>
              </a:r>
              <a:r>
                <a:rPr lang="en-US" sz="1000" dirty="0" err="1" smtClean="0"/>
                <a:t>analyte</a:t>
              </a:r>
              <a:r>
                <a:rPr lang="en-US" sz="1000" dirty="0" smtClean="0"/>
                <a:t> role inheres in the glucose molecules scattered throughout the blood specimen. The objective of this planned process is to analyze the </a:t>
              </a:r>
              <a:r>
                <a:rPr lang="en-US" sz="1000" dirty="0" err="1" smtClean="0"/>
                <a:t>analyte</a:t>
              </a:r>
              <a:r>
                <a:rPr lang="en-US" sz="1000" dirty="0" smtClean="0"/>
                <a:t> (glucose) concentration. This modeling of a specific use case is used as the basis for generation of pattern templates [ref </a:t>
              </a:r>
              <a:r>
                <a:rPr lang="en-US" sz="1000" dirty="0" err="1" smtClean="0"/>
                <a:t>QuickTerms</a:t>
              </a:r>
              <a:r>
                <a:rPr lang="en-US" sz="1000" dirty="0" smtClean="0"/>
                <a:t>] allowing us to automate following additions of similar processes</a:t>
              </a:r>
              <a:endParaRPr lang="en-US" sz="1000" dirty="0"/>
            </a:p>
          </p:txBody>
        </p:sp>
        <p:sp>
          <p:nvSpPr>
            <p:cNvPr id="20" name="TextBox 19"/>
            <p:cNvSpPr txBox="1"/>
            <p:nvPr/>
          </p:nvSpPr>
          <p:spPr>
            <a:xfrm>
              <a:off x="152400" y="4800600"/>
              <a:ext cx="6553200" cy="307777"/>
            </a:xfrm>
            <a:prstGeom prst="rect">
              <a:avLst/>
            </a:prstGeom>
            <a:noFill/>
          </p:spPr>
          <p:txBody>
            <a:bodyPr wrap="square" rtlCol="0">
              <a:spAutoFit/>
            </a:bodyPr>
            <a:lstStyle/>
            <a:p>
              <a:pPr algn="ctr"/>
              <a:r>
                <a:rPr lang="en-US" sz="1400" b="1" dirty="0" smtClean="0"/>
                <a:t>A detailed example how to represent a blood glucose concentration measurement</a:t>
              </a:r>
              <a:endParaRPr lang="en-US" b="1" dirty="0"/>
            </a:p>
          </p:txBody>
        </p:sp>
      </p:grpSp>
      <p:pic>
        <p:nvPicPr>
          <p:cNvPr id="23" name="Picture 2"/>
          <p:cNvPicPr>
            <a:picLocks noChangeAspect="1" noChangeArrowheads="1"/>
          </p:cNvPicPr>
          <p:nvPr/>
        </p:nvPicPr>
        <p:blipFill>
          <a:blip r:embed="rId5" cstate="print"/>
          <a:srcRect/>
          <a:stretch>
            <a:fillRect/>
          </a:stretch>
        </p:blipFill>
        <p:spPr bwMode="auto">
          <a:xfrm>
            <a:off x="2925229" y="2514600"/>
            <a:ext cx="3627971" cy="2185963"/>
          </a:xfrm>
          <a:prstGeom prst="rect">
            <a:avLst/>
          </a:prstGeom>
          <a:noFill/>
          <a:ln w="9525">
            <a:noFill/>
            <a:miter lim="800000"/>
            <a:headEnd/>
            <a:tailEnd/>
          </a:ln>
          <a:effectLst/>
        </p:spPr>
      </p:pic>
      <p:sp>
        <p:nvSpPr>
          <p:cNvPr id="25" name="TextBox 24"/>
          <p:cNvSpPr txBox="1"/>
          <p:nvPr/>
        </p:nvSpPr>
        <p:spPr>
          <a:xfrm>
            <a:off x="152400" y="2438400"/>
            <a:ext cx="2743200" cy="2215991"/>
          </a:xfrm>
          <a:prstGeom prst="rect">
            <a:avLst/>
          </a:prstGeom>
          <a:noFill/>
        </p:spPr>
        <p:txBody>
          <a:bodyPr wrap="square" rtlCol="0">
            <a:spAutoFit/>
          </a:bodyPr>
          <a:lstStyle/>
          <a:p>
            <a:pPr algn="just"/>
            <a:r>
              <a:rPr lang="en-US" sz="1400" b="1" dirty="0" smtClean="0"/>
              <a:t>Partial high-level is-a hierarchy of OBI classes. </a:t>
            </a:r>
          </a:p>
          <a:p>
            <a:pPr algn="just"/>
            <a:r>
              <a:rPr lang="en-US" sz="1000" i="1" dirty="0" smtClean="0"/>
              <a:t>material entity </a:t>
            </a:r>
            <a:r>
              <a:rPr lang="en-US" sz="1000" dirty="0" smtClean="0"/>
              <a:t>is a BFO class, and incorporates all entities with mass. As children, several classes are imported from outside ontologies (indicated in red). The </a:t>
            </a:r>
            <a:r>
              <a:rPr lang="en-US" sz="1000" i="1" dirty="0" smtClean="0"/>
              <a:t>processed material</a:t>
            </a:r>
            <a:r>
              <a:rPr lang="en-US" sz="1000" dirty="0" smtClean="0"/>
              <a:t> class entities that were generated in a planned process, meaning that they were intentionally created. </a:t>
            </a:r>
          </a:p>
          <a:p>
            <a:pPr algn="just"/>
            <a:r>
              <a:rPr lang="en-US" sz="1000" i="1" dirty="0" smtClean="0"/>
              <a:t>planned process </a:t>
            </a:r>
            <a:r>
              <a:rPr lang="en-US" sz="1000" dirty="0" smtClean="0"/>
              <a:t>are initiated by an agent in order to achieve a specific objective. This includes all research activities, such as an </a:t>
            </a:r>
            <a:r>
              <a:rPr lang="en-US" sz="1000" i="1" dirty="0" smtClean="0"/>
              <a:t>investigation </a:t>
            </a:r>
            <a:r>
              <a:rPr lang="en-US" sz="1000" dirty="0" smtClean="0"/>
              <a:t>encompassing a planning, study design execution and documenting phase, or an individual </a:t>
            </a:r>
            <a:r>
              <a:rPr lang="en-US" sz="1000" i="1" dirty="0" smtClean="0"/>
              <a:t>assay</a:t>
            </a:r>
            <a:r>
              <a:rPr lang="en-US" sz="1000" dirty="0" smtClean="0"/>
              <a:t>. </a:t>
            </a:r>
            <a:endParaRPr lang="en-US" sz="10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447</Words>
  <Application>Microsoft Office PowerPoint</Application>
  <PresentationFormat>A4 Paper (210x297 mm)</PresentationFormat>
  <Paragraphs>10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Bjoern Peters</dc:creator>
  <cp:lastModifiedBy>Bjoern Peters</cp:lastModifiedBy>
  <cp:revision>19</cp:revision>
  <dcterms:created xsi:type="dcterms:W3CDTF">2009-07-23T14:19:23Z</dcterms:created>
  <dcterms:modified xsi:type="dcterms:W3CDTF">2009-07-23T18:32:37Z</dcterms:modified>
</cp:coreProperties>
</file>