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4" r:id="rId17"/>
    <p:sldId id="27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p14="http://schemas.microsoft.com/office/powerpoint/2010/main" xmlns:mv="urn:schemas-microsoft-com:mac:vml" xmlns:mc="http://schemas.openxmlformats.org/markup-compatibility/2006" val="1"/>
      </p:ext>
    </p:extLst>
  </p:showPr>
  <p:clrMru>
    <a:srgbClr val="AECFEA"/>
  </p:clrMru>
  <p:extLst>
    <p:ext uri="{E76CE94A-603C-4142-B9EB-6D1370010A27}">
      <p14:discardImageEditData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>
        <p:scale>
          <a:sx n="110" d="100"/>
          <a:sy n="110" d="100"/>
        </p:scale>
        <p:origin x="-92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791F8-F468-4454-A981-E544B9E6C3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A4859-4E37-40B1-9E89-8F5304FA96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247DE-8B5F-4282-8F78-E2F4BBE46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CFF63-C477-4689-8B16-EE5310971A7A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AB2D-453B-4718-B696-2DB9A3F842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73972-DB5C-4CDA-95D5-6FC821550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D7920-0025-4E5C-8993-D541CC1D08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FE846-C712-45AA-8777-1199B0DA1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E6E72-D950-47FD-914F-FBDB06D934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213E2-74CC-4157-B808-02DA73DE8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B3C50-EE4F-48D4-8C32-C78292B321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2233C2-A4D1-4DFB-86F0-4AA18B6AE20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8" descr="Picture 3.png"/>
          <p:cNvPicPr>
            <a:picLocks noChangeAspect="1"/>
          </p:cNvPicPr>
          <p:nvPr userDrawn="1"/>
        </p:nvPicPr>
        <p:blipFill>
          <a:blip r:embed="rId13"/>
          <a:srcRect t="16833" r="1106" b="73853"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bolibrary.org/obo/obi/repository/trunk/src/tools/build" TargetMode="External"/><Relationship Id="rId2" Type="http://schemas.openxmlformats.org/officeDocument/2006/relationships/hyperlink" Target="http://purl.obolibrary.org/obo/obi/repository/trunk/src/too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bi-ontology.org/page/Tutorial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ntofox.hegroup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MIREOT</a:t>
            </a:r>
            <a:b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</a:br>
            <a: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Minimum information to reference external ontology terms</a:t>
            </a:r>
            <a:endParaRPr lang="en-US" sz="4300" b="1">
              <a:solidFill>
                <a:schemeClr val="tx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Jie</a:t>
            </a:r>
            <a:r>
              <a:rPr lang="en-US" dirty="0"/>
              <a:t> Zheng </a:t>
            </a:r>
            <a:r>
              <a:rPr lang="en-US" dirty="0" smtClean="0"/>
              <a:t>and Yongqun </a:t>
            </a:r>
            <a:r>
              <a:rPr lang="en-US" dirty="0"/>
              <a:t>(Oliver) </a:t>
            </a:r>
            <a:r>
              <a:rPr lang="en-US" dirty="0" smtClean="0"/>
              <a:t>He</a:t>
            </a:r>
          </a:p>
          <a:p>
            <a:r>
              <a:rPr lang="en-US" sz="2800" i="1" dirty="0" smtClean="0"/>
              <a:t>2011 ICBO OBI Tutorial</a:t>
            </a:r>
            <a:endParaRPr lang="en-US" sz="28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Mélanie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Courtot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Frank Gibson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Allyson L. Lister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James Malone 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43400" y="1600200"/>
            <a:ext cx="457200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Daniel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Schober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Ryan R. Brinkman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Alan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Ruttenberg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err="1">
                <a:ea typeface="ＭＳ Ｐゴシック" pitchFamily="34" charset="-128"/>
              </a:rPr>
              <a:t>Zuoshuang</a:t>
            </a:r>
            <a:r>
              <a:rPr lang="en-US" sz="3000" kern="0" dirty="0" smtClean="0">
                <a:ea typeface="ＭＳ Ｐゴシック" pitchFamily="34" charset="-128"/>
              </a:rPr>
              <a:t>(</a:t>
            </a:r>
            <a:r>
              <a:rPr lang="en-US" sz="3000" kern="0" dirty="0" smtClean="0">
                <a:latin typeface="+mn-lt"/>
                <a:ea typeface="ＭＳ Ｐゴシック" pitchFamily="34" charset="-128"/>
                <a:cs typeface="+mn-cs"/>
              </a:rPr>
              <a:t>Allen) Xiang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667000" y="4000500"/>
            <a:ext cx="3457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OBI Consortium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Community View of OBI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Jie</a:t>
            </a:r>
            <a:r>
              <a:rPr lang="en-US" dirty="0"/>
              <a:t> Zheng </a:t>
            </a:r>
            <a:r>
              <a:rPr lang="en-US" dirty="0" smtClean="0"/>
              <a:t>and Yongqun (Oliver) He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20 different communities involved in development</a:t>
            </a:r>
          </a:p>
          <a:p>
            <a:r>
              <a:rPr lang="en-US" dirty="0" smtClean="0"/>
              <a:t>Each community frequently uses a subset of OBI terms</a:t>
            </a:r>
          </a:p>
          <a:p>
            <a:r>
              <a:rPr lang="en-US" dirty="0" smtClean="0"/>
              <a:t>Each community may have its own community preferred label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specific annotation property 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ag the terms in which </a:t>
            </a:r>
            <a:r>
              <a:rPr lang="en-US" dirty="0"/>
              <a:t>a specific community </a:t>
            </a:r>
            <a:r>
              <a:rPr lang="en-US" dirty="0" smtClean="0"/>
              <a:t>is interested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community-preferred labels</a:t>
            </a:r>
          </a:p>
          <a:p>
            <a:r>
              <a:rPr lang="en-US" dirty="0" smtClean="0"/>
              <a:t>Use of sub property of annotation property ‘alternative term’</a:t>
            </a:r>
          </a:p>
          <a:p>
            <a:pPr lvl="1"/>
            <a:r>
              <a:rPr lang="en-US" dirty="0" smtClean="0"/>
              <a:t>FGED alternative term</a:t>
            </a:r>
          </a:p>
          <a:p>
            <a:pPr lvl="1"/>
            <a:r>
              <a:rPr lang="en-US" dirty="0" smtClean="0"/>
              <a:t>IEDB alternative term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800600"/>
          </a:xfrm>
        </p:spPr>
        <p:txBody>
          <a:bodyPr/>
          <a:lstStyle/>
          <a:p>
            <a:r>
              <a:rPr lang="en-US" dirty="0" smtClean="0"/>
              <a:t>Tag terms using community-specific annotation property</a:t>
            </a:r>
          </a:p>
          <a:p>
            <a:pPr lvl="1"/>
            <a:r>
              <a:rPr lang="en-US" sz="2400" dirty="0" smtClean="0"/>
              <a:t>Add annotation property in the terms in obi.owl directly</a:t>
            </a:r>
          </a:p>
          <a:p>
            <a:pPr lvl="1"/>
            <a:r>
              <a:rPr lang="en-US" sz="2400" dirty="0" smtClean="0"/>
              <a:t>Mark the terms in a spread sheet</a:t>
            </a:r>
          </a:p>
          <a:p>
            <a:r>
              <a:rPr lang="en-US" dirty="0" smtClean="0"/>
              <a:t>Extract the subset of obi.owl including all related terms and axioms based on specific annotation property</a:t>
            </a:r>
          </a:p>
          <a:p>
            <a:r>
              <a:rPr lang="en-US" dirty="0" err="1" smtClean="0"/>
              <a:t>OntoFox</a:t>
            </a:r>
            <a:r>
              <a:rPr lang="en-US" dirty="0" smtClean="0"/>
              <a:t>-View: </a:t>
            </a:r>
            <a:r>
              <a:rPr lang="en-US" dirty="0" err="1" smtClean="0"/>
              <a:t>OntoFox</a:t>
            </a:r>
            <a:r>
              <a:rPr lang="en-US" dirty="0" smtClean="0"/>
              <a:t>-based community view generator, ongoing development effort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owchart: Magnetic Disk 40"/>
          <p:cNvSpPr/>
          <p:nvPr/>
        </p:nvSpPr>
        <p:spPr>
          <a:xfrm>
            <a:off x="4443268" y="1371600"/>
            <a:ext cx="1066800" cy="1219200"/>
          </a:xfrm>
          <a:prstGeom prst="flowChartMagneticDisk">
            <a:avLst/>
          </a:prstGeom>
          <a:solidFill>
            <a:srgbClr val="AECFEA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Onto-View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75635" y="3212068"/>
            <a:ext cx="1609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Onto-View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752600"/>
            <a:ext cx="3590636" cy="3505200"/>
            <a:chOff x="76200" y="2819400"/>
            <a:chExt cx="3590636" cy="35052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2819400"/>
              <a:ext cx="3570413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2142836" y="3382820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57600" y="4969133"/>
            <a:ext cx="2931123" cy="1279267"/>
            <a:chOff x="3810000" y="5029200"/>
            <a:chExt cx="2931123" cy="1279267"/>
          </a:xfrm>
        </p:grpSpPr>
        <p:sp>
          <p:nvSpPr>
            <p:cNvPr id="7" name="TextBox 6"/>
            <p:cNvSpPr txBox="1"/>
            <p:nvPr/>
          </p:nvSpPr>
          <p:spPr>
            <a:xfrm>
              <a:off x="3810000" y="5029200"/>
              <a:ext cx="2646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IEDB alternative term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0" y="5385137"/>
              <a:ext cx="29311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Extract </a:t>
              </a:r>
              <a:r>
                <a:rPr lang="en-US" sz="1800" dirty="0" smtClean="0"/>
                <a:t>terms with ‘IEDB </a:t>
              </a:r>
            </a:p>
            <a:p>
              <a:r>
                <a:rPr lang="en-US" sz="1800" dirty="0" smtClean="0"/>
                <a:t>alternative </a:t>
              </a:r>
              <a:r>
                <a:rPr lang="en-US" sz="1800" dirty="0" smtClean="0"/>
                <a:t>term’ property and</a:t>
              </a:r>
            </a:p>
            <a:p>
              <a:r>
                <a:rPr lang="en-US" sz="1800" dirty="0" smtClean="0"/>
                <a:t>all </a:t>
              </a:r>
              <a:r>
                <a:rPr lang="en-US" sz="1800" dirty="0" smtClean="0"/>
                <a:t>the axioms related to them</a:t>
              </a:r>
              <a:endParaRPr lang="en-US" sz="18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73467" y="3029629"/>
            <a:ext cx="214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will show</a:t>
            </a:r>
          </a:p>
          <a:p>
            <a:r>
              <a:rPr lang="en-US" dirty="0"/>
              <a:t>t</a:t>
            </a:r>
            <a:r>
              <a:rPr lang="en-US" dirty="0" smtClean="0"/>
              <a:t>he result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4" idx="2"/>
          </p:cNvCxnSpPr>
          <p:nvPr/>
        </p:nvCxnSpPr>
        <p:spPr>
          <a:xfrm rot="16200000" flipV="1">
            <a:off x="4333023" y="4321117"/>
            <a:ext cx="1295400" cy="63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35" idx="1"/>
          </p:cNvCxnSpPr>
          <p:nvPr/>
        </p:nvCxnSpPr>
        <p:spPr>
          <a:xfrm>
            <a:off x="5785178" y="3442901"/>
            <a:ext cx="988289" cy="2227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67068" y="1828800"/>
            <a:ext cx="1245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RDF store</a:t>
            </a:r>
          </a:p>
          <a:p>
            <a:pPr algn="ctr"/>
            <a:r>
              <a:rPr lang="en-US" sz="2000" dirty="0" smtClean="0"/>
              <a:t>(obi.owl)</a:t>
            </a:r>
            <a:endParaRPr lang="en-US" sz="2000" dirty="0"/>
          </a:p>
        </p:txBody>
      </p:sp>
      <p:cxnSp>
        <p:nvCxnSpPr>
          <p:cNvPr id="43" name="Elbow Connector 42"/>
          <p:cNvCxnSpPr>
            <a:stCxn id="12290" idx="0"/>
            <a:endCxn id="41" idx="0"/>
          </p:cNvCxnSpPr>
          <p:nvPr/>
        </p:nvCxnSpPr>
        <p:spPr>
          <a:xfrm rot="16200000" flipH="1">
            <a:off x="3368237" y="169570"/>
            <a:ext cx="25400" cy="3191461"/>
          </a:xfrm>
          <a:prstGeom prst="bentConnector3">
            <a:avLst>
              <a:gd name="adj1" fmla="val -175470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24200" y="1230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load</a:t>
            </a:r>
            <a:endParaRPr lang="en-US" sz="1800" dirty="0"/>
          </a:p>
        </p:txBody>
      </p:sp>
      <p:cxnSp>
        <p:nvCxnSpPr>
          <p:cNvPr id="52" name="Straight Arrow Connector 51"/>
          <p:cNvCxnSpPr>
            <a:stCxn id="4" idx="0"/>
            <a:endCxn id="41" idx="3"/>
          </p:cNvCxnSpPr>
          <p:nvPr/>
        </p:nvCxnSpPr>
        <p:spPr>
          <a:xfrm rot="16200000" flipV="1">
            <a:off x="4667904" y="2899564"/>
            <a:ext cx="621268" cy="37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05400" y="26786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acess</a:t>
            </a:r>
            <a:endParaRPr lang="en-US" sz="1800" dirty="0"/>
          </a:p>
        </p:txBody>
      </p:sp>
      <p:sp>
        <p:nvSpPr>
          <p:cNvPr id="57" name="TextBox 56"/>
          <p:cNvSpPr txBox="1"/>
          <p:nvPr/>
        </p:nvSpPr>
        <p:spPr>
          <a:xfrm>
            <a:off x="1219200" y="533400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dirty="0" smtClean="0"/>
              <a:t>bi.owl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2426970"/>
            <a:ext cx="4629150" cy="92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Flowchart: Magnetic Disk 40"/>
          <p:cNvSpPr/>
          <p:nvPr/>
        </p:nvSpPr>
        <p:spPr>
          <a:xfrm>
            <a:off x="4443268" y="1371600"/>
            <a:ext cx="1066800" cy="1219200"/>
          </a:xfrm>
          <a:prstGeom prst="flowChartMagneticDisk">
            <a:avLst/>
          </a:prstGeom>
          <a:solidFill>
            <a:srgbClr val="AECFEA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Onto-View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75635" y="3393214"/>
            <a:ext cx="1609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Onto-View</a:t>
            </a:r>
            <a:endParaRPr lang="en-US" b="1" dirty="0"/>
          </a:p>
        </p:txBody>
      </p:sp>
      <p:grpSp>
        <p:nvGrpSpPr>
          <p:cNvPr id="5" name="Group 18"/>
          <p:cNvGrpSpPr/>
          <p:nvPr/>
        </p:nvGrpSpPr>
        <p:grpSpPr>
          <a:xfrm>
            <a:off x="3614470" y="4343400"/>
            <a:ext cx="3161956" cy="1833265"/>
            <a:chOff x="3810000" y="5029200"/>
            <a:chExt cx="3161956" cy="1833265"/>
          </a:xfrm>
        </p:grpSpPr>
        <p:sp>
          <p:nvSpPr>
            <p:cNvPr id="7" name="TextBox 6"/>
            <p:cNvSpPr txBox="1"/>
            <p:nvPr/>
          </p:nvSpPr>
          <p:spPr>
            <a:xfrm>
              <a:off x="3810000" y="5029200"/>
              <a:ext cx="27318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FGED alternative term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0" y="5385137"/>
              <a:ext cx="316195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1. Add FGED alternative term</a:t>
              </a:r>
            </a:p>
            <a:p>
              <a:r>
                <a:rPr lang="en-US" sz="1800" dirty="0" smtClean="0"/>
                <a:t>    property to FGED terms</a:t>
              </a:r>
            </a:p>
            <a:p>
              <a:r>
                <a:rPr lang="en-US" sz="1800" dirty="0" smtClean="0"/>
                <a:t>2. Extract terms with ‘FGED </a:t>
              </a:r>
            </a:p>
            <a:p>
              <a:r>
                <a:rPr lang="en-US" sz="1800" dirty="0" smtClean="0"/>
                <a:t>    alternative term’ property and</a:t>
              </a:r>
            </a:p>
            <a:p>
              <a:r>
                <a:rPr lang="en-US" sz="1800" dirty="0" smtClean="0"/>
                <a:t>    all the axioms related to them</a:t>
              </a:r>
              <a:endParaRPr lang="en-US" sz="18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73467" y="3209026"/>
            <a:ext cx="214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will show</a:t>
            </a:r>
          </a:p>
          <a:p>
            <a:r>
              <a:rPr lang="en-US" dirty="0"/>
              <a:t>t</a:t>
            </a:r>
            <a:r>
              <a:rPr lang="en-US" dirty="0" smtClean="0"/>
              <a:t>he result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7" idx="0"/>
            <a:endCxn id="4" idx="2"/>
          </p:cNvCxnSpPr>
          <p:nvPr/>
        </p:nvCxnSpPr>
        <p:spPr>
          <a:xfrm rot="5400000" flipH="1" flipV="1">
            <a:off x="4736138" y="4099131"/>
            <a:ext cx="488521" cy="1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35" idx="1"/>
          </p:cNvCxnSpPr>
          <p:nvPr/>
        </p:nvCxnSpPr>
        <p:spPr>
          <a:xfrm>
            <a:off x="5785178" y="3624047"/>
            <a:ext cx="988289" cy="47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67068" y="1828800"/>
            <a:ext cx="1245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RDF store</a:t>
            </a:r>
          </a:p>
          <a:p>
            <a:pPr algn="ctr"/>
            <a:r>
              <a:rPr lang="en-US" sz="2000" dirty="0" smtClean="0"/>
              <a:t>(obi.owl)</a:t>
            </a:r>
            <a:endParaRPr lang="en-US" sz="2000" dirty="0"/>
          </a:p>
        </p:txBody>
      </p:sp>
      <p:cxnSp>
        <p:nvCxnSpPr>
          <p:cNvPr id="52" name="Straight Arrow Connector 51"/>
          <p:cNvCxnSpPr>
            <a:stCxn id="4" idx="0"/>
            <a:endCxn id="41" idx="3"/>
          </p:cNvCxnSpPr>
          <p:nvPr/>
        </p:nvCxnSpPr>
        <p:spPr>
          <a:xfrm rot="16200000" flipV="1">
            <a:off x="4577331" y="2990137"/>
            <a:ext cx="802414" cy="37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05400" y="26786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acess</a:t>
            </a:r>
            <a:endParaRPr lang="en-US" sz="1800" dirty="0"/>
          </a:p>
        </p:txBody>
      </p:sp>
      <p:cxnSp>
        <p:nvCxnSpPr>
          <p:cNvPr id="22" name="Shape 21"/>
          <p:cNvCxnSpPr>
            <a:stCxn id="20" idx="2"/>
            <a:endCxn id="4" idx="1"/>
          </p:cNvCxnSpPr>
          <p:nvPr/>
        </p:nvCxnSpPr>
        <p:spPr>
          <a:xfrm rot="16200000" flipH="1">
            <a:off x="3119007" y="2567418"/>
            <a:ext cx="271247" cy="184201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5240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Chris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Stoeckert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smtClean="0">
                <a:ea typeface="ＭＳ Ｐゴシック" pitchFamily="34" charset="-128"/>
              </a:rPr>
              <a:t>Mélanie</a:t>
            </a:r>
            <a:r>
              <a:rPr lang="en-US" sz="3000" kern="0" dirty="0">
                <a:ea typeface="ＭＳ Ｐゴシック" pitchFamily="34" charset="-128"/>
              </a:rPr>
              <a:t>Courtot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Bjoern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Peters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43400" y="1600200"/>
            <a:ext cx="457200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Alan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Ruttenberg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err="1">
                <a:ea typeface="ＭＳ Ｐゴシック" pitchFamily="34" charset="-128"/>
              </a:rPr>
              <a:t>Zuoshuang</a:t>
            </a:r>
            <a:r>
              <a:rPr lang="en-US" sz="3000" kern="0" dirty="0" smtClean="0">
                <a:ea typeface="ＭＳ Ｐゴシック" pitchFamily="34" charset="-128"/>
              </a:rPr>
              <a:t>(</a:t>
            </a:r>
            <a:r>
              <a:rPr lang="en-US" sz="3000" kern="0" dirty="0" smtClean="0">
                <a:latin typeface="+mn-lt"/>
                <a:ea typeface="ＭＳ Ｐゴシック" pitchFamily="34" charset="-128"/>
                <a:cs typeface="+mn-cs"/>
              </a:rPr>
              <a:t>Allen) Xiang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667000" y="4000500"/>
            <a:ext cx="3457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OBI Consortium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MIREOT?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MIREOT stands for </a:t>
            </a:r>
            <a:r>
              <a:rPr lang="en-US" b="1" dirty="0"/>
              <a:t>M</a:t>
            </a:r>
            <a:r>
              <a:rPr lang="en-US" dirty="0"/>
              <a:t>inimum </a:t>
            </a:r>
            <a:r>
              <a:rPr lang="en-US" b="1" dirty="0"/>
              <a:t>I</a:t>
            </a:r>
            <a:r>
              <a:rPr lang="en-US" dirty="0"/>
              <a:t>nformation to </a:t>
            </a:r>
            <a:r>
              <a:rPr lang="en-US" b="1" dirty="0"/>
              <a:t>R</a:t>
            </a:r>
            <a:r>
              <a:rPr lang="en-US" dirty="0"/>
              <a:t>eference </a:t>
            </a:r>
            <a:r>
              <a:rPr lang="en-US" b="1" dirty="0"/>
              <a:t>E</a:t>
            </a:r>
            <a:r>
              <a:rPr lang="en-US" dirty="0"/>
              <a:t>xternal </a:t>
            </a:r>
            <a:r>
              <a:rPr lang="en-US" b="1" dirty="0"/>
              <a:t>O</a:t>
            </a:r>
            <a:r>
              <a:rPr lang="en-US" dirty="0"/>
              <a:t>ntology </a:t>
            </a:r>
            <a:r>
              <a:rPr lang="en-US" b="1" dirty="0"/>
              <a:t>T</a:t>
            </a:r>
            <a:r>
              <a:rPr lang="en-US" dirty="0"/>
              <a:t>erms</a:t>
            </a:r>
          </a:p>
          <a:p>
            <a:endParaRPr lang="en-US" dirty="0"/>
          </a:p>
          <a:p>
            <a:r>
              <a:rPr lang="en-US" dirty="0"/>
              <a:t>A mechanism to import terms of interest from an external resource</a:t>
            </a:r>
            <a:r>
              <a:rPr lang="en-US" dirty="0" smtClean="0"/>
              <a:t> to </a:t>
            </a:r>
            <a:r>
              <a:rPr lang="en-US" dirty="0"/>
              <a:t>a target ontology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MIREOT?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Create new term in the target ontology and refer to external resource – duplicate efforts and creates redundancy</a:t>
            </a:r>
          </a:p>
          <a:p>
            <a:pPr>
              <a:lnSpc>
                <a:spcPct val="90000"/>
              </a:lnSpc>
            </a:pPr>
            <a:r>
              <a:rPr lang="en-US" dirty="0"/>
              <a:t>Import module (including axioms) – hard to obtain the module</a:t>
            </a:r>
          </a:p>
          <a:p>
            <a:pPr>
              <a:lnSpc>
                <a:spcPct val="90000"/>
              </a:lnSpc>
            </a:pPr>
            <a:r>
              <a:rPr lang="en-US" dirty="0"/>
              <a:t>Import whole ontology – huge overhead, may cause inconsistency and unexpected inferences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minimal information</a:t>
            </a:r>
            <a:r>
              <a:rPr lang="en-US" sz="4000" dirty="0" smtClean="0"/>
              <a:t> to refer to the </a:t>
            </a:r>
            <a:r>
              <a:rPr lang="en-US" sz="4000" dirty="0"/>
              <a:t>term in the external resource?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URI of the class </a:t>
            </a:r>
          </a:p>
          <a:p>
            <a:r>
              <a:rPr lang="en-US" dirty="0"/>
              <a:t>URI of the source ontology</a:t>
            </a:r>
          </a:p>
          <a:p>
            <a:r>
              <a:rPr lang="en-US" dirty="0"/>
              <a:t>Position in the target ontology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 typeface="Symbol" pitchFamily="18" charset="2"/>
              <a:buChar char="Þ"/>
            </a:pPr>
            <a:r>
              <a:rPr lang="en-US" dirty="0"/>
              <a:t> this </a:t>
            </a:r>
            <a:r>
              <a:rPr lang="en-US" b="1" i="1" dirty="0"/>
              <a:t>minimal set </a:t>
            </a:r>
            <a:r>
              <a:rPr lang="en-US" dirty="0"/>
              <a:t>allows to unambiguously identify a term</a:t>
            </a:r>
          </a:p>
          <a:p>
            <a:pPr>
              <a:buFont typeface="Symbol" pitchFamily="18" charset="2"/>
              <a:buNone/>
            </a:pPr>
            <a:endParaRPr lang="en-US" sz="24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information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  <a:p>
            <a:r>
              <a:rPr lang="en-US" dirty="0"/>
              <a:t>Definition</a:t>
            </a:r>
          </a:p>
          <a:p>
            <a:r>
              <a:rPr lang="en-US" dirty="0"/>
              <a:t>Synonym</a:t>
            </a:r>
          </a:p>
          <a:p>
            <a:r>
              <a:rPr lang="en-US" dirty="0"/>
              <a:t>Other annotations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MIREOTing</a:t>
            </a:r>
            <a:r>
              <a:rPr lang="en-US" dirty="0" smtClean="0"/>
              <a:t> </a:t>
            </a:r>
            <a:r>
              <a:rPr lang="en-US" dirty="0"/>
              <a:t>automatically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Perl + Lisp scripts </a:t>
            </a:r>
          </a:p>
          <a:p>
            <a:pPr lvl="1"/>
            <a:r>
              <a:rPr lang="en-US" dirty="0" smtClean="0"/>
              <a:t>used by OBI developers</a:t>
            </a:r>
          </a:p>
          <a:p>
            <a:r>
              <a:rPr lang="en-US" dirty="0" err="1" smtClean="0"/>
              <a:t>OntoFox</a:t>
            </a:r>
            <a:endParaRPr lang="en-US" dirty="0" smtClean="0"/>
          </a:p>
          <a:p>
            <a:pPr lvl="1"/>
            <a:r>
              <a:rPr lang="en-US" dirty="0" smtClean="0"/>
              <a:t>Web-based tool that can be easily used by all developers (compare to OBI implementations)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used by OBI</a:t>
            </a:r>
            <a:endParaRPr lang="en-US" dirty="0"/>
          </a:p>
        </p:txBody>
      </p:sp>
      <p:pic>
        <p:nvPicPr>
          <p:cNvPr id="1025" name="Picture 1" descr="https://docs.google.com/File?id=dzprnmw_26hqg2m4vp_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858000" cy="5143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76400" y="5943600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Perl script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5098" y="5943600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Lisp script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Links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Scripts are available under our SVN repository: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hlinkClick r:id="rId2"/>
              </a:rPr>
              <a:t>http://purl.obolibrary.org/obo/obi/repository/trunk/src/tools/</a:t>
            </a:r>
            <a:endParaRPr lang="en-US" sz="2800" dirty="0"/>
          </a:p>
          <a:p>
            <a:pPr lvl="2">
              <a:lnSpc>
                <a:spcPct val="90000"/>
              </a:lnSpc>
            </a:pPr>
            <a:r>
              <a:rPr lang="en-US" sz="2800" dirty="0"/>
              <a:t>add-to-external.pl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hlinkClick r:id="rId3"/>
              </a:rPr>
              <a:t>http://purl.obolibrary.org/obo/obi/repository/trunk/src/tools/build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800" dirty="0"/>
              <a:t>create-external-</a:t>
            </a:r>
            <a:r>
              <a:rPr lang="en-US" sz="2800" dirty="0" err="1"/>
              <a:t>derived.lisp</a:t>
            </a:r>
            <a:endParaRPr lang="en-US" sz="28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dirty="0"/>
              <a:t>Detailed tutorial of the scripts:</a:t>
            </a:r>
          </a:p>
          <a:p>
            <a:r>
              <a:rPr lang="en-US" sz="2400" dirty="0">
                <a:hlinkClick r:id="rId4"/>
              </a:rPr>
              <a:t>http://obi-ontology.org/page/Tutorials#MIREOT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 sz="4000" dirty="0" err="1" smtClean="0"/>
              <a:t>OntoFox</a:t>
            </a:r>
            <a:r>
              <a:rPr lang="en-US" sz="4000" dirty="0" smtClean="0"/>
              <a:t>: a Web Server for </a:t>
            </a:r>
            <a:r>
              <a:rPr lang="en-US" sz="4000" dirty="0" err="1" smtClean="0"/>
              <a:t>MIREOTing</a:t>
            </a:r>
            <a:endParaRPr lang="en-US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4572000" cy="4267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Based on the MIREOT principle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Web-based data </a:t>
            </a:r>
            <a:r>
              <a:rPr lang="en-US" sz="2800" dirty="0" smtClean="0"/>
              <a:t>input and output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Output OWL file can be directly imported in your ontology 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Easy to use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No programming needed for users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029200" y="5615869"/>
            <a:ext cx="41148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hlinkClick r:id="rId2"/>
              </a:rPr>
              <a:t>http://ontofox.hegroup.org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15339"/>
          <a:stretch/>
        </p:blipFill>
        <p:spPr bwMode="auto">
          <a:xfrm>
            <a:off x="5347794" y="1518078"/>
            <a:ext cx="3477611" cy="4185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r="72746" b="95054"/>
          <a:stretch/>
        </p:blipFill>
        <p:spPr bwMode="auto">
          <a:xfrm>
            <a:off x="6741296" y="1295400"/>
            <a:ext cx="690609" cy="17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476</Words>
  <Application>Microsoft Macintosh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MIREOT Minimum information to reference external ontology terms</vt:lpstr>
      <vt:lpstr>What is MIREOT?</vt:lpstr>
      <vt:lpstr>Why MIREOT?</vt:lpstr>
      <vt:lpstr>What is minimal information to refer to the term in the external resource?</vt:lpstr>
      <vt:lpstr>Additional information</vt:lpstr>
      <vt:lpstr>MIREOTing automatically</vt:lpstr>
      <vt:lpstr>Scripts used by OBI</vt:lpstr>
      <vt:lpstr>Useful Links</vt:lpstr>
      <vt:lpstr>OntoFox: a Web Server for MIREOTing</vt:lpstr>
      <vt:lpstr>Acknowledgements</vt:lpstr>
      <vt:lpstr>Community View of OBI</vt:lpstr>
      <vt:lpstr>OBI</vt:lpstr>
      <vt:lpstr>Community View</vt:lpstr>
      <vt:lpstr>Implementations</vt:lpstr>
      <vt:lpstr>Onto-View</vt:lpstr>
      <vt:lpstr>Onto-View</vt:lpstr>
      <vt:lpstr>Acknowledgements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MIREOT Minimum information to reference external ontology terms</dc:title>
  <dc:creator>jie</dc:creator>
  <cp:lastModifiedBy>Jie Zheng</cp:lastModifiedBy>
  <cp:revision>65</cp:revision>
  <dcterms:created xsi:type="dcterms:W3CDTF">2011-07-20T19:00:03Z</dcterms:created>
  <dcterms:modified xsi:type="dcterms:W3CDTF">2011-07-21T13:57:11Z</dcterms:modified>
</cp:coreProperties>
</file>