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p14="http://schemas.microsoft.com/office/powerpoint/2010/main" xmlns:mv="urn:schemas-microsoft-com:mac:vml" xmlns:mc="http://schemas.openxmlformats.org/markup-compatibility/2006" val="1"/>
      </p:ext>
    </p:extLst>
  </p:showPr>
  <p:clrMru>
    <a:srgbClr val="AECFEA"/>
  </p:clrMru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>
        <p:scale>
          <a:sx n="110" d="100"/>
          <a:sy n="110" d="100"/>
        </p:scale>
        <p:origin x="-2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Picture 3.png"/>
          <p:cNvPicPr>
            <a:picLocks noChangeAspect="1"/>
          </p:cNvPicPr>
          <p:nvPr userDrawn="1"/>
        </p:nvPicPr>
        <p:blipFill>
          <a:blip r:embed="rId13"/>
          <a:srcRect t="16833" r="1106" b="73853"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bi-ontology.org/page/Tutori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ntofox.hegrou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Mélanie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Frank Gibson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Allyson L. Lister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James Malone 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Daniel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Schober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Ryan R. Brinkman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OBI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property approach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termsforwhich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</a:p>
          <a:p>
            <a:r>
              <a:rPr lang="en-US" dirty="0" smtClean="0"/>
              <a:t>Example usage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00600"/>
          </a:xfrm>
        </p:spPr>
        <p:txBody>
          <a:bodyPr/>
          <a:lstStyle/>
          <a:p>
            <a:r>
              <a:rPr lang="en-US" dirty="0" smtClean="0"/>
              <a:t>Tag terms using community-specific annotation property</a:t>
            </a:r>
          </a:p>
          <a:p>
            <a:pPr lvl="1"/>
            <a:r>
              <a:rPr lang="en-US" sz="2400" dirty="0" smtClean="0"/>
              <a:t>Option 1: Add annotation property in the terms in obi.owl directly</a:t>
            </a:r>
          </a:p>
          <a:p>
            <a:pPr lvl="1"/>
            <a:r>
              <a:rPr lang="en-US" sz="2400" dirty="0" smtClean="0"/>
              <a:t>Option 2: Mark the terms in a spread sheet</a:t>
            </a:r>
          </a:p>
          <a:p>
            <a:r>
              <a:rPr lang="en-US" dirty="0" smtClean="0"/>
              <a:t>Extract the tagged subset of obi.owl including all related terms and axioms based on community-specific annotation property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 (under development)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635" y="3212068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Onto-View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752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4969133"/>
            <a:ext cx="2931123" cy="1279267"/>
            <a:chOff x="3810000" y="5029200"/>
            <a:chExt cx="2931123" cy="1279267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IEDB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293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Extract terms with ‘IEDB </a:t>
              </a:r>
            </a:p>
            <a:p>
              <a:r>
                <a:rPr lang="en-US" sz="1800" dirty="0" smtClean="0"/>
                <a:t>alternative term’ property and</a:t>
              </a:r>
            </a:p>
            <a:p>
              <a:r>
                <a:rPr lang="en-US" sz="1800" dirty="0" smtClean="0"/>
                <a:t>all 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084862"/>
            <a:ext cx="214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 </a:t>
            </a:r>
            <a:endParaRPr lang="en-US" sz="2000" dirty="0" smtClean="0"/>
          </a:p>
          <a:p>
            <a:r>
              <a:rPr lang="en-US" sz="2000" dirty="0" smtClean="0"/>
              <a:t>output </a:t>
            </a:r>
            <a:r>
              <a:rPr lang="en-US" sz="2000" dirty="0" smtClean="0"/>
              <a:t>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endCxn id="4" idx="2"/>
          </p:cNvCxnSpPr>
          <p:nvPr/>
        </p:nvCxnSpPr>
        <p:spPr>
          <a:xfrm rot="16200000" flipV="1">
            <a:off x="4333023" y="4321117"/>
            <a:ext cx="1295400" cy="63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 flipV="1">
            <a:off x="5785178" y="3438805"/>
            <a:ext cx="988289" cy="40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43" name="Elbow Connector 42"/>
          <p:cNvCxnSpPr>
            <a:stCxn id="12290" idx="0"/>
            <a:endCxn id="41" idx="0"/>
          </p:cNvCxnSpPr>
          <p:nvPr/>
        </p:nvCxnSpPr>
        <p:spPr>
          <a:xfrm rot="16200000" flipH="1">
            <a:off x="3368237" y="169570"/>
            <a:ext cx="25400" cy="3191461"/>
          </a:xfrm>
          <a:prstGeom prst="bentConnector3">
            <a:avLst>
              <a:gd name="adj1" fmla="val -1754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230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667904" y="2899564"/>
            <a:ext cx="621268" cy="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5400" y="2678668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 quires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9200" y="53340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obi.owl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2426970"/>
            <a:ext cx="462915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635" y="3393214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Onto-View</a:t>
            </a:r>
            <a:endParaRPr lang="en-US" b="1" dirty="0"/>
          </a:p>
        </p:txBody>
      </p:sp>
      <p:grpSp>
        <p:nvGrpSpPr>
          <p:cNvPr id="5" name="Group 18"/>
          <p:cNvGrpSpPr/>
          <p:nvPr/>
        </p:nvGrpSpPr>
        <p:grpSpPr>
          <a:xfrm>
            <a:off x="3614470" y="4343400"/>
            <a:ext cx="3161956" cy="1833265"/>
            <a:chOff x="3810000" y="5029200"/>
            <a:chExt cx="3161956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FGED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31619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1. Add FGED alternative term</a:t>
              </a:r>
            </a:p>
            <a:p>
              <a:r>
                <a:rPr lang="en-US" sz="1800" dirty="0" smtClean="0"/>
                <a:t>    property to FGED terms</a:t>
              </a:r>
            </a:p>
            <a:p>
              <a:r>
                <a:rPr lang="en-US" sz="1800" dirty="0" smtClean="0"/>
                <a:t>2. Extract terms with ‘FGED </a:t>
              </a:r>
            </a:p>
            <a:p>
              <a:r>
                <a:rPr lang="en-US" sz="1800" dirty="0" smtClean="0"/>
                <a:t>    alternative term’ property and</a:t>
              </a:r>
            </a:p>
            <a:p>
              <a:r>
                <a:rPr lang="en-US" sz="1800" dirty="0" smtClean="0"/>
                <a:t>    all 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271766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output </a:t>
            </a:r>
            <a:r>
              <a:rPr lang="en-US" sz="2000" dirty="0" smtClean="0"/>
              <a:t>file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5400000" flipH="1" flipV="1">
            <a:off x="4736138" y="4099131"/>
            <a:ext cx="488521" cy="1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>
            <a:off x="5785178" y="3624047"/>
            <a:ext cx="988289" cy="166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577331" y="2990137"/>
            <a:ext cx="802414" cy="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5400" y="2678668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 quires</a:t>
            </a:r>
            <a:endParaRPr lang="en-US" sz="1800" dirty="0"/>
          </a:p>
        </p:txBody>
      </p:sp>
      <p:cxnSp>
        <p:nvCxnSpPr>
          <p:cNvPr id="22" name="Shape 21"/>
          <p:cNvCxnSpPr>
            <a:stCxn id="20" idx="2"/>
            <a:endCxn id="4" idx="1"/>
          </p:cNvCxnSpPr>
          <p:nvPr/>
        </p:nvCxnSpPr>
        <p:spPr>
          <a:xfrm rot="16200000" flipH="1">
            <a:off x="3119007" y="2567418"/>
            <a:ext cx="271247" cy="184201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smtClean="0">
                <a:ea typeface="ＭＳ Ｐゴシック" pitchFamily="34" charset="-128"/>
              </a:rPr>
              <a:t>Mélanie</a:t>
            </a:r>
            <a:r>
              <a:rPr lang="en-US" sz="3000" kern="0" dirty="0">
                <a:ea typeface="ＭＳ Ｐゴシック" pitchFamily="34" charset="-128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import terms of interest from an external resource</a:t>
            </a:r>
            <a:r>
              <a:rPr lang="en-US" dirty="0" smtClean="0"/>
              <a:t> to </a:t>
            </a:r>
            <a:r>
              <a:rPr lang="en-US" dirty="0"/>
              <a:t>a target ontology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Creating </a:t>
            </a:r>
            <a:r>
              <a:rPr lang="en-US" dirty="0"/>
              <a:t>new </a:t>
            </a:r>
            <a:r>
              <a:rPr lang="en-US" dirty="0" smtClean="0"/>
              <a:t>terms </a:t>
            </a:r>
            <a:r>
              <a:rPr lang="en-US" dirty="0"/>
              <a:t>in the target ontology and </a:t>
            </a:r>
            <a:r>
              <a:rPr lang="en-US" dirty="0" smtClean="0"/>
              <a:t>referring back </a:t>
            </a:r>
            <a:r>
              <a:rPr lang="en-US" dirty="0"/>
              <a:t>to</a:t>
            </a:r>
            <a:r>
              <a:rPr lang="en-US" dirty="0" smtClean="0"/>
              <a:t> an external </a:t>
            </a:r>
            <a:r>
              <a:rPr lang="en-US" dirty="0"/>
              <a:t>resource</a:t>
            </a:r>
            <a:r>
              <a:rPr lang="en-US" dirty="0" smtClean="0"/>
              <a:t> leads to redundant effort and terms.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Extracting and importing modules </a:t>
            </a:r>
            <a:r>
              <a:rPr lang="en-US" dirty="0"/>
              <a:t>(including axioms)</a:t>
            </a:r>
            <a:r>
              <a:rPr lang="en-US" dirty="0" smtClean="0"/>
              <a:t> is difficult.</a:t>
            </a:r>
          </a:p>
          <a:p>
            <a:pPr>
              <a:lnSpc>
                <a:spcPct val="90000"/>
              </a:lnSpc>
            </a:pPr>
            <a:r>
              <a:rPr lang="en-US" dirty="0"/>
              <a:t>Import</a:t>
            </a:r>
            <a:r>
              <a:rPr lang="en-US" dirty="0" smtClean="0"/>
              <a:t> of a whole </a:t>
            </a:r>
            <a:r>
              <a:rPr lang="en-US" dirty="0"/>
              <a:t>ontology</a:t>
            </a:r>
            <a:r>
              <a:rPr lang="en-US" dirty="0" smtClean="0"/>
              <a:t> has a </a:t>
            </a:r>
            <a:r>
              <a:rPr lang="en-US" dirty="0"/>
              <a:t>huge </a:t>
            </a:r>
            <a:r>
              <a:rPr lang="en-US" dirty="0" smtClean="0"/>
              <a:t>overhead and </a:t>
            </a:r>
            <a:r>
              <a:rPr lang="en-US" dirty="0"/>
              <a:t>may cause </a:t>
            </a:r>
            <a:r>
              <a:rPr lang="en-US" dirty="0" smtClean="0"/>
              <a:t>inconsistencies </a:t>
            </a:r>
            <a:r>
              <a:rPr lang="en-US" dirty="0"/>
              <a:t>and unexpected </a:t>
            </a:r>
            <a:r>
              <a:rPr lang="en-US" dirty="0" smtClean="0"/>
              <a:t>inferences.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000" dirty="0"/>
              <a:t>What is</a:t>
            </a:r>
            <a:r>
              <a:rPr lang="en-US" sz="4000" dirty="0" smtClean="0"/>
              <a:t> the minimal </a:t>
            </a:r>
            <a:r>
              <a:rPr lang="en-US" sz="4000" dirty="0"/>
              <a:t>information</a:t>
            </a:r>
            <a:r>
              <a:rPr lang="en-US" sz="4000" dirty="0" smtClean="0"/>
              <a:t> required to refer toa</a:t>
            </a:r>
            <a:r>
              <a:rPr lang="en-US" sz="4000" dirty="0"/>
              <a:t>term in</a:t>
            </a:r>
            <a:r>
              <a:rPr lang="en-US" sz="4000" dirty="0" smtClean="0"/>
              <a:t>an</a:t>
            </a:r>
            <a:r>
              <a:rPr lang="en-US" sz="4000" dirty="0"/>
              <a:t>external resource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/>
              <a:t>URI of the class </a:t>
            </a:r>
          </a:p>
          <a:p>
            <a:r>
              <a:rPr lang="en-US" dirty="0"/>
              <a:t>URI of the source ontology</a:t>
            </a:r>
          </a:p>
          <a:p>
            <a:r>
              <a:rPr lang="en-US" dirty="0"/>
              <a:t>Position in the target ontology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</a:t>
            </a:r>
            <a:r>
              <a:rPr lang="en-US" dirty="0" smtClean="0"/>
              <a:t> unambiguous identification of </a:t>
            </a:r>
            <a:r>
              <a:rPr lang="en-US" dirty="0"/>
              <a:t>a term</a:t>
            </a:r>
          </a:p>
          <a:p>
            <a:pPr>
              <a:buFont typeface="Symbol" pitchFamily="18" charset="2"/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  <a:p>
            <a:r>
              <a:rPr lang="en-US" dirty="0"/>
              <a:t>Definition</a:t>
            </a:r>
          </a:p>
          <a:p>
            <a:r>
              <a:rPr lang="en-US" dirty="0"/>
              <a:t>Synonym</a:t>
            </a:r>
          </a:p>
          <a:p>
            <a:r>
              <a:rPr lang="en-US" dirty="0"/>
              <a:t>Other annotations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MIREOTing</a:t>
            </a:r>
            <a:r>
              <a:rPr lang="en-US" dirty="0"/>
              <a:t>automatically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+ Lisp scripts </a:t>
            </a:r>
          </a:p>
          <a:p>
            <a:pPr lvl="1"/>
            <a:r>
              <a:rPr lang="en-US" dirty="0" smtClean="0"/>
              <a:t>used by OBI developers</a:t>
            </a:r>
          </a:p>
          <a:p>
            <a:r>
              <a:rPr lang="en-US" dirty="0" err="1" smtClean="0"/>
              <a:t>OntoFox</a:t>
            </a:r>
            <a:endParaRPr lang="en-US" dirty="0" smtClean="0"/>
          </a:p>
          <a:p>
            <a:pPr lvl="1"/>
            <a:r>
              <a:rPr lang="en-US" dirty="0" smtClean="0"/>
              <a:t>Web-based tool that can be easily used by all developers (compare to OBI implementation)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used by OBI</a:t>
            </a:r>
            <a:endParaRPr lang="en-US" dirty="0"/>
          </a:p>
        </p:txBody>
      </p:sp>
      <p:pic>
        <p:nvPicPr>
          <p:cNvPr id="1025" name="Picture 1" descr="https://docs.google.com/File?id=dzprnmw_26hqg2m4vp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858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Perl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098" y="59436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Lisp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95400"/>
            <a:ext cx="417699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296174" y="2608052"/>
            <a:ext cx="35814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8982" y="2717322"/>
            <a:ext cx="38862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70" y="4114800"/>
            <a:ext cx="3429000" cy="109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021358" y="3505200"/>
            <a:ext cx="2245842" cy="1572399"/>
            <a:chOff x="2021358" y="3505200"/>
            <a:chExt cx="2245842" cy="1572399"/>
          </a:xfrm>
        </p:grpSpPr>
        <p:sp>
          <p:nvSpPr>
            <p:cNvPr id="18" name="TextBox 17"/>
            <p:cNvSpPr txBox="1"/>
            <p:nvPr/>
          </p:nvSpPr>
          <p:spPr>
            <a:xfrm>
              <a:off x="2021358" y="3505200"/>
              <a:ext cx="1560042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e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xternal term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833" y="3844504"/>
              <a:ext cx="1199367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Position in the 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target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4800600"/>
              <a:ext cx="2002471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the source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3810000"/>
            <a:ext cx="1381518" cy="990600"/>
            <a:chOff x="2286000" y="3810000"/>
            <a:chExt cx="1381518" cy="990600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2133600" y="3962400"/>
              <a:ext cx="457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rot="5400000">
              <a:off x="3491544" y="4243626"/>
              <a:ext cx="113431" cy="238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</p:cNvCxnSpPr>
            <p:nvPr/>
          </p:nvCxnSpPr>
          <p:spPr>
            <a:xfrm rot="16200000" flipV="1">
              <a:off x="2824718" y="4490482"/>
              <a:ext cx="228600" cy="391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2652" y="4095750"/>
            <a:ext cx="397615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Oval 32"/>
          <p:cNvSpPr/>
          <p:nvPr/>
        </p:nvSpPr>
        <p:spPr>
          <a:xfrm>
            <a:off x="9906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8768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14800" y="144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http://purl.obolibrary.org/obo/obi/repository/trunk/src/tools/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333CC"/>
                </a:solidFill>
              </a:rPr>
              <a:t>http://purl.obolibrary.org/obo/obi/repository/trunk/src/tools/build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create-external-</a:t>
            </a:r>
            <a:r>
              <a:rPr lang="en-US" sz="2800" dirty="0" err="1"/>
              <a:t>derived.lisp</a:t>
            </a:r>
            <a:endParaRPr lang="en-US" sz="28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400" dirty="0">
                <a:solidFill>
                  <a:srgbClr val="3333CC"/>
                </a:solidFill>
              </a:rPr>
              <a:t>http://obi-ontology.org/page/Tutorials#MIREOT</a:t>
            </a:r>
            <a:endParaRPr lang="en-US" sz="2400" dirty="0">
              <a:solidFill>
                <a:srgbClr val="3333CC"/>
              </a:solidFill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4000" dirty="0" err="1" smtClean="0"/>
              <a:t>OntoFox</a:t>
            </a:r>
            <a:r>
              <a:rPr lang="en-US" sz="4000" dirty="0" smtClean="0"/>
              <a:t>: a Web Server for </a:t>
            </a:r>
            <a:r>
              <a:rPr lang="en-US" sz="4000" dirty="0" err="1" smtClean="0"/>
              <a:t>MIREOTing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Based on the MIREOT principle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Easy to use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users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7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CC"/>
                </a:solidFill>
                <a:hlinkClick r:id="rId2"/>
              </a:rPr>
              <a:t>http://ontofox.hegroup.org</a:t>
            </a:r>
            <a:endParaRPr lang="en-US" sz="2800" dirty="0">
              <a:solidFill>
                <a:srgbClr val="33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506</Words>
  <Application>Microsoft Macintosh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MIREOT Minimum information to reference external ontology terms</vt:lpstr>
      <vt:lpstr>What is MIREOT?</vt:lpstr>
      <vt:lpstr>Why MIREOT?</vt:lpstr>
      <vt:lpstr>What is the minimal information required to refer toaterm inanexternal resource?</vt:lpstr>
      <vt:lpstr>Additional information</vt:lpstr>
      <vt:lpstr>MIREOTingautomatically</vt:lpstr>
      <vt:lpstr>Scripts used by OBI</vt:lpstr>
      <vt:lpstr>Useful Links</vt:lpstr>
      <vt:lpstr>OntoFox: a Web Server for MIREOTing</vt:lpstr>
      <vt:lpstr>Acknowledgements</vt:lpstr>
      <vt:lpstr>Community View of OBI</vt:lpstr>
      <vt:lpstr>OBI</vt:lpstr>
      <vt:lpstr>Community View</vt:lpstr>
      <vt:lpstr>View Implementation</vt:lpstr>
      <vt:lpstr>OntoFox-View: Option 1</vt:lpstr>
      <vt:lpstr>OntoFox-View: Option 2</vt:lpstr>
      <vt:lpstr>Acknowledgements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Jie Zheng</cp:lastModifiedBy>
  <cp:revision>88</cp:revision>
  <dcterms:created xsi:type="dcterms:W3CDTF">2011-07-21T15:15:42Z</dcterms:created>
  <dcterms:modified xsi:type="dcterms:W3CDTF">2011-07-21T18:08:57Z</dcterms:modified>
</cp:coreProperties>
</file>