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4" r:id="rId7"/>
    <p:sldId id="265" r:id="rId8"/>
    <p:sldId id="262" r:id="rId9"/>
    <p:sldId id="263"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9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7073BD-9B93-B148-A612-5A94EDE853FE}" type="datetimeFigureOut">
              <a:rPr lang="en-US" smtClean="0"/>
              <a:t>13/10/2011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073BD-9B93-B148-A612-5A94EDE853FE}" type="datetimeFigureOut">
              <a:rPr lang="en-US" smtClean="0"/>
              <a:t>13/10/2011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073BD-9B93-B148-A612-5A94EDE853FE}" type="datetimeFigureOut">
              <a:rPr lang="en-US" smtClean="0"/>
              <a:t>13/10/2011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073BD-9B93-B148-A612-5A94EDE853FE}" type="datetimeFigureOut">
              <a:rPr lang="en-US" smtClean="0"/>
              <a:t>13/10/2011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7073BD-9B93-B148-A612-5A94EDE853FE}" type="datetimeFigureOut">
              <a:rPr lang="en-US" smtClean="0"/>
              <a:t>13/10/2011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7073BD-9B93-B148-A612-5A94EDE853FE}" type="datetimeFigureOut">
              <a:rPr lang="en-US" smtClean="0"/>
              <a:t>13/10/2011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7073BD-9B93-B148-A612-5A94EDE853FE}" type="datetimeFigureOut">
              <a:rPr lang="en-US" smtClean="0"/>
              <a:t>13/10/2011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7073BD-9B93-B148-A612-5A94EDE853FE}" type="datetimeFigureOut">
              <a:rPr lang="en-US" smtClean="0"/>
              <a:t>13/10/2011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073BD-9B93-B148-A612-5A94EDE853FE}" type="datetimeFigureOut">
              <a:rPr lang="en-US" smtClean="0"/>
              <a:t>13/10/2011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073BD-9B93-B148-A612-5A94EDE853FE}" type="datetimeFigureOut">
              <a:rPr lang="en-US" smtClean="0"/>
              <a:t>13/10/2011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7073BD-9B93-B148-A612-5A94EDE853FE}" type="datetimeFigureOut">
              <a:rPr lang="en-US" smtClean="0"/>
              <a:t>13/10/2011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93185-D0F1-2440-9055-3D882871C1D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073BD-9B93-B148-A612-5A94EDE853FE}" type="datetimeFigureOut">
              <a:rPr lang="en-US" smtClean="0"/>
              <a:t>13/10/2011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93185-D0F1-2440-9055-3D882871C1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982" y="2419685"/>
            <a:ext cx="7151718" cy="2062103"/>
          </a:xfrm>
          <a:prstGeom prst="rect">
            <a:avLst/>
          </a:prstGeom>
          <a:noFill/>
        </p:spPr>
        <p:txBody>
          <a:bodyPr wrap="none" rtlCol="0">
            <a:spAutoFit/>
          </a:bodyPr>
          <a:lstStyle/>
          <a:p>
            <a:pPr algn="ctr"/>
            <a:r>
              <a:rPr lang="en-US" sz="3200" b="1" dirty="0" err="1" smtClean="0"/>
              <a:t>OCRe</a:t>
            </a:r>
            <a:r>
              <a:rPr lang="en-US" sz="3200" b="1" dirty="0" smtClean="0"/>
              <a:t>-OBI integration discussion</a:t>
            </a:r>
          </a:p>
          <a:p>
            <a:pPr algn="ctr"/>
            <a:r>
              <a:rPr lang="en-US" sz="3200" b="1" dirty="0" smtClean="0"/>
              <a:t>OBI Workshop</a:t>
            </a:r>
          </a:p>
          <a:p>
            <a:pPr algn="ctr"/>
            <a:r>
              <a:rPr lang="en-US" sz="3200" b="1" dirty="0" smtClean="0"/>
              <a:t>Philly Oct 12-14, 2011</a:t>
            </a:r>
          </a:p>
          <a:p>
            <a:pPr algn="ctr"/>
            <a:r>
              <a:rPr lang="en-US" sz="3200" b="1" dirty="0" smtClean="0"/>
              <a:t>Melissa, Carlo, Philippe, </a:t>
            </a:r>
            <a:r>
              <a:rPr lang="en-US" sz="3200" b="1" dirty="0" err="1" smtClean="0"/>
              <a:t>Simona</a:t>
            </a:r>
            <a:r>
              <a:rPr lang="en-US" sz="3200" b="1" dirty="0" smtClean="0"/>
              <a:t>, Samson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6581" y="689009"/>
            <a:ext cx="6796353" cy="646331"/>
          </a:xfrm>
          <a:prstGeom prst="rect">
            <a:avLst/>
          </a:prstGeom>
        </p:spPr>
        <p:txBody>
          <a:bodyPr wrap="square">
            <a:spAutoFit/>
          </a:bodyPr>
          <a:lstStyle/>
          <a:p>
            <a:r>
              <a:rPr lang="en-US" b="1" dirty="0"/>
              <a:t>Directive information </a:t>
            </a:r>
            <a:r>
              <a:rPr lang="en-US" b="1" dirty="0" smtClean="0"/>
              <a:t>entity</a:t>
            </a:r>
            <a:r>
              <a:rPr lang="en-US" dirty="0" smtClean="0"/>
              <a:t>: </a:t>
            </a:r>
            <a:r>
              <a:rPr lang="en-US" dirty="0"/>
              <a:t>we share in common notions of independent and dependent variable specifications, protocol. </a:t>
            </a:r>
          </a:p>
        </p:txBody>
      </p:sp>
      <p:pic>
        <p:nvPicPr>
          <p:cNvPr id="3" name="Picture 2"/>
          <p:cNvPicPr>
            <a:picLocks noChangeAspect="1"/>
          </p:cNvPicPr>
          <p:nvPr/>
        </p:nvPicPr>
        <p:blipFill>
          <a:blip r:embed="rId2"/>
          <a:stretch>
            <a:fillRect/>
          </a:stretch>
        </p:blipFill>
        <p:spPr>
          <a:xfrm>
            <a:off x="711200" y="2304339"/>
            <a:ext cx="3860800" cy="3708400"/>
          </a:xfrm>
          <a:prstGeom prst="rect">
            <a:avLst/>
          </a:prstGeom>
        </p:spPr>
      </p:pic>
      <p:sp>
        <p:nvSpPr>
          <p:cNvPr id="4" name="TextBox 3"/>
          <p:cNvSpPr txBox="1"/>
          <p:nvPr/>
        </p:nvSpPr>
        <p:spPr>
          <a:xfrm>
            <a:off x="1736017" y="1891396"/>
            <a:ext cx="985253" cy="369332"/>
          </a:xfrm>
          <a:prstGeom prst="rect">
            <a:avLst/>
          </a:prstGeom>
          <a:noFill/>
        </p:spPr>
        <p:txBody>
          <a:bodyPr wrap="none" rtlCol="0">
            <a:spAutoFit/>
          </a:bodyPr>
          <a:lstStyle/>
          <a:p>
            <a:r>
              <a:rPr lang="en-US" b="1" dirty="0" smtClean="0"/>
              <a:t>IAO/OBI</a:t>
            </a:r>
            <a:endParaRPr lang="en-US" b="1" dirty="0"/>
          </a:p>
        </p:txBody>
      </p:sp>
      <p:pic>
        <p:nvPicPr>
          <p:cNvPr id="5" name="Picture 4"/>
          <p:cNvPicPr>
            <a:picLocks noChangeAspect="1"/>
          </p:cNvPicPr>
          <p:nvPr/>
        </p:nvPicPr>
        <p:blipFill>
          <a:blip r:embed="rId3"/>
          <a:stretch>
            <a:fillRect/>
          </a:stretch>
        </p:blipFill>
        <p:spPr>
          <a:xfrm>
            <a:off x="5126220" y="2371889"/>
            <a:ext cx="3733800" cy="3035300"/>
          </a:xfrm>
          <a:prstGeom prst="rect">
            <a:avLst/>
          </a:prstGeom>
        </p:spPr>
      </p:pic>
      <p:sp>
        <p:nvSpPr>
          <p:cNvPr id="6" name="TextBox 5"/>
          <p:cNvSpPr txBox="1"/>
          <p:nvPr/>
        </p:nvSpPr>
        <p:spPr>
          <a:xfrm>
            <a:off x="6505248" y="1935007"/>
            <a:ext cx="705504" cy="369332"/>
          </a:xfrm>
          <a:prstGeom prst="rect">
            <a:avLst/>
          </a:prstGeom>
          <a:noFill/>
        </p:spPr>
        <p:txBody>
          <a:bodyPr wrap="none" rtlCol="0">
            <a:spAutoFit/>
          </a:bodyPr>
          <a:lstStyle/>
          <a:p>
            <a:r>
              <a:rPr lang="en-US" b="1" dirty="0" smtClean="0"/>
              <a:t>OCRE</a:t>
            </a:r>
            <a:endParaRPr lang="en-US" b="1" dirty="0"/>
          </a:p>
        </p:txBody>
      </p:sp>
      <p:pic>
        <p:nvPicPr>
          <p:cNvPr id="7" name="Picture 6"/>
          <p:cNvPicPr>
            <a:picLocks noChangeAspect="1"/>
          </p:cNvPicPr>
          <p:nvPr/>
        </p:nvPicPr>
        <p:blipFill>
          <a:blip r:embed="rId4"/>
          <a:stretch>
            <a:fillRect/>
          </a:stretch>
        </p:blipFill>
        <p:spPr>
          <a:xfrm>
            <a:off x="4161020" y="3429000"/>
            <a:ext cx="4699000" cy="3543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47725" y="2179668"/>
            <a:ext cx="698629" cy="369332"/>
          </a:xfrm>
          <a:prstGeom prst="rect">
            <a:avLst/>
          </a:prstGeom>
          <a:noFill/>
        </p:spPr>
        <p:txBody>
          <a:bodyPr wrap="none" rtlCol="0">
            <a:spAutoFit/>
          </a:bodyPr>
          <a:lstStyle/>
          <a:p>
            <a:r>
              <a:rPr lang="en-US" dirty="0" smtClean="0"/>
              <a:t>OCRE</a:t>
            </a:r>
            <a:endParaRPr lang="en-US" dirty="0"/>
          </a:p>
        </p:txBody>
      </p:sp>
      <p:pic>
        <p:nvPicPr>
          <p:cNvPr id="4" name="Picture 3"/>
          <p:cNvPicPr>
            <a:picLocks noChangeAspect="1"/>
          </p:cNvPicPr>
          <p:nvPr/>
        </p:nvPicPr>
        <p:blipFill>
          <a:blip r:embed="rId2"/>
          <a:stretch>
            <a:fillRect/>
          </a:stretch>
        </p:blipFill>
        <p:spPr>
          <a:xfrm>
            <a:off x="147054" y="1810336"/>
            <a:ext cx="5203554" cy="4686127"/>
          </a:xfrm>
          <a:prstGeom prst="rect">
            <a:avLst/>
          </a:prstGeom>
        </p:spPr>
      </p:pic>
      <p:pic>
        <p:nvPicPr>
          <p:cNvPr id="2" name="Picture 1"/>
          <p:cNvPicPr>
            <a:picLocks noChangeAspect="1"/>
          </p:cNvPicPr>
          <p:nvPr/>
        </p:nvPicPr>
        <p:blipFill>
          <a:blip r:embed="rId3"/>
          <a:stretch>
            <a:fillRect/>
          </a:stretch>
        </p:blipFill>
        <p:spPr>
          <a:xfrm>
            <a:off x="4445000" y="2953163"/>
            <a:ext cx="4699000" cy="3543300"/>
          </a:xfrm>
          <a:prstGeom prst="rect">
            <a:avLst/>
          </a:prstGeom>
        </p:spPr>
      </p:pic>
      <p:sp>
        <p:nvSpPr>
          <p:cNvPr id="5" name="TextBox 4"/>
          <p:cNvSpPr txBox="1"/>
          <p:nvPr/>
        </p:nvSpPr>
        <p:spPr>
          <a:xfrm>
            <a:off x="1189024" y="1040268"/>
            <a:ext cx="521221" cy="369332"/>
          </a:xfrm>
          <a:prstGeom prst="rect">
            <a:avLst/>
          </a:prstGeom>
          <a:noFill/>
        </p:spPr>
        <p:txBody>
          <a:bodyPr wrap="none" rtlCol="0">
            <a:spAutoFit/>
          </a:bodyPr>
          <a:lstStyle/>
          <a:p>
            <a:r>
              <a:rPr lang="en-US" dirty="0" smtClean="0"/>
              <a:t>OBI</a:t>
            </a:r>
            <a:endParaRPr lang="en-US" dirty="0"/>
          </a:p>
        </p:txBody>
      </p:sp>
      <p:sp>
        <p:nvSpPr>
          <p:cNvPr id="6" name="TextBox 5"/>
          <p:cNvSpPr txBox="1"/>
          <p:nvPr/>
        </p:nvSpPr>
        <p:spPr>
          <a:xfrm>
            <a:off x="3485999" y="418809"/>
            <a:ext cx="2215345" cy="400110"/>
          </a:xfrm>
          <a:prstGeom prst="rect">
            <a:avLst/>
          </a:prstGeom>
          <a:noFill/>
        </p:spPr>
        <p:txBody>
          <a:bodyPr wrap="none" rtlCol="0">
            <a:spAutoFit/>
          </a:bodyPr>
          <a:lstStyle/>
          <a:p>
            <a:r>
              <a:rPr lang="en-US" sz="2000" b="1" u="sng" dirty="0" smtClean="0"/>
              <a:t>Statistical methods</a:t>
            </a:r>
            <a:endParaRPr lang="en-US" sz="2000" b="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2708" y="996650"/>
            <a:ext cx="8263801" cy="6463309"/>
          </a:xfrm>
          <a:prstGeom prst="rect">
            <a:avLst/>
          </a:prstGeom>
          <a:noFill/>
        </p:spPr>
        <p:txBody>
          <a:bodyPr wrap="none" rtlCol="0">
            <a:spAutoFit/>
          </a:bodyPr>
          <a:lstStyle/>
          <a:p>
            <a:r>
              <a:rPr lang="en-US" dirty="0" smtClean="0"/>
              <a:t>BFO related problems with OCRE:</a:t>
            </a:r>
          </a:p>
          <a:p>
            <a:endParaRPr lang="en-US" dirty="0"/>
          </a:p>
          <a:p>
            <a:pPr marL="285750" indent="-285750">
              <a:buFont typeface="Arial"/>
              <a:buChar char="•"/>
            </a:pPr>
            <a:r>
              <a:rPr lang="en-US" dirty="0" smtClean="0"/>
              <a:t>	properties of processes: e.g. class “assignment properties”</a:t>
            </a:r>
          </a:p>
          <a:p>
            <a:endParaRPr lang="en-US" dirty="0"/>
          </a:p>
          <a:p>
            <a:pPr marL="285750" indent="-285750">
              <a:buFont typeface="Arial"/>
              <a:buChar char="•"/>
            </a:pPr>
            <a:r>
              <a:rPr lang="en-US" dirty="0" smtClean="0"/>
              <a:t>	Class “Value Set” seems a ‘rag-bag’ where very different entities are binned </a:t>
            </a:r>
          </a:p>
          <a:p>
            <a:r>
              <a:rPr lang="en-US" dirty="0" smtClean="0"/>
              <a:t>		( e.g. Blood </a:t>
            </a:r>
            <a:r>
              <a:rPr lang="en-US" dirty="0" err="1" smtClean="0"/>
              <a:t>is_a</a:t>
            </a:r>
            <a:r>
              <a:rPr lang="en-US" dirty="0" smtClean="0"/>
              <a:t> </a:t>
            </a:r>
            <a:r>
              <a:rPr lang="en-US" dirty="0" err="1" smtClean="0"/>
              <a:t>Value_Set</a:t>
            </a:r>
            <a:r>
              <a:rPr lang="en-US" dirty="0" smtClean="0"/>
              <a:t>  or </a:t>
            </a:r>
            <a:r>
              <a:rPr lang="en-US" dirty="0" err="1" smtClean="0"/>
              <a:t>Study_design</a:t>
            </a:r>
            <a:r>
              <a:rPr lang="en-US" dirty="0" smtClean="0"/>
              <a:t> </a:t>
            </a:r>
            <a:r>
              <a:rPr lang="en-US" dirty="0" err="1" smtClean="0"/>
              <a:t>is_a</a:t>
            </a:r>
            <a:r>
              <a:rPr lang="en-US" dirty="0" smtClean="0"/>
              <a:t> </a:t>
            </a:r>
            <a:r>
              <a:rPr lang="en-US" dirty="0" err="1" smtClean="0"/>
              <a:t>Value_Set</a:t>
            </a:r>
            <a:r>
              <a:rPr lang="en-US" dirty="0" smtClean="0"/>
              <a:t>, </a:t>
            </a:r>
          </a:p>
          <a:p>
            <a:r>
              <a:rPr lang="en-US" dirty="0"/>
              <a:t>	</a:t>
            </a:r>
            <a:r>
              <a:rPr lang="en-US" dirty="0" smtClean="0"/>
              <a:t>	</a:t>
            </a:r>
            <a:r>
              <a:rPr lang="en-US" dirty="0" err="1" smtClean="0"/>
              <a:t>biospecimen</a:t>
            </a:r>
            <a:r>
              <a:rPr lang="en-US" dirty="0" smtClean="0"/>
              <a:t> preservation method as in “slow freeze” should be processes)</a:t>
            </a:r>
          </a:p>
          <a:p>
            <a:endParaRPr lang="en-US" dirty="0"/>
          </a:p>
          <a:p>
            <a:pPr marL="285750" indent="-285750">
              <a:buFont typeface="Arial"/>
              <a:buChar char="•"/>
            </a:pPr>
            <a:r>
              <a:rPr lang="en-US" dirty="0" smtClean="0"/>
              <a:t>	Event has a subclass “Study Administration Relation” which,</a:t>
            </a:r>
          </a:p>
          <a:p>
            <a:r>
              <a:rPr lang="en-US" dirty="0"/>
              <a:t>	</a:t>
            </a:r>
            <a:r>
              <a:rPr lang="en-US" dirty="0" smtClean="0"/>
              <a:t>according to the definition is a kind of “relationship”. Only a matter of class label</a:t>
            </a:r>
          </a:p>
          <a:p>
            <a:r>
              <a:rPr lang="en-US" dirty="0"/>
              <a:t>	</a:t>
            </a:r>
            <a:r>
              <a:rPr lang="en-US" dirty="0" smtClean="0"/>
              <a:t>but currently confusion. s/relation/</a:t>
            </a:r>
            <a:r>
              <a:rPr lang="en-US" dirty="0" err="1" smtClean="0"/>
              <a:t>process|legally</a:t>
            </a:r>
            <a:r>
              <a:rPr lang="en-US" dirty="0" smtClean="0"/>
              <a:t> binding process/</a:t>
            </a:r>
          </a:p>
          <a:p>
            <a:endParaRPr lang="en-US" dirty="0" smtClean="0"/>
          </a:p>
          <a:p>
            <a:pPr marL="285750" indent="-285750">
              <a:buFont typeface="Arial"/>
              <a:buChar char="•"/>
            </a:pPr>
            <a:r>
              <a:rPr lang="en-US" dirty="0" smtClean="0"/>
              <a:t>Statistical Concepts:</a:t>
            </a:r>
          </a:p>
          <a:p>
            <a:pPr marL="742950" lvl="1" indent="-285750">
              <a:buFont typeface="Arial"/>
              <a:buChar char="•"/>
            </a:pPr>
            <a:r>
              <a:rPr lang="en-US" dirty="0" smtClean="0"/>
              <a:t>Should be reorganized to go either into IAO/generically dependent continuant</a:t>
            </a:r>
          </a:p>
          <a:p>
            <a:endParaRPr lang="en-US" dirty="0" smtClean="0"/>
          </a:p>
          <a:p>
            <a:r>
              <a:rPr lang="en-US" dirty="0" smtClean="0"/>
              <a:t>Summary:</a:t>
            </a:r>
          </a:p>
          <a:p>
            <a:r>
              <a:rPr lang="en-US" dirty="0"/>
              <a:t>	</a:t>
            </a:r>
            <a:r>
              <a:rPr lang="en-US" dirty="0" smtClean="0"/>
              <a:t>-Go for quick wins where reorganization is obvious and would bring closer</a:t>
            </a:r>
          </a:p>
          <a:p>
            <a:r>
              <a:rPr lang="en-US" dirty="0" smtClean="0"/>
              <a:t>	Integration / interoperability between OBI and OCRE.</a:t>
            </a:r>
          </a:p>
          <a:p>
            <a:r>
              <a:rPr lang="en-US" dirty="0" smtClean="0"/>
              <a:t>	-Engage with BFO for thorny issues.</a:t>
            </a:r>
            <a:endParaRPr lang="en-US" dirty="0"/>
          </a:p>
          <a:p>
            <a:endParaRPr lang="en-US" dirty="0" smtClean="0"/>
          </a:p>
          <a:p>
            <a:endParaRPr lang="en-US" dirty="0"/>
          </a:p>
          <a:p>
            <a:endParaRPr lang="en-US" dirty="0"/>
          </a:p>
          <a:p>
            <a:r>
              <a:rPr lang="en-US" dirty="0" smtClean="0"/>
              <a:t> </a:t>
            </a:r>
            <a:endParaRPr lang="en-US" dirty="0"/>
          </a:p>
        </p:txBody>
      </p:sp>
    </p:spTree>
    <p:extLst>
      <p:ext uri="{BB962C8B-B14F-4D97-AF65-F5344CB8AC3E}">
        <p14:creationId xmlns:p14="http://schemas.microsoft.com/office/powerpoint/2010/main" val="307726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1863" y="88932"/>
            <a:ext cx="3680515" cy="461665"/>
          </a:xfrm>
          <a:prstGeom prst="rect">
            <a:avLst/>
          </a:prstGeom>
          <a:noFill/>
        </p:spPr>
        <p:txBody>
          <a:bodyPr wrap="none" rtlCol="0">
            <a:spAutoFit/>
          </a:bodyPr>
          <a:lstStyle/>
          <a:p>
            <a:r>
              <a:rPr lang="en-US" sz="2400" b="1" u="sng" dirty="0" smtClean="0"/>
              <a:t>Study Design types in </a:t>
            </a:r>
            <a:r>
              <a:rPr lang="en-US" sz="2400" b="1" u="sng" dirty="0" err="1" smtClean="0"/>
              <a:t>OCRe</a:t>
            </a:r>
            <a:endParaRPr lang="en-US" sz="2400" b="1" u="sng" dirty="0"/>
          </a:p>
        </p:txBody>
      </p:sp>
      <p:sp>
        <p:nvSpPr>
          <p:cNvPr id="3" name="TextBox 2"/>
          <p:cNvSpPr txBox="1"/>
          <p:nvPr/>
        </p:nvSpPr>
        <p:spPr>
          <a:xfrm>
            <a:off x="339771" y="562288"/>
            <a:ext cx="7951257" cy="1477328"/>
          </a:xfrm>
          <a:prstGeom prst="rect">
            <a:avLst/>
          </a:prstGeom>
          <a:noFill/>
        </p:spPr>
        <p:txBody>
          <a:bodyPr wrap="square" rtlCol="0">
            <a:spAutoFit/>
          </a:bodyPr>
          <a:lstStyle/>
          <a:p>
            <a:r>
              <a:rPr lang="en-US" b="1" dirty="0" err="1" smtClean="0"/>
              <a:t>OCRe:study</a:t>
            </a:r>
            <a:r>
              <a:rPr lang="en-US" b="1" dirty="0" smtClean="0"/>
              <a:t> design: </a:t>
            </a:r>
            <a:r>
              <a:rPr lang="en-US" dirty="0" smtClean="0"/>
              <a:t>A study design is a common pattern of relationships  (in time and causation) among various study elements (e.g., time of intervention to outcomes assessment in which participants).</a:t>
            </a:r>
          </a:p>
          <a:p>
            <a:r>
              <a:rPr lang="en-US" dirty="0" smtClean="0"/>
              <a:t> (subclass of Value set: Classes that define sets of permissible values.)</a:t>
            </a:r>
          </a:p>
          <a:p>
            <a:r>
              <a:rPr lang="en-US" dirty="0" smtClean="0"/>
              <a:t>	</a:t>
            </a:r>
          </a:p>
        </p:txBody>
      </p:sp>
      <p:pic>
        <p:nvPicPr>
          <p:cNvPr id="4" name="Picture 3"/>
          <p:cNvPicPr>
            <a:picLocks noChangeAspect="1"/>
          </p:cNvPicPr>
          <p:nvPr/>
        </p:nvPicPr>
        <p:blipFill>
          <a:blip r:embed="rId2"/>
          <a:stretch>
            <a:fillRect/>
          </a:stretch>
        </p:blipFill>
        <p:spPr>
          <a:xfrm>
            <a:off x="4802730" y="2254161"/>
            <a:ext cx="4140200" cy="2857500"/>
          </a:xfrm>
          <a:prstGeom prst="rect">
            <a:avLst/>
          </a:prstGeom>
        </p:spPr>
      </p:pic>
      <p:sp>
        <p:nvSpPr>
          <p:cNvPr id="5" name="TextBox 4"/>
          <p:cNvSpPr txBox="1"/>
          <p:nvPr/>
        </p:nvSpPr>
        <p:spPr>
          <a:xfrm>
            <a:off x="309884" y="1802441"/>
            <a:ext cx="4464935" cy="3416320"/>
          </a:xfrm>
          <a:prstGeom prst="rect">
            <a:avLst/>
          </a:prstGeom>
          <a:noFill/>
        </p:spPr>
        <p:txBody>
          <a:bodyPr wrap="square" rtlCol="0">
            <a:spAutoFit/>
          </a:bodyPr>
          <a:lstStyle/>
          <a:p>
            <a:r>
              <a:rPr lang="en-US" b="1" dirty="0" err="1" smtClean="0"/>
              <a:t>OCRe:Interventional</a:t>
            </a:r>
            <a:r>
              <a:rPr lang="en-US" b="1" dirty="0" smtClean="0"/>
              <a:t> study design: </a:t>
            </a:r>
            <a:r>
              <a:rPr lang="en-US" dirty="0" smtClean="0"/>
              <a:t>An interventional study is a quantitative study that prospectively assigns experimental units (human participants or groups of humans or part of human participants) to one or more health-related interventions to evaluate the effects on health outcomes. Interventions include but are not restricted to drugs, cells and other biological products, surgical procedures, radiologic procedures, devices, </a:t>
            </a:r>
            <a:r>
              <a:rPr lang="en-US" dirty="0" err="1" smtClean="0"/>
              <a:t>behavioural</a:t>
            </a:r>
            <a:r>
              <a:rPr lang="en-US" dirty="0" smtClean="0"/>
              <a:t> treatments, process-of-care changes, preventive care, etc. </a:t>
            </a:r>
            <a:endParaRPr lang="en-US" dirty="0"/>
          </a:p>
        </p:txBody>
      </p:sp>
      <p:sp>
        <p:nvSpPr>
          <p:cNvPr id="6" name="TextBox 5"/>
          <p:cNvSpPr txBox="1"/>
          <p:nvPr/>
        </p:nvSpPr>
        <p:spPr>
          <a:xfrm>
            <a:off x="294826" y="5226454"/>
            <a:ext cx="7073571" cy="646331"/>
          </a:xfrm>
          <a:prstGeom prst="rect">
            <a:avLst/>
          </a:prstGeom>
          <a:noFill/>
        </p:spPr>
        <p:txBody>
          <a:bodyPr wrap="none" rtlCol="0">
            <a:spAutoFit/>
          </a:bodyPr>
          <a:lstStyle/>
          <a:p>
            <a:r>
              <a:rPr lang="en-US" b="1" dirty="0" smtClean="0"/>
              <a:t>'Quantitative study design'</a:t>
            </a:r>
          </a:p>
          <a:p>
            <a:r>
              <a:rPr lang="en-US" b="1" dirty="0" smtClean="0"/>
              <a:t> and ('has design characteristic' some 'Investigator assigns intervention')</a:t>
            </a:r>
            <a:endParaRPr lang="en-US" b="1" dirty="0"/>
          </a:p>
        </p:txBody>
      </p:sp>
      <p:sp>
        <p:nvSpPr>
          <p:cNvPr id="7" name="Rectangle 6"/>
          <p:cNvSpPr/>
          <p:nvPr/>
        </p:nvSpPr>
        <p:spPr>
          <a:xfrm>
            <a:off x="5538355" y="2932688"/>
            <a:ext cx="2888680" cy="223308"/>
          </a:xfrm>
          <a:prstGeom prst="rect">
            <a:avLst/>
          </a:prstGeom>
          <a:noFill/>
          <a:ln w="28575" cap="flat"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81974" y="5900699"/>
            <a:ext cx="8603535" cy="923330"/>
          </a:xfrm>
          <a:prstGeom prst="rect">
            <a:avLst/>
          </a:prstGeom>
          <a:noFill/>
        </p:spPr>
        <p:txBody>
          <a:bodyPr wrap="square" rtlCol="0">
            <a:spAutoFit/>
          </a:bodyPr>
          <a:lstStyle/>
          <a:p>
            <a:r>
              <a:rPr lang="en-US" b="1" dirty="0" err="1" smtClean="0"/>
              <a:t>OCRE:investigator</a:t>
            </a:r>
            <a:r>
              <a:rPr lang="en-US" b="1" dirty="0" smtClean="0"/>
              <a:t> assigns intervention: </a:t>
            </a:r>
            <a:r>
              <a:rPr lang="en-US" dirty="0" smtClean="0"/>
              <a:t>The investigator actively assigns the study experimental units to one or more regimens of interventions (each including one or more interventions, or no intervention). (a Value set)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1863" y="214545"/>
            <a:ext cx="4021353" cy="461665"/>
          </a:xfrm>
          <a:prstGeom prst="rect">
            <a:avLst/>
          </a:prstGeom>
          <a:noFill/>
        </p:spPr>
        <p:txBody>
          <a:bodyPr wrap="none" rtlCol="0">
            <a:spAutoFit/>
          </a:bodyPr>
          <a:lstStyle/>
          <a:p>
            <a:r>
              <a:rPr lang="en-US" sz="2400" b="1" u="sng" dirty="0" smtClean="0"/>
              <a:t>Human study types in eagle-</a:t>
            </a:r>
            <a:r>
              <a:rPr lang="en-US" sz="2400" b="1" u="sng" dirty="0" err="1" smtClean="0"/>
              <a:t>i</a:t>
            </a:r>
            <a:endParaRPr lang="en-US" sz="2400" b="1" u="sng" dirty="0"/>
          </a:p>
        </p:txBody>
      </p:sp>
      <p:sp>
        <p:nvSpPr>
          <p:cNvPr id="3" name="TextBox 2"/>
          <p:cNvSpPr txBox="1"/>
          <p:nvPr/>
        </p:nvSpPr>
        <p:spPr>
          <a:xfrm>
            <a:off x="283612" y="676210"/>
            <a:ext cx="7550892" cy="1754327"/>
          </a:xfrm>
          <a:prstGeom prst="rect">
            <a:avLst/>
          </a:prstGeom>
          <a:noFill/>
        </p:spPr>
        <p:txBody>
          <a:bodyPr wrap="square" rtlCol="0">
            <a:spAutoFit/>
          </a:bodyPr>
          <a:lstStyle/>
          <a:p>
            <a:r>
              <a:rPr lang="en-US" b="1" dirty="0" err="1" smtClean="0"/>
              <a:t>ERO:Human</a:t>
            </a:r>
            <a:r>
              <a:rPr lang="en-US" b="1" dirty="0" smtClean="0"/>
              <a:t> study: </a:t>
            </a:r>
            <a:r>
              <a:rPr lang="en-US" dirty="0" smtClean="0"/>
              <a:t>Research project (planned process) that uses or collects measurements or assessments about humans.</a:t>
            </a:r>
          </a:p>
          <a:p>
            <a:endParaRPr lang="en-US" dirty="0" smtClean="0"/>
          </a:p>
          <a:p>
            <a:r>
              <a:rPr lang="en-US" dirty="0" smtClean="0"/>
              <a:t>(subclass of Research project: Planned process. Subject of funding. Same as </a:t>
            </a:r>
            <a:r>
              <a:rPr lang="en-US" dirty="0" err="1" smtClean="0"/>
              <a:t>OBI:investigation</a:t>
            </a:r>
            <a:r>
              <a:rPr lang="en-US" dirty="0" smtClean="0"/>
              <a:t>?)</a:t>
            </a:r>
          </a:p>
          <a:p>
            <a:r>
              <a:rPr lang="en-US" dirty="0" smtClean="0"/>
              <a:t>	</a:t>
            </a:r>
          </a:p>
        </p:txBody>
      </p:sp>
      <p:pic>
        <p:nvPicPr>
          <p:cNvPr id="6" name="Picture 5"/>
          <p:cNvPicPr>
            <a:picLocks noChangeAspect="1"/>
          </p:cNvPicPr>
          <p:nvPr/>
        </p:nvPicPr>
        <p:blipFill>
          <a:blip r:embed="rId2"/>
          <a:stretch>
            <a:fillRect/>
          </a:stretch>
        </p:blipFill>
        <p:spPr>
          <a:xfrm>
            <a:off x="5313515" y="1995746"/>
            <a:ext cx="3543300" cy="4381500"/>
          </a:xfrm>
          <a:prstGeom prst="rect">
            <a:avLst/>
          </a:prstGeom>
        </p:spPr>
      </p:pic>
      <p:sp>
        <p:nvSpPr>
          <p:cNvPr id="7" name="TextBox 6"/>
          <p:cNvSpPr txBox="1"/>
          <p:nvPr/>
        </p:nvSpPr>
        <p:spPr>
          <a:xfrm>
            <a:off x="263779" y="2215636"/>
            <a:ext cx="5049736" cy="1754327"/>
          </a:xfrm>
          <a:prstGeom prst="rect">
            <a:avLst/>
          </a:prstGeom>
          <a:noFill/>
        </p:spPr>
        <p:txBody>
          <a:bodyPr wrap="square" rtlCol="0">
            <a:spAutoFit/>
          </a:bodyPr>
          <a:lstStyle/>
          <a:p>
            <a:r>
              <a:rPr lang="en-US" b="1" dirty="0" err="1" smtClean="0"/>
              <a:t>ERO:interventional</a:t>
            </a:r>
            <a:r>
              <a:rPr lang="en-US" b="1" dirty="0" smtClean="0"/>
              <a:t> study </a:t>
            </a:r>
            <a:r>
              <a:rPr lang="en-US" dirty="0" smtClean="0"/>
              <a:t>– imported from </a:t>
            </a:r>
            <a:r>
              <a:rPr lang="en-US" dirty="0" err="1" smtClean="0"/>
              <a:t>OCRe</a:t>
            </a:r>
            <a:r>
              <a:rPr lang="en-US" dirty="0" smtClean="0"/>
              <a:t>, but slightly different logical def.</a:t>
            </a:r>
          </a:p>
          <a:p>
            <a:endParaRPr lang="en-US" dirty="0" smtClean="0"/>
          </a:p>
          <a:p>
            <a:r>
              <a:rPr lang="en-US" b="1" dirty="0" smtClean="0"/>
              <a:t>'Quantitative human study'</a:t>
            </a:r>
          </a:p>
          <a:p>
            <a:r>
              <a:rPr lang="en-US" b="1" dirty="0" smtClean="0"/>
              <a:t> and (</a:t>
            </a:r>
            <a:r>
              <a:rPr lang="en-US" b="1" dirty="0" err="1" smtClean="0"/>
              <a:t>has_part</a:t>
            </a:r>
            <a:r>
              <a:rPr lang="en-US" b="1" dirty="0" smtClean="0"/>
              <a:t> some intervention)</a:t>
            </a:r>
          </a:p>
          <a:p>
            <a:endParaRPr lang="en-US" dirty="0"/>
          </a:p>
        </p:txBody>
      </p:sp>
      <p:sp>
        <p:nvSpPr>
          <p:cNvPr id="9" name="TextBox 8"/>
          <p:cNvSpPr txBox="1"/>
          <p:nvPr/>
        </p:nvSpPr>
        <p:spPr>
          <a:xfrm>
            <a:off x="342465" y="3969963"/>
            <a:ext cx="4578795" cy="1477328"/>
          </a:xfrm>
          <a:prstGeom prst="rect">
            <a:avLst/>
          </a:prstGeom>
          <a:noFill/>
        </p:spPr>
        <p:txBody>
          <a:bodyPr wrap="square" rtlCol="0">
            <a:spAutoFit/>
          </a:bodyPr>
          <a:lstStyle/>
          <a:p>
            <a:r>
              <a:rPr lang="en-US" b="1" dirty="0" err="1" smtClean="0"/>
              <a:t>ERO:intervention</a:t>
            </a:r>
            <a:r>
              <a:rPr lang="en-US" b="1" dirty="0" smtClean="0"/>
              <a:t>: </a:t>
            </a:r>
            <a:r>
              <a:rPr lang="en-US" dirty="0" smtClean="0"/>
              <a:t>A planned process used to influence one or more factors in a research study, and the independent variable in an interventional study wherein the influence is measured or evaluated. (a planned process)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1863" y="214545"/>
            <a:ext cx="3448480" cy="461665"/>
          </a:xfrm>
          <a:prstGeom prst="rect">
            <a:avLst/>
          </a:prstGeom>
          <a:noFill/>
        </p:spPr>
        <p:txBody>
          <a:bodyPr wrap="none" rtlCol="0">
            <a:spAutoFit/>
          </a:bodyPr>
          <a:lstStyle/>
          <a:p>
            <a:r>
              <a:rPr lang="en-US" sz="2400" b="1" u="sng" dirty="0" smtClean="0"/>
              <a:t>Study Design types in OBI</a:t>
            </a:r>
            <a:endParaRPr lang="en-US" sz="2400" b="1" u="sng" dirty="0"/>
          </a:p>
        </p:txBody>
      </p:sp>
      <p:sp>
        <p:nvSpPr>
          <p:cNvPr id="8" name="TextBox 7"/>
          <p:cNvSpPr txBox="1"/>
          <p:nvPr/>
        </p:nvSpPr>
        <p:spPr>
          <a:xfrm>
            <a:off x="547982" y="676210"/>
            <a:ext cx="7699410" cy="1200329"/>
          </a:xfrm>
          <a:prstGeom prst="rect">
            <a:avLst/>
          </a:prstGeom>
          <a:noFill/>
        </p:spPr>
        <p:txBody>
          <a:bodyPr wrap="square" rtlCol="0">
            <a:spAutoFit/>
          </a:bodyPr>
          <a:lstStyle/>
          <a:p>
            <a:r>
              <a:rPr lang="en-US" b="1" dirty="0" err="1" smtClean="0"/>
              <a:t>OBI:study</a:t>
            </a:r>
            <a:r>
              <a:rPr lang="en-US" b="1" dirty="0" smtClean="0"/>
              <a:t> design</a:t>
            </a:r>
            <a:r>
              <a:rPr lang="en-US" dirty="0" smtClean="0"/>
              <a:t>: A study design is a plan specification comprised of protocols (which may specify how and what kinds of data will be gathered) that are executed as part of an investigation and is realized during a study design execution.</a:t>
            </a:r>
            <a:endParaRPr lang="en-US" dirty="0"/>
          </a:p>
        </p:txBody>
      </p:sp>
      <p:sp>
        <p:nvSpPr>
          <p:cNvPr id="9" name="TextBox 8"/>
          <p:cNvSpPr txBox="1"/>
          <p:nvPr/>
        </p:nvSpPr>
        <p:spPr>
          <a:xfrm>
            <a:off x="547982" y="2079556"/>
            <a:ext cx="8177617" cy="2585323"/>
          </a:xfrm>
          <a:prstGeom prst="rect">
            <a:avLst/>
          </a:prstGeom>
          <a:noFill/>
        </p:spPr>
        <p:txBody>
          <a:bodyPr wrap="square" rtlCol="0">
            <a:spAutoFit/>
          </a:bodyPr>
          <a:lstStyle/>
          <a:p>
            <a:r>
              <a:rPr lang="en-US" b="1" dirty="0" err="1" smtClean="0"/>
              <a:t>OBI:intervention</a:t>
            </a:r>
            <a:r>
              <a:rPr lang="en-US" b="1" dirty="0" smtClean="0"/>
              <a:t> design</a:t>
            </a:r>
            <a:r>
              <a:rPr lang="en-US" dirty="0" smtClean="0"/>
              <a:t>: An intervention design is a study design in which a controlled process applied to the subjects (the intervention) serves as the independent variable manipulated by the experimentalist. The treatment (perturbation or intervention) defined can be defined as a combination of values taken by independent variable manipulated by the experimentalists are applied to the recruited subjects assigned (possibly by applying specific methods) to treatment groups. The specificity of intervention design is the fact that independent variables are being manipulated and a response of the biological system is evaluated via response variables as monitored by possibly a series of assays</a:t>
            </a:r>
            <a:r>
              <a:rPr lang="en-US" dirty="0"/>
              <a:t>.</a:t>
            </a:r>
          </a:p>
        </p:txBody>
      </p:sp>
      <p:sp>
        <p:nvSpPr>
          <p:cNvPr id="10" name="TextBox 9"/>
          <p:cNvSpPr txBox="1"/>
          <p:nvPr/>
        </p:nvSpPr>
        <p:spPr>
          <a:xfrm>
            <a:off x="547982" y="4664879"/>
            <a:ext cx="4518860" cy="1200329"/>
          </a:xfrm>
          <a:prstGeom prst="rect">
            <a:avLst/>
          </a:prstGeom>
          <a:noFill/>
        </p:spPr>
        <p:txBody>
          <a:bodyPr wrap="none" rtlCol="0">
            <a:spAutoFit/>
          </a:bodyPr>
          <a:lstStyle/>
          <a:p>
            <a:r>
              <a:rPr lang="en-US" b="1" dirty="0" smtClean="0"/>
              <a:t>'study design'</a:t>
            </a:r>
          </a:p>
          <a:p>
            <a:r>
              <a:rPr lang="en-US" b="1" dirty="0" smtClean="0"/>
              <a:t> and (</a:t>
            </a:r>
            <a:r>
              <a:rPr lang="en-US" b="1" dirty="0" err="1" smtClean="0"/>
              <a:t>has_part</a:t>
            </a:r>
            <a:r>
              <a:rPr lang="en-US" b="1" dirty="0" smtClean="0"/>
              <a:t> some </a:t>
            </a:r>
          </a:p>
          <a:p>
            <a:r>
              <a:rPr lang="en-US" b="1" dirty="0" smtClean="0"/>
              <a:t>    ('independent variable specification'</a:t>
            </a:r>
          </a:p>
          <a:p>
            <a:r>
              <a:rPr lang="en-US" b="1" dirty="0" smtClean="0"/>
              <a:t>     and ('is about' some 'study intervention')))</a:t>
            </a:r>
            <a:endParaRPr lang="en-US" b="1" dirty="0"/>
          </a:p>
        </p:txBody>
      </p:sp>
      <p:sp>
        <p:nvSpPr>
          <p:cNvPr id="11" name="TextBox 10"/>
          <p:cNvSpPr txBox="1"/>
          <p:nvPr/>
        </p:nvSpPr>
        <p:spPr>
          <a:xfrm>
            <a:off x="490177" y="5962907"/>
            <a:ext cx="7757215" cy="646331"/>
          </a:xfrm>
          <a:prstGeom prst="rect">
            <a:avLst/>
          </a:prstGeom>
          <a:noFill/>
        </p:spPr>
        <p:txBody>
          <a:bodyPr wrap="square" rtlCol="0">
            <a:spAutoFit/>
          </a:bodyPr>
          <a:lstStyle/>
          <a:p>
            <a:r>
              <a:rPr lang="en-US" b="1" dirty="0" err="1" smtClean="0"/>
              <a:t>OBI:study</a:t>
            </a:r>
            <a:r>
              <a:rPr lang="en-US" b="1" dirty="0" smtClean="0"/>
              <a:t> intervention: </a:t>
            </a:r>
            <a:r>
              <a:rPr lang="en-US" dirty="0" smtClean="0"/>
              <a:t>The part of the execution of an intervention design study which is varied between two or more subjects in the study. (a planned process)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4933" y="214545"/>
            <a:ext cx="1577625" cy="461665"/>
          </a:xfrm>
          <a:prstGeom prst="rect">
            <a:avLst/>
          </a:prstGeom>
          <a:noFill/>
        </p:spPr>
        <p:txBody>
          <a:bodyPr wrap="none" rtlCol="0">
            <a:spAutoFit/>
          </a:bodyPr>
          <a:lstStyle/>
          <a:p>
            <a:r>
              <a:rPr lang="en-US" sz="2400" b="1" u="sng" dirty="0" smtClean="0"/>
              <a:t>Population</a:t>
            </a:r>
            <a:endParaRPr lang="en-US" sz="2400" b="1" u="sng" dirty="0"/>
          </a:p>
        </p:txBody>
      </p:sp>
      <p:sp>
        <p:nvSpPr>
          <p:cNvPr id="3" name="TextBox 2"/>
          <p:cNvSpPr txBox="1"/>
          <p:nvPr/>
        </p:nvSpPr>
        <p:spPr>
          <a:xfrm>
            <a:off x="210189" y="1116540"/>
            <a:ext cx="7329488" cy="1323439"/>
          </a:xfrm>
          <a:prstGeom prst="rect">
            <a:avLst/>
          </a:prstGeom>
          <a:noFill/>
        </p:spPr>
        <p:txBody>
          <a:bodyPr wrap="square" rtlCol="0">
            <a:spAutoFit/>
          </a:bodyPr>
          <a:lstStyle/>
          <a:p>
            <a:r>
              <a:rPr lang="en-US" sz="2000" dirty="0" smtClean="0"/>
              <a:t>In OBI: A population is a collection of individuals from the same taxonomic class living, counted or sampled at a particular site or in a particular area.</a:t>
            </a:r>
          </a:p>
          <a:p>
            <a:r>
              <a:rPr lang="en-US" sz="2000" dirty="0" smtClean="0"/>
              <a:t>(material entity)</a:t>
            </a:r>
          </a:p>
        </p:txBody>
      </p:sp>
      <p:sp>
        <p:nvSpPr>
          <p:cNvPr id="4" name="TextBox 3"/>
          <p:cNvSpPr txBox="1"/>
          <p:nvPr/>
        </p:nvSpPr>
        <p:spPr>
          <a:xfrm>
            <a:off x="280125" y="3229140"/>
            <a:ext cx="8198185" cy="2246769"/>
          </a:xfrm>
          <a:prstGeom prst="rect">
            <a:avLst/>
          </a:prstGeom>
          <a:noFill/>
        </p:spPr>
        <p:txBody>
          <a:bodyPr wrap="square" rtlCol="0">
            <a:spAutoFit/>
          </a:bodyPr>
          <a:lstStyle/>
          <a:p>
            <a:r>
              <a:rPr lang="en-US" sz="2000" dirty="0" smtClean="0"/>
              <a:t>In </a:t>
            </a:r>
            <a:r>
              <a:rPr lang="en-US" sz="2000" dirty="0" err="1" smtClean="0"/>
              <a:t>OCRe</a:t>
            </a:r>
            <a:r>
              <a:rPr lang="en-US" sz="2000" dirty="0" smtClean="0"/>
              <a:t>: A population is a collection of organisms.</a:t>
            </a:r>
          </a:p>
          <a:p>
            <a:r>
              <a:rPr lang="en-US" sz="2000" dirty="0" smtClean="0"/>
              <a:t>Collection</a:t>
            </a:r>
          </a:p>
          <a:p>
            <a:r>
              <a:rPr lang="en-US" sz="2000" dirty="0" smtClean="0"/>
              <a:t> and ('has element' only Organism)</a:t>
            </a:r>
          </a:p>
          <a:p>
            <a:endParaRPr lang="en-US" sz="2000" dirty="0" smtClean="0"/>
          </a:p>
          <a:p>
            <a:r>
              <a:rPr lang="en-US" sz="2000" b="1" dirty="0" smtClean="0"/>
              <a:t>Study population: </a:t>
            </a:r>
            <a:r>
              <a:rPr lang="en-US" sz="2000" dirty="0" smtClean="0"/>
              <a:t>The group of people being studied, usually by taking samples from that population. Populations may be defined by any characteristics e.g. geography, age group, certain diseases."</a:t>
            </a:r>
            <a:endParaRPr lang="en-US" sz="2000" dirty="0"/>
          </a:p>
        </p:txBody>
      </p:sp>
      <p:pic>
        <p:nvPicPr>
          <p:cNvPr id="5" name="Picture 4"/>
          <p:cNvPicPr>
            <a:picLocks noChangeAspect="1"/>
          </p:cNvPicPr>
          <p:nvPr/>
        </p:nvPicPr>
        <p:blipFill>
          <a:blip r:embed="rId2"/>
          <a:stretch>
            <a:fillRect/>
          </a:stretch>
        </p:blipFill>
        <p:spPr>
          <a:xfrm>
            <a:off x="5643156" y="2439979"/>
            <a:ext cx="3187700" cy="137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140" y="1217333"/>
            <a:ext cx="8674470" cy="5632312"/>
          </a:xfrm>
          <a:prstGeom prst="rect">
            <a:avLst/>
          </a:prstGeom>
        </p:spPr>
        <p:txBody>
          <a:bodyPr wrap="square">
            <a:spAutoFit/>
          </a:bodyPr>
          <a:lstStyle/>
          <a:p>
            <a:r>
              <a:rPr lang="en-US" dirty="0" smtClean="0"/>
              <a:t>Proposal to add subtypes of population, to OBI - to make accessing those entities less complex:</a:t>
            </a:r>
          </a:p>
          <a:p>
            <a:endParaRPr lang="en-US" dirty="0" smtClean="0"/>
          </a:p>
          <a:p>
            <a:r>
              <a:rPr lang="en-US" b="1" dirty="0" smtClean="0"/>
              <a:t>-study group population </a:t>
            </a:r>
            <a:r>
              <a:rPr lang="en-US" dirty="0" smtClean="0"/>
              <a:t>with 2 subtypes:</a:t>
            </a:r>
          </a:p>
          <a:p>
            <a:r>
              <a:rPr lang="en-US" dirty="0" smtClean="0"/>
              <a:t>--treatment group population (</a:t>
            </a:r>
            <a:r>
              <a:rPr lang="en-US" dirty="0" err="1" smtClean="0"/>
              <a:t>syn</a:t>
            </a:r>
            <a:r>
              <a:rPr lang="en-US" dirty="0" smtClean="0"/>
              <a:t>: treated population)</a:t>
            </a:r>
          </a:p>
          <a:p>
            <a:r>
              <a:rPr lang="en-US" dirty="0" smtClean="0"/>
              <a:t>defined as a:</a:t>
            </a:r>
          </a:p>
          <a:p>
            <a:r>
              <a:rPr lang="en-US" dirty="0" err="1" smtClean="0"/>
              <a:t>specified_output_of</a:t>
            </a:r>
            <a:r>
              <a:rPr lang="en-US" dirty="0" smtClean="0"/>
              <a:t> some '</a:t>
            </a:r>
            <a:r>
              <a:rPr lang="en-US" dirty="0" err="1" smtClean="0"/>
              <a:t>obo:group</a:t>
            </a:r>
            <a:r>
              <a:rPr lang="en-US" dirty="0" smtClean="0"/>
              <a:t> assignment)</a:t>
            </a:r>
          </a:p>
          <a:p>
            <a:r>
              <a:rPr lang="en-US" dirty="0" err="1" smtClean="0"/>
              <a:t>ro:has_part</a:t>
            </a:r>
            <a:r>
              <a:rPr lang="en-US" dirty="0" smtClean="0"/>
              <a:t> only (</a:t>
            </a:r>
            <a:r>
              <a:rPr lang="en-US" dirty="0" err="1" smtClean="0"/>
              <a:t>obo:organism</a:t>
            </a:r>
            <a:r>
              <a:rPr lang="en-US" dirty="0" smtClean="0"/>
              <a:t> and (</a:t>
            </a:r>
            <a:r>
              <a:rPr lang="en-US" dirty="0" err="1" smtClean="0"/>
              <a:t>roproposed:bearer_of</a:t>
            </a:r>
            <a:r>
              <a:rPr lang="en-US" dirty="0" smtClean="0"/>
              <a:t> some '</a:t>
            </a:r>
            <a:r>
              <a:rPr lang="en-US" dirty="0" err="1" smtClean="0"/>
              <a:t>obo:to</a:t>
            </a:r>
            <a:r>
              <a:rPr lang="en-US" dirty="0" smtClean="0"/>
              <a:t> be treated with active ingredient role'))</a:t>
            </a:r>
          </a:p>
          <a:p>
            <a:endParaRPr lang="en-US" dirty="0" smtClean="0"/>
          </a:p>
          <a:p>
            <a:r>
              <a:rPr lang="en-US" b="1" dirty="0" smtClean="0"/>
              <a:t>--control group population </a:t>
            </a:r>
            <a:r>
              <a:rPr lang="en-US" dirty="0" smtClean="0"/>
              <a:t>(</a:t>
            </a:r>
            <a:r>
              <a:rPr lang="en-US" dirty="0" err="1" smtClean="0"/>
              <a:t>syn</a:t>
            </a:r>
            <a:r>
              <a:rPr lang="en-US" dirty="0" smtClean="0"/>
              <a:t>: control population)</a:t>
            </a:r>
          </a:p>
          <a:p>
            <a:r>
              <a:rPr lang="en-US" dirty="0" smtClean="0"/>
              <a:t>defined as a :</a:t>
            </a:r>
          </a:p>
          <a:p>
            <a:r>
              <a:rPr lang="en-US" dirty="0" err="1" smtClean="0"/>
              <a:t>specified_output_of</a:t>
            </a:r>
            <a:r>
              <a:rPr lang="en-US" dirty="0" smtClean="0"/>
              <a:t> some '</a:t>
            </a:r>
            <a:r>
              <a:rPr lang="en-US" dirty="0" err="1" smtClean="0"/>
              <a:t>obo:group</a:t>
            </a:r>
            <a:r>
              <a:rPr lang="en-US" dirty="0" smtClean="0"/>
              <a:t> assignment</a:t>
            </a:r>
          </a:p>
          <a:p>
            <a:r>
              <a:rPr lang="en-US" dirty="0" err="1" smtClean="0"/>
              <a:t>ro:has_part</a:t>
            </a:r>
            <a:r>
              <a:rPr lang="en-US" dirty="0" smtClean="0"/>
              <a:t> only (</a:t>
            </a:r>
            <a:r>
              <a:rPr lang="en-US" dirty="0" err="1" smtClean="0"/>
              <a:t>obo:organism</a:t>
            </a:r>
            <a:r>
              <a:rPr lang="en-US" dirty="0" smtClean="0"/>
              <a:t> and (</a:t>
            </a:r>
            <a:r>
              <a:rPr lang="en-US" dirty="0" err="1" smtClean="0"/>
              <a:t>roproposed:bearer_of</a:t>
            </a:r>
            <a:r>
              <a:rPr lang="en-US" dirty="0" smtClean="0"/>
              <a:t> some '</a:t>
            </a:r>
            <a:r>
              <a:rPr lang="en-US" dirty="0" err="1" smtClean="0"/>
              <a:t>obo:to</a:t>
            </a:r>
            <a:r>
              <a:rPr lang="en-US" dirty="0" smtClean="0"/>
              <a:t> be treated with placebo role'))</a:t>
            </a:r>
          </a:p>
          <a:p>
            <a:endParaRPr lang="en-US" dirty="0" smtClean="0"/>
          </a:p>
          <a:p>
            <a:endParaRPr lang="en-US" dirty="0" smtClean="0"/>
          </a:p>
          <a:p>
            <a:r>
              <a:rPr lang="en-US" dirty="0" smtClean="0"/>
              <a:t>add </a:t>
            </a:r>
            <a:r>
              <a:rPr lang="en-US" b="1" dirty="0" smtClean="0"/>
              <a:t>'cohort</a:t>
            </a:r>
            <a:r>
              <a:rPr lang="en-US" dirty="0" smtClean="0"/>
              <a:t>' too as subtype of population where the assignment criteria could be 'being born in the same year or same time period and possibly in a circumscribed location (based on the Oxford English Dictionary). </a:t>
            </a:r>
            <a:endParaRPr lang="en-US" dirty="0"/>
          </a:p>
        </p:txBody>
      </p:sp>
      <p:sp>
        <p:nvSpPr>
          <p:cNvPr id="3" name="TextBox 2"/>
          <p:cNvSpPr txBox="1"/>
          <p:nvPr/>
        </p:nvSpPr>
        <p:spPr>
          <a:xfrm>
            <a:off x="2793973" y="214545"/>
            <a:ext cx="3820878" cy="461665"/>
          </a:xfrm>
          <a:prstGeom prst="rect">
            <a:avLst/>
          </a:prstGeom>
          <a:noFill/>
        </p:spPr>
        <p:txBody>
          <a:bodyPr wrap="none" rtlCol="0">
            <a:spAutoFit/>
          </a:bodyPr>
          <a:lstStyle/>
          <a:p>
            <a:r>
              <a:rPr lang="en-US" sz="2400" b="1" u="sng" dirty="0" smtClean="0"/>
              <a:t>Population- OBI tracker item</a:t>
            </a:r>
            <a:endParaRPr lang="en-US" sz="2400" b="1" u="sng" dirty="0"/>
          </a:p>
        </p:txBody>
      </p:sp>
      <p:sp>
        <p:nvSpPr>
          <p:cNvPr id="4" name="TextBox 3"/>
          <p:cNvSpPr txBox="1"/>
          <p:nvPr/>
        </p:nvSpPr>
        <p:spPr>
          <a:xfrm>
            <a:off x="162140" y="841202"/>
            <a:ext cx="8802410" cy="646331"/>
          </a:xfrm>
          <a:prstGeom prst="rect">
            <a:avLst/>
          </a:prstGeom>
          <a:noFill/>
        </p:spPr>
        <p:txBody>
          <a:bodyPr wrap="none" rtlCol="0">
            <a:spAutoFit/>
          </a:bodyPr>
          <a:lstStyle/>
          <a:p>
            <a:r>
              <a:rPr lang="en-US" dirty="0" smtClean="0"/>
              <a:t>http://</a:t>
            </a:r>
            <a:r>
              <a:rPr lang="en-US" dirty="0" err="1" smtClean="0"/>
              <a:t>sourceforge.net/tracker/?func</a:t>
            </a:r>
            <a:r>
              <a:rPr lang="en-US" dirty="0" smtClean="0"/>
              <a:t>=</a:t>
            </a:r>
            <a:r>
              <a:rPr lang="en-US" dirty="0" err="1" smtClean="0"/>
              <a:t>detail&amp;aid</a:t>
            </a:r>
            <a:r>
              <a:rPr lang="en-US" dirty="0" smtClean="0"/>
              <a:t>=3411758&amp;group_id=177891&amp;atid=886178</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5246" y="405298"/>
            <a:ext cx="5198054" cy="6503501"/>
          </a:xfrm>
          <a:prstGeom prst="rect">
            <a:avLst/>
          </a:prstGeom>
        </p:spPr>
      </p:pic>
      <p:sp>
        <p:nvSpPr>
          <p:cNvPr id="3" name="TextBox 2"/>
          <p:cNvSpPr txBox="1"/>
          <p:nvPr/>
        </p:nvSpPr>
        <p:spPr>
          <a:xfrm>
            <a:off x="2510228" y="0"/>
            <a:ext cx="3796382" cy="461665"/>
          </a:xfrm>
          <a:prstGeom prst="rect">
            <a:avLst/>
          </a:prstGeom>
          <a:noFill/>
        </p:spPr>
        <p:txBody>
          <a:bodyPr wrap="none" rtlCol="0">
            <a:spAutoFit/>
          </a:bodyPr>
          <a:lstStyle/>
          <a:p>
            <a:r>
              <a:rPr lang="en-US" sz="2400" b="1" u="sng" dirty="0" err="1" smtClean="0"/>
              <a:t>OCRe</a:t>
            </a:r>
            <a:r>
              <a:rPr lang="en-US" sz="2400" b="1" u="sng" dirty="0" smtClean="0"/>
              <a:t> – Study characteristics</a:t>
            </a:r>
            <a:endParaRPr lang="en-US" sz="24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5572" y="214545"/>
            <a:ext cx="2027418" cy="461665"/>
          </a:xfrm>
          <a:prstGeom prst="rect">
            <a:avLst/>
          </a:prstGeom>
          <a:noFill/>
        </p:spPr>
        <p:txBody>
          <a:bodyPr wrap="none" rtlCol="0">
            <a:spAutoFit/>
          </a:bodyPr>
          <a:lstStyle/>
          <a:p>
            <a:r>
              <a:rPr lang="en-US" sz="2400" b="1" u="sng" dirty="0" smtClean="0"/>
              <a:t>Study subjects</a:t>
            </a:r>
            <a:endParaRPr lang="en-US" sz="2400" b="1" u="sng" dirty="0"/>
          </a:p>
        </p:txBody>
      </p:sp>
      <p:pic>
        <p:nvPicPr>
          <p:cNvPr id="3" name="Picture 2"/>
          <p:cNvPicPr>
            <a:picLocks noChangeAspect="1"/>
          </p:cNvPicPr>
          <p:nvPr/>
        </p:nvPicPr>
        <p:blipFill>
          <a:blip r:embed="rId2"/>
          <a:stretch>
            <a:fillRect/>
          </a:stretch>
        </p:blipFill>
        <p:spPr>
          <a:xfrm>
            <a:off x="1278790" y="1432057"/>
            <a:ext cx="4394200" cy="1028700"/>
          </a:xfrm>
          <a:prstGeom prst="rect">
            <a:avLst/>
          </a:prstGeom>
        </p:spPr>
      </p:pic>
      <p:sp>
        <p:nvSpPr>
          <p:cNvPr id="4" name="TextBox 3"/>
          <p:cNvSpPr txBox="1"/>
          <p:nvPr/>
        </p:nvSpPr>
        <p:spPr>
          <a:xfrm>
            <a:off x="810698" y="1107818"/>
            <a:ext cx="814609" cy="369332"/>
          </a:xfrm>
          <a:prstGeom prst="rect">
            <a:avLst/>
          </a:prstGeom>
          <a:noFill/>
        </p:spPr>
        <p:txBody>
          <a:bodyPr wrap="none" rtlCol="0">
            <a:spAutoFit/>
          </a:bodyPr>
          <a:lstStyle/>
          <a:p>
            <a:r>
              <a:rPr lang="en-US" dirty="0" smtClean="0"/>
              <a:t>In OBI:</a:t>
            </a:r>
            <a:endParaRPr lang="en-US" dirty="0"/>
          </a:p>
        </p:txBody>
      </p:sp>
      <p:sp>
        <p:nvSpPr>
          <p:cNvPr id="5" name="TextBox 4"/>
          <p:cNvSpPr txBox="1"/>
          <p:nvPr/>
        </p:nvSpPr>
        <p:spPr>
          <a:xfrm>
            <a:off x="810698" y="2679697"/>
            <a:ext cx="7360058" cy="923330"/>
          </a:xfrm>
          <a:prstGeom prst="rect">
            <a:avLst/>
          </a:prstGeom>
          <a:noFill/>
        </p:spPr>
        <p:txBody>
          <a:bodyPr wrap="square" rtlCol="0">
            <a:spAutoFit/>
          </a:bodyPr>
          <a:lstStyle/>
          <a:p>
            <a:r>
              <a:rPr lang="en-US" dirty="0" smtClean="0"/>
              <a:t>definition "study subject role inheres in an entity and realized through the execution of a study design in which the entity participates by being that which the results are about."</a:t>
            </a:r>
            <a:endParaRPr lang="en-US" dirty="0"/>
          </a:p>
        </p:txBody>
      </p:sp>
      <p:sp>
        <p:nvSpPr>
          <p:cNvPr id="7" name="Rectangle 6"/>
          <p:cNvSpPr/>
          <p:nvPr/>
        </p:nvSpPr>
        <p:spPr>
          <a:xfrm>
            <a:off x="810698" y="3890665"/>
            <a:ext cx="4572000" cy="923330"/>
          </a:xfrm>
          <a:prstGeom prst="rect">
            <a:avLst/>
          </a:prstGeom>
        </p:spPr>
        <p:txBody>
          <a:bodyPr>
            <a:spAutoFit/>
          </a:bodyPr>
          <a:lstStyle/>
          <a:p>
            <a:r>
              <a:rPr lang="en-US" dirty="0" err="1" smtClean="0"/>
              <a:t>is_concretization_of</a:t>
            </a:r>
            <a:r>
              <a:rPr lang="en-US" dirty="0" smtClean="0"/>
              <a:t> some </a:t>
            </a:r>
          </a:p>
          <a:p>
            <a:r>
              <a:rPr lang="en-US" dirty="0" smtClean="0"/>
              <a:t>    ('intervention design'</a:t>
            </a:r>
          </a:p>
          <a:p>
            <a:r>
              <a:rPr lang="en-US" dirty="0" smtClean="0"/>
              <a:t>     or 'observation design')</a:t>
            </a:r>
            <a:endParaRPr lang="en-US" dirty="0"/>
          </a:p>
        </p:txBody>
      </p:sp>
      <p:sp>
        <p:nvSpPr>
          <p:cNvPr id="8" name="Rectangle 7"/>
          <p:cNvSpPr/>
          <p:nvPr/>
        </p:nvSpPr>
        <p:spPr>
          <a:xfrm>
            <a:off x="810698" y="4813995"/>
            <a:ext cx="4256469" cy="369332"/>
          </a:xfrm>
          <a:prstGeom prst="rect">
            <a:avLst/>
          </a:prstGeom>
        </p:spPr>
        <p:txBody>
          <a:bodyPr wrap="none">
            <a:spAutoFit/>
          </a:bodyPr>
          <a:lstStyle/>
          <a:p>
            <a:r>
              <a:rPr lang="en-US" dirty="0" err="1" smtClean="0"/>
              <a:t>is_realized_by</a:t>
            </a:r>
            <a:r>
              <a:rPr lang="en-US" dirty="0" smtClean="0"/>
              <a:t> only 'study design execution'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0955" y="403331"/>
            <a:ext cx="3759863" cy="461665"/>
          </a:xfrm>
          <a:prstGeom prst="rect">
            <a:avLst/>
          </a:prstGeom>
          <a:noFill/>
        </p:spPr>
        <p:txBody>
          <a:bodyPr wrap="none" rtlCol="0">
            <a:spAutoFit/>
          </a:bodyPr>
          <a:lstStyle/>
          <a:p>
            <a:r>
              <a:rPr lang="en-US" sz="2400" b="1" u="sng" dirty="0"/>
              <a:t>Data set and measurements</a:t>
            </a:r>
          </a:p>
        </p:txBody>
      </p:sp>
      <p:pic>
        <p:nvPicPr>
          <p:cNvPr id="3" name="Picture 2"/>
          <p:cNvPicPr>
            <a:picLocks noChangeAspect="1"/>
          </p:cNvPicPr>
          <p:nvPr/>
        </p:nvPicPr>
        <p:blipFill>
          <a:blip r:embed="rId2"/>
          <a:stretch>
            <a:fillRect/>
          </a:stretch>
        </p:blipFill>
        <p:spPr>
          <a:xfrm>
            <a:off x="465052" y="1256427"/>
            <a:ext cx="5549900" cy="2959100"/>
          </a:xfrm>
          <a:prstGeom prst="rect">
            <a:avLst/>
          </a:prstGeom>
        </p:spPr>
      </p:pic>
      <p:sp>
        <p:nvSpPr>
          <p:cNvPr id="4" name="TextBox 3"/>
          <p:cNvSpPr txBox="1"/>
          <p:nvPr/>
        </p:nvSpPr>
        <p:spPr>
          <a:xfrm>
            <a:off x="824210" y="932188"/>
            <a:ext cx="1479041" cy="369332"/>
          </a:xfrm>
          <a:prstGeom prst="rect">
            <a:avLst/>
          </a:prstGeom>
          <a:noFill/>
        </p:spPr>
        <p:txBody>
          <a:bodyPr wrap="none" rtlCol="0">
            <a:spAutoFit/>
          </a:bodyPr>
          <a:lstStyle/>
          <a:p>
            <a:r>
              <a:rPr lang="en-US" dirty="0" smtClean="0"/>
              <a:t>IAO data sets:</a:t>
            </a:r>
            <a:endParaRPr lang="en-US" dirty="0"/>
          </a:p>
        </p:txBody>
      </p:sp>
      <p:sp>
        <p:nvSpPr>
          <p:cNvPr id="5" name="TextBox 4"/>
          <p:cNvSpPr txBox="1"/>
          <p:nvPr/>
        </p:nvSpPr>
        <p:spPr>
          <a:xfrm>
            <a:off x="702605" y="4579881"/>
            <a:ext cx="8441395" cy="646331"/>
          </a:xfrm>
          <a:prstGeom prst="rect">
            <a:avLst/>
          </a:prstGeom>
          <a:noFill/>
        </p:spPr>
        <p:txBody>
          <a:bodyPr wrap="square" rtlCol="0">
            <a:spAutoFit/>
          </a:bodyPr>
          <a:lstStyle/>
          <a:p>
            <a:r>
              <a:rPr lang="en-US" dirty="0" smtClean="0"/>
              <a:t>Definition: A data item that is an aggregate of other data items of the same type that have something in common. Averages and distributions can be determined for data sets.</a:t>
            </a:r>
            <a:endParaRPr lang="en-US" dirty="0"/>
          </a:p>
        </p:txBody>
      </p:sp>
      <p:sp>
        <p:nvSpPr>
          <p:cNvPr id="6" name="TextBox 5"/>
          <p:cNvSpPr txBox="1"/>
          <p:nvPr/>
        </p:nvSpPr>
        <p:spPr>
          <a:xfrm>
            <a:off x="1202536" y="5777795"/>
            <a:ext cx="6615400" cy="369332"/>
          </a:xfrm>
          <a:prstGeom prst="rect">
            <a:avLst/>
          </a:prstGeom>
          <a:noFill/>
        </p:spPr>
        <p:txBody>
          <a:bodyPr wrap="none" rtlCol="0">
            <a:spAutoFit/>
          </a:bodyPr>
          <a:lstStyle/>
          <a:p>
            <a:r>
              <a:rPr lang="en-US" dirty="0" smtClean="0"/>
              <a:t>OCRE needs to </a:t>
            </a:r>
            <a:r>
              <a:rPr lang="en-US" dirty="0"/>
              <a:t>model data collected as results of conducting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4065</TotalTime>
  <Words>964</Words>
  <Application>Microsoft Macintosh PowerPoint</Application>
  <PresentationFormat>On-screen Show (4:3)</PresentationFormat>
  <Paragraphs>96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Melissa Haendel</dc:creator>
  <cp:lastModifiedBy>Philippe Rocca-Serra</cp:lastModifiedBy>
  <cp:revision>15</cp:revision>
  <dcterms:created xsi:type="dcterms:W3CDTF">2011-10-10T19:42:53Z</dcterms:created>
  <dcterms:modified xsi:type="dcterms:W3CDTF">2011-10-13T20:09:56Z</dcterms:modified>
</cp:coreProperties>
</file>