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Default Extension="emf" ContentType="image/x-emf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8" r:id="rId4"/>
    <p:sldId id="262" r:id="rId5"/>
    <p:sldId id="259" r:id="rId6"/>
    <p:sldId id="260" r:id="rId7"/>
    <p:sldId id="269" r:id="rId8"/>
    <p:sldId id="263" r:id="rId9"/>
    <p:sldId id="268" r:id="rId10"/>
    <p:sldId id="265" r:id="rId11"/>
    <p:sldId id="264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48FFFC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EEB17-80BA-6F46-B2E7-E6A22976B355}" type="datetimeFigureOut">
              <a:rPr lang="en-US" smtClean="0"/>
              <a:t>7/25/11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B235A-217F-2747-A483-9C09F588E6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</a:t>
            </a:r>
            <a:r>
              <a:rPr lang="en-US" baseline="0" dirty="0" smtClean="0"/>
              <a:t> per million</a:t>
            </a:r>
          </a:p>
          <a:p>
            <a:r>
              <a:rPr lang="en-US" baseline="0" dirty="0" err="1" smtClean="0"/>
              <a:t>Mmol</a:t>
            </a:r>
            <a:r>
              <a:rPr lang="en-US" baseline="0" dirty="0" smtClean="0"/>
              <a:t> per liter : mole per liter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B235A-217F-2747-A483-9C09F588E6D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7/25/11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7/25/11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48483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Quick Term Template: Class addition by design patterns</a:t>
            </a:r>
            <a:br>
              <a:rPr lang="en-GB" dirty="0" smtClean="0"/>
            </a:br>
            <a:r>
              <a:rPr lang="en-GB" sz="3100" i="1" u="sng" dirty="0"/>
              <a:t>Full tutorial available at</a:t>
            </a:r>
            <a:r>
              <a:rPr lang="en-GB" sz="3100" u="sng" dirty="0"/>
              <a:t>:</a:t>
            </a:r>
            <a:br>
              <a:rPr lang="en-GB" sz="3100" u="sng" dirty="0"/>
            </a:br>
            <a:r>
              <a:rPr lang="en-GB" sz="3100" dirty="0">
                <a:solidFill>
                  <a:srgbClr val="FF0000"/>
                </a:solidFill>
              </a:rPr>
              <a:t>http://obi-</a:t>
            </a:r>
            <a:r>
              <a:rPr lang="en-GB" sz="3100" dirty="0" err="1">
                <a:solidFill>
                  <a:srgbClr val="FF0000"/>
                </a:solidFill>
              </a:rPr>
              <a:t>ontology.org</a:t>
            </a:r>
            <a:r>
              <a:rPr lang="en-GB" sz="3100" dirty="0">
                <a:solidFill>
                  <a:srgbClr val="FF0000"/>
                </a:solidFill>
              </a:rPr>
              <a:t>/page/</a:t>
            </a:r>
            <a:r>
              <a:rPr lang="en-GB" sz="3100" dirty="0" err="1">
                <a:solidFill>
                  <a:srgbClr val="FF0000"/>
                </a:solidFill>
              </a:rPr>
              <a:t>Quick_Term_Templates</a:t>
            </a:r>
            <a:r>
              <a:rPr lang="en-GB" dirty="0">
                <a:solidFill>
                  <a:srgbClr val="FF0000"/>
                </a:solidFill>
              </a:rPr>
              <a:t/>
            </a:r>
            <a:br>
              <a:rPr lang="en-GB" dirty="0">
                <a:solidFill>
                  <a:srgbClr val="FF0000"/>
                </a:solidFill>
              </a:rPr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49040"/>
            <a:ext cx="6400800" cy="981745"/>
          </a:xfrm>
        </p:spPr>
        <p:txBody>
          <a:bodyPr/>
          <a:lstStyle/>
          <a:p>
            <a:r>
              <a:rPr lang="en-GB" dirty="0" smtClean="0"/>
              <a:t>OBI consortium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122"/>
            <a:ext cx="1117600" cy="39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22" y="0"/>
            <a:ext cx="781397" cy="76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9004" y="4537416"/>
            <a:ext cx="289065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Gill Sans" charset="0"/>
                <a:cs typeface="Gill Sans" charset="0"/>
              </a:rPr>
              <a:t>Philippe Rocca-Serra</a:t>
            </a:r>
          </a:p>
          <a:p>
            <a:r>
              <a:rPr lang="en-US" sz="2000" dirty="0" err="1" smtClean="0">
                <a:latin typeface="Gill Sans" charset="0"/>
                <a:cs typeface="Gill Sans" charset="0"/>
              </a:rPr>
              <a:t>proccaserra</a:t>
            </a:r>
            <a:r>
              <a:rPr lang="en-US" sz="2000" dirty="0" err="1">
                <a:latin typeface="Gill Sans" charset="0"/>
                <a:cs typeface="Gill Sans" charset="0"/>
              </a:rPr>
              <a:t>@gmail.com</a:t>
            </a:r>
            <a:endParaRPr lang="en-US" sz="2000" dirty="0">
              <a:latin typeface="Gill Sans" charset="0"/>
              <a:cs typeface="Gill Sans" charset="0"/>
            </a:endParaRPr>
          </a:p>
          <a:p>
            <a:r>
              <a:rPr lang="en-US" sz="2000" u="sng" dirty="0">
                <a:latin typeface="Gill Sans" charset="0"/>
                <a:cs typeface="Gill Sans" charset="0"/>
              </a:rPr>
              <a:t>http://</a:t>
            </a:r>
            <a:r>
              <a:rPr lang="en-US" sz="2000" u="sng" dirty="0" err="1">
                <a:latin typeface="Gill Sans" charset="0"/>
                <a:cs typeface="Gill Sans" charset="0"/>
              </a:rPr>
              <a:t>www.isa-tools.org</a:t>
            </a:r>
            <a:endParaRPr lang="en-US" sz="2000" dirty="0">
              <a:latin typeface="Gill Sans" charset="0"/>
              <a:cs typeface="Gill Sans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04455" y="4537416"/>
            <a:ext cx="28906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Gill Sans" charset="0"/>
                <a:cs typeface="Gill Sans" charset="0"/>
              </a:rPr>
              <a:t>Carlo  Torniai</a:t>
            </a:r>
          </a:p>
          <a:p>
            <a:r>
              <a:rPr lang="en-US" sz="2000" dirty="0" err="1" smtClean="0">
                <a:latin typeface="Gill Sans" charset="0"/>
                <a:cs typeface="Gill Sans" charset="0"/>
              </a:rPr>
              <a:t>torniai@ohsu.edu</a:t>
            </a:r>
            <a:endParaRPr lang="en-US" sz="2000" dirty="0" smtClean="0">
              <a:latin typeface="Gill Sans" charset="0"/>
              <a:cs typeface="Gill Sans" charset="0"/>
            </a:endParaRPr>
          </a:p>
        </p:txBody>
      </p:sp>
      <p:pic>
        <p:nvPicPr>
          <p:cNvPr id="8" name="Picture 2" descr="H:\Eagle-i\Office\OHSU Library Logo.transparent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1350" y="-3234"/>
            <a:ext cx="882650" cy="7350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61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Device example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67090" y="4576836"/>
            <a:ext cx="88223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Class</a:t>
            </a:r>
            <a:r>
              <a:rPr lang="en-US" sz="2400" dirty="0" smtClean="0"/>
              <a:t>: @A*(</a:t>
            </a:r>
            <a:r>
              <a:rPr lang="en-US" sz="2400" dirty="0" err="1" smtClean="0"/>
              <a:t>rdfs:label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SubClassOf</a:t>
            </a:r>
            <a:r>
              <a:rPr lang="en-US" sz="2400" dirty="0" smtClean="0"/>
              <a:t>: @B*(</a:t>
            </a:r>
            <a:r>
              <a:rPr lang="en-US" sz="2400" dirty="0" err="1" smtClean="0"/>
              <a:t>rdfs:label</a:t>
            </a:r>
            <a:r>
              <a:rPr lang="en-US" sz="2400" dirty="0" smtClean="0"/>
              <a:t>),</a:t>
            </a:r>
          </a:p>
          <a:p>
            <a:r>
              <a:rPr lang="en-US" sz="2400" dirty="0" err="1" smtClean="0"/>
              <a:t>has_function</a:t>
            </a:r>
            <a:r>
              <a:rPr lang="en-US" sz="2400" dirty="0" smtClean="0"/>
              <a:t> some @C*(</a:t>
            </a:r>
            <a:r>
              <a:rPr lang="en-US" sz="2400" dirty="0" err="1" smtClean="0"/>
              <a:t>rdfs:label</a:t>
            </a:r>
            <a:r>
              <a:rPr lang="en-US" sz="2400" dirty="0" smtClean="0"/>
              <a:t>),</a:t>
            </a:r>
          </a:p>
          <a:p>
            <a:r>
              <a:rPr lang="en-US" sz="2400" dirty="0" err="1" smtClean="0"/>
              <a:t>has_function</a:t>
            </a:r>
            <a:r>
              <a:rPr lang="en-US" sz="2400" dirty="0" smtClean="0"/>
              <a:t> some </a:t>
            </a:r>
            <a:r>
              <a:rPr lang="en-US" sz="2400" dirty="0" smtClean="0"/>
              <a:t>@D*</a:t>
            </a:r>
            <a:r>
              <a:rPr lang="en-US" sz="2400" dirty="0" smtClean="0"/>
              <a:t>(</a:t>
            </a:r>
            <a:r>
              <a:rPr lang="en-US" sz="2400" dirty="0" err="1" smtClean="0"/>
              <a:t>rdfs:label</a:t>
            </a:r>
            <a:r>
              <a:rPr lang="en-US" sz="2400" dirty="0" smtClean="0"/>
              <a:t>),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GB" sz="2400" dirty="0" smtClean="0"/>
          </a:p>
          <a:p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" y="3393799"/>
            <a:ext cx="9023350" cy="1680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" y="1417638"/>
            <a:ext cx="4325720" cy="12809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511" y="1599368"/>
            <a:ext cx="4746489" cy="109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00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Automatic Import via</a:t>
            </a:r>
            <a:r>
              <a:rPr lang="en-GB" dirty="0" smtClean="0"/>
              <a:t> MIREOT mechanism </a:t>
            </a:r>
            <a:r>
              <a:rPr lang="en-GB" dirty="0" smtClean="0"/>
              <a:t>of external and </a:t>
            </a:r>
            <a:r>
              <a:rPr lang="en-GB" dirty="0" err="1" smtClean="0"/>
              <a:t>externalDerived.owl</a:t>
            </a:r>
            <a:r>
              <a:rPr lang="en-GB" dirty="0" smtClean="0"/>
              <a:t> files (or equivalent structure) in target ontology during QTT processing </a:t>
            </a:r>
          </a:p>
          <a:p>
            <a:r>
              <a:rPr lang="en-GB" dirty="0" smtClean="0"/>
              <a:t>Creation of a library of QTT available from OBI</a:t>
            </a:r>
          </a:p>
          <a:p>
            <a:pPr lvl="1"/>
            <a:r>
              <a:rPr lang="en-GB" dirty="0" err="1" smtClean="0"/>
              <a:t>Analyte</a:t>
            </a:r>
            <a:r>
              <a:rPr lang="en-GB" dirty="0" smtClean="0"/>
              <a:t> template</a:t>
            </a:r>
          </a:p>
          <a:p>
            <a:pPr lvl="1"/>
            <a:r>
              <a:rPr lang="en-GB" dirty="0" smtClean="0"/>
              <a:t>Service template</a:t>
            </a:r>
          </a:p>
          <a:p>
            <a:pPr lvl="1"/>
            <a:r>
              <a:rPr lang="en-GB" dirty="0" smtClean="0"/>
              <a:t>Instrument template</a:t>
            </a:r>
          </a:p>
          <a:p>
            <a:pPr lvl="1"/>
            <a:r>
              <a:rPr lang="en-GB" dirty="0" smtClean="0"/>
              <a:t>Single nucleotide mapping structure assay</a:t>
            </a:r>
          </a:p>
          <a:p>
            <a:pPr marL="457200" lvl="1" indent="0">
              <a:buNone/>
            </a:pPr>
            <a:r>
              <a:rPr lang="en-GB" dirty="0" smtClean="0"/>
              <a:t>More if people willing to share!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552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 /  Acknowledgements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Overcoming the Ontology Enrichment Bottleneck with Quick Term Templates</a:t>
            </a:r>
          </a:p>
          <a:p>
            <a:r>
              <a:rPr lang="en-GB" i="1" dirty="0" smtClean="0">
                <a:solidFill>
                  <a:srgbClr val="48FFFC"/>
                </a:solidFill>
              </a:rPr>
              <a:t>P. Rocca-Serra, A. </a:t>
            </a:r>
            <a:r>
              <a:rPr lang="en-GB" i="1" dirty="0" err="1" smtClean="0">
                <a:solidFill>
                  <a:srgbClr val="48FFFC"/>
                </a:solidFill>
              </a:rPr>
              <a:t>Ruttenberg</a:t>
            </a:r>
            <a:r>
              <a:rPr lang="en-GB" i="1" dirty="0" smtClean="0">
                <a:solidFill>
                  <a:srgbClr val="48FFFC"/>
                </a:solidFill>
              </a:rPr>
              <a:t>, M. J. O'Connor, T. </a:t>
            </a:r>
            <a:r>
              <a:rPr lang="en-GB" i="1" dirty="0" err="1" smtClean="0">
                <a:solidFill>
                  <a:srgbClr val="48FFFC"/>
                </a:solidFill>
              </a:rPr>
              <a:t>Whetzel</a:t>
            </a:r>
            <a:r>
              <a:rPr lang="en-GB" i="1" dirty="0" smtClean="0">
                <a:solidFill>
                  <a:srgbClr val="48FFFC"/>
                </a:solidFill>
              </a:rPr>
              <a:t>, D. </a:t>
            </a:r>
            <a:r>
              <a:rPr lang="en-GB" i="1" dirty="0" err="1" smtClean="0">
                <a:solidFill>
                  <a:srgbClr val="48FFFC"/>
                </a:solidFill>
              </a:rPr>
              <a:t>Schober</a:t>
            </a:r>
            <a:r>
              <a:rPr lang="en-GB" i="1" dirty="0" smtClean="0">
                <a:solidFill>
                  <a:srgbClr val="48FFFC"/>
                </a:solidFill>
              </a:rPr>
              <a:t>, J. </a:t>
            </a:r>
            <a:r>
              <a:rPr lang="en-GB" i="1" dirty="0" err="1" smtClean="0">
                <a:solidFill>
                  <a:srgbClr val="48FFFC"/>
                </a:solidFill>
              </a:rPr>
              <a:t>Greenbaum</a:t>
            </a:r>
            <a:r>
              <a:rPr lang="en-GB" i="1" dirty="0" smtClean="0">
                <a:solidFill>
                  <a:srgbClr val="48FFFC"/>
                </a:solidFill>
              </a:rPr>
              <a:t>, M. </a:t>
            </a:r>
            <a:r>
              <a:rPr lang="en-GB" i="1" dirty="0" err="1" smtClean="0">
                <a:solidFill>
                  <a:srgbClr val="48FFFC"/>
                </a:solidFill>
              </a:rPr>
              <a:t>Courtot</a:t>
            </a:r>
            <a:r>
              <a:rPr lang="en-GB" i="1" dirty="0" smtClean="0">
                <a:solidFill>
                  <a:srgbClr val="48FFFC"/>
                </a:solidFill>
              </a:rPr>
              <a:t>, S. A. </a:t>
            </a:r>
            <a:r>
              <a:rPr lang="en-GB" i="1" dirty="0" err="1" smtClean="0">
                <a:solidFill>
                  <a:srgbClr val="48FFFC"/>
                </a:solidFill>
              </a:rPr>
              <a:t>Sansone</a:t>
            </a:r>
            <a:r>
              <a:rPr lang="en-GB" i="1" dirty="0" smtClean="0">
                <a:solidFill>
                  <a:srgbClr val="48FFFC"/>
                </a:solidFill>
              </a:rPr>
              <a:t>, R. </a:t>
            </a:r>
            <a:r>
              <a:rPr lang="en-GB" i="1" dirty="0" err="1" smtClean="0">
                <a:solidFill>
                  <a:srgbClr val="48FFFC"/>
                </a:solidFill>
              </a:rPr>
              <a:t>Scheurmann</a:t>
            </a:r>
            <a:r>
              <a:rPr lang="en-GB" i="1" dirty="0" smtClean="0">
                <a:solidFill>
                  <a:srgbClr val="48FFFC"/>
                </a:solidFill>
              </a:rPr>
              <a:t>, B. Peters </a:t>
            </a:r>
            <a:r>
              <a:rPr lang="en-GB" i="1" dirty="0" smtClean="0"/>
              <a:t>( &amp; OBI consortium)</a:t>
            </a:r>
          </a:p>
          <a:p>
            <a:r>
              <a:rPr lang="en-GB" dirty="0" smtClean="0"/>
              <a:t>Journal </a:t>
            </a:r>
            <a:r>
              <a:rPr lang="en-GB" dirty="0"/>
              <a:t>of Applied Ontology, 6, 13-22. Published in </a:t>
            </a:r>
            <a:r>
              <a:rPr lang="en-GB" dirty="0" smtClean="0"/>
              <a:t>2011</a:t>
            </a:r>
          </a:p>
          <a:p>
            <a:r>
              <a:rPr lang="en-GB" u="sng" dirty="0">
                <a:solidFill>
                  <a:srgbClr val="FF0000"/>
                </a:solidFill>
              </a:rPr>
              <a:t>TUTORIAL</a:t>
            </a:r>
            <a:r>
              <a:rPr lang="en-GB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http</a:t>
            </a:r>
            <a:r>
              <a:rPr lang="en-GB" dirty="0">
                <a:solidFill>
                  <a:srgbClr val="FF0000"/>
                </a:solidFill>
              </a:rPr>
              <a:t>://obi-</a:t>
            </a:r>
            <a:r>
              <a:rPr lang="en-GB" dirty="0" err="1">
                <a:solidFill>
                  <a:srgbClr val="FF0000"/>
                </a:solidFill>
              </a:rPr>
              <a:t>ontology.org</a:t>
            </a:r>
            <a:r>
              <a:rPr lang="en-GB" dirty="0">
                <a:solidFill>
                  <a:srgbClr val="FF0000"/>
                </a:solidFill>
              </a:rPr>
              <a:t>/w/images/d/</a:t>
            </a:r>
            <a:r>
              <a:rPr lang="en-GB" dirty="0" err="1">
                <a:solidFill>
                  <a:srgbClr val="FF0000"/>
                </a:solidFill>
              </a:rPr>
              <a:t>dd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Howto</a:t>
            </a:r>
            <a:r>
              <a:rPr lang="en-GB" dirty="0">
                <a:solidFill>
                  <a:srgbClr val="FF0000"/>
                </a:solidFill>
              </a:rPr>
              <a:t>-QTT-Template-Import-</a:t>
            </a:r>
            <a:r>
              <a:rPr lang="en-GB" dirty="0" err="1">
                <a:solidFill>
                  <a:srgbClr val="FF0000"/>
                </a:solidFill>
              </a:rPr>
              <a:t>MappingMaster.doc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384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Problem: </a:t>
            </a:r>
          </a:p>
          <a:p>
            <a:pPr marL="0" indent="0">
              <a:buNone/>
            </a:pPr>
            <a:r>
              <a:rPr lang="en-GB" dirty="0" smtClean="0"/>
              <a:t>How to enable knowledge experts to add large number of classes with as little hassle as possible?</a:t>
            </a:r>
          </a:p>
          <a:p>
            <a:pPr lvl="1"/>
            <a:r>
              <a:rPr lang="en-GB" dirty="0" smtClean="0"/>
              <a:t>Batch processing capability</a:t>
            </a:r>
          </a:p>
          <a:p>
            <a:pPr lvl="1"/>
            <a:r>
              <a:rPr lang="en-GB" dirty="0" smtClean="0"/>
              <a:t>Automatic class </a:t>
            </a:r>
            <a:r>
              <a:rPr lang="en-GB" dirty="0" err="1" smtClean="0"/>
              <a:t>axiomization</a:t>
            </a:r>
            <a:endParaRPr lang="en-GB" dirty="0" smtClean="0"/>
          </a:p>
          <a:p>
            <a:pPr lvl="1"/>
            <a:r>
              <a:rPr lang="en-GB" dirty="0" smtClean="0"/>
              <a:t>Identification of recurring patterns in knowledge representation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623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&amp; Prerequisites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8686799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Protégé 3.4.4</a:t>
            </a:r>
          </a:p>
          <a:p>
            <a:r>
              <a:rPr lang="en-GB" dirty="0" smtClean="0"/>
              <a:t>Mapping Master Plugin (O’Connor et al, 2010)</a:t>
            </a:r>
          </a:p>
          <a:p>
            <a:pPr marL="400050" lvl="1" indent="0">
              <a:buNone/>
            </a:pPr>
            <a:r>
              <a:rPr lang="en-GB" sz="2000" dirty="0" smtClean="0">
                <a:solidFill>
                  <a:srgbClr val="FF0000"/>
                </a:solidFill>
              </a:rPr>
              <a:t>[http</a:t>
            </a:r>
            <a:r>
              <a:rPr lang="en-GB" sz="2000" dirty="0">
                <a:solidFill>
                  <a:srgbClr val="FF0000"/>
                </a:solidFill>
              </a:rPr>
              <a:t>://protege.cim3.net/</a:t>
            </a:r>
            <a:r>
              <a:rPr lang="en-GB" sz="2000" dirty="0" err="1">
                <a:solidFill>
                  <a:srgbClr val="FF0000"/>
                </a:solidFill>
              </a:rPr>
              <a:t>cgi</a:t>
            </a:r>
            <a:r>
              <a:rPr lang="en-GB" sz="2000" dirty="0">
                <a:solidFill>
                  <a:srgbClr val="FF0000"/>
                </a:solidFill>
              </a:rPr>
              <a:t>-bin/</a:t>
            </a:r>
            <a:r>
              <a:rPr lang="en-GB" sz="2000" dirty="0" err="1">
                <a:solidFill>
                  <a:srgbClr val="FF0000"/>
                </a:solidFill>
              </a:rPr>
              <a:t>wiki.pl?</a:t>
            </a:r>
            <a:r>
              <a:rPr lang="en-GB" sz="2000" dirty="0" err="1" smtClean="0">
                <a:solidFill>
                  <a:srgbClr val="FF0000"/>
                </a:solidFill>
              </a:rPr>
              <a:t>MappingMaster</a:t>
            </a:r>
            <a:r>
              <a:rPr lang="en-GB" sz="2000" dirty="0" smtClean="0">
                <a:solidFill>
                  <a:srgbClr val="FF0000"/>
                </a:solidFill>
              </a:rPr>
              <a:t>]</a:t>
            </a:r>
            <a:endParaRPr lang="en-GB" sz="2000" dirty="0">
              <a:solidFill>
                <a:srgbClr val="FF0000"/>
              </a:solidFill>
            </a:endParaRPr>
          </a:p>
          <a:p>
            <a:r>
              <a:rPr lang="en-GB" dirty="0" smtClean="0"/>
              <a:t>An OWL Ontology</a:t>
            </a:r>
          </a:p>
          <a:p>
            <a:r>
              <a:rPr lang="en-GB" dirty="0" smtClean="0"/>
              <a:t>Knowledge of OWL Manchester Syntax</a:t>
            </a:r>
          </a:p>
          <a:p>
            <a:r>
              <a:rPr lang="en-GB" dirty="0" smtClean="0"/>
              <a:t>A use case, a pattern/formal representation!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237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QTT approach overview</a:t>
            </a:r>
            <a:endParaRPr lang="en-GB" dirty="0"/>
          </a:p>
        </p:txBody>
      </p:sp>
      <p:pic>
        <p:nvPicPr>
          <p:cNvPr id="6" name="Picture 5" descr="Screen shot 2011-07-20 at 15.49.4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-5063" b="1897"/>
          <a:stretch/>
        </p:blipFill>
        <p:spPr>
          <a:xfrm>
            <a:off x="601524" y="1088784"/>
            <a:ext cx="7903356" cy="57044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19304" y="6190802"/>
            <a:ext cx="372060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Processing the Spreadsheet with Mapping Master</a:t>
            </a: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02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Principle: 1. Finding a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Measuring concentration of glucose in urine</a:t>
            </a:r>
          </a:p>
          <a:p>
            <a:r>
              <a:rPr lang="en-GB" dirty="0" smtClean="0"/>
              <a:t>Measuring </a:t>
            </a:r>
            <a:r>
              <a:rPr lang="en-GB" dirty="0"/>
              <a:t>concentration of </a:t>
            </a:r>
            <a:r>
              <a:rPr lang="en-GB" dirty="0" smtClean="0"/>
              <a:t>calcium in plasma</a:t>
            </a:r>
          </a:p>
          <a:p>
            <a:r>
              <a:rPr lang="en-GB" dirty="0" smtClean="0"/>
              <a:t>Measuring </a:t>
            </a:r>
            <a:r>
              <a:rPr lang="en-GB" dirty="0"/>
              <a:t>concentration of </a:t>
            </a:r>
            <a:r>
              <a:rPr lang="en-GB" dirty="0" smtClean="0"/>
              <a:t>CO2 in air</a:t>
            </a:r>
          </a:p>
          <a:p>
            <a:r>
              <a:rPr lang="en-GB" dirty="0" smtClean="0"/>
              <a:t>Measuring </a:t>
            </a:r>
            <a:r>
              <a:rPr lang="en-GB" dirty="0"/>
              <a:t>concentration of </a:t>
            </a:r>
            <a:r>
              <a:rPr lang="en-GB" dirty="0" smtClean="0"/>
              <a:t>PSA in plasma</a:t>
            </a:r>
          </a:p>
          <a:p>
            <a:r>
              <a:rPr lang="en-GB" dirty="0" smtClean="0"/>
              <a:t>…….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43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Principle: 2.modeling step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Measuring </a:t>
            </a:r>
            <a:r>
              <a:rPr lang="en-GB" dirty="0" smtClean="0">
                <a:solidFill>
                  <a:srgbClr val="48FFFC"/>
                </a:solidFill>
              </a:rPr>
              <a:t>concentration </a:t>
            </a:r>
            <a:r>
              <a:rPr lang="en-GB" dirty="0" smtClean="0"/>
              <a:t>of </a:t>
            </a:r>
            <a:r>
              <a:rPr lang="en-GB" dirty="0" smtClean="0">
                <a:solidFill>
                  <a:srgbClr val="FF6600"/>
                </a:solidFill>
              </a:rPr>
              <a:t>glucose</a:t>
            </a:r>
            <a:r>
              <a:rPr lang="en-GB" dirty="0" smtClean="0"/>
              <a:t> in </a:t>
            </a:r>
            <a:r>
              <a:rPr lang="en-GB" dirty="0" smtClean="0">
                <a:solidFill>
                  <a:srgbClr val="FF0000"/>
                </a:solidFill>
              </a:rPr>
              <a:t>urine</a:t>
            </a:r>
          </a:p>
          <a:p>
            <a:r>
              <a:rPr lang="en-GB" dirty="0" smtClean="0"/>
              <a:t>Measuring </a:t>
            </a:r>
            <a:r>
              <a:rPr lang="en-GB" dirty="0">
                <a:solidFill>
                  <a:srgbClr val="48FFFC"/>
                </a:solidFill>
              </a:rPr>
              <a:t>concentration</a:t>
            </a:r>
            <a:r>
              <a:rPr lang="en-GB" dirty="0"/>
              <a:t> of </a:t>
            </a:r>
            <a:r>
              <a:rPr lang="en-GB" dirty="0" smtClean="0">
                <a:solidFill>
                  <a:srgbClr val="FF6600"/>
                </a:solidFill>
              </a:rPr>
              <a:t>calcium</a:t>
            </a:r>
            <a:r>
              <a:rPr lang="en-GB" dirty="0" smtClean="0"/>
              <a:t> in </a:t>
            </a:r>
            <a:r>
              <a:rPr lang="en-GB" dirty="0" smtClean="0">
                <a:solidFill>
                  <a:srgbClr val="FF0000"/>
                </a:solidFill>
              </a:rPr>
              <a:t>plasma</a:t>
            </a:r>
          </a:p>
          <a:p>
            <a:r>
              <a:rPr lang="en-GB" dirty="0" smtClean="0"/>
              <a:t>Measuring </a:t>
            </a:r>
            <a:r>
              <a:rPr lang="en-GB" dirty="0">
                <a:solidFill>
                  <a:srgbClr val="48FFFC"/>
                </a:solidFill>
              </a:rPr>
              <a:t>concentration</a:t>
            </a:r>
            <a:r>
              <a:rPr lang="en-GB" dirty="0"/>
              <a:t> of </a:t>
            </a:r>
            <a:r>
              <a:rPr lang="en-GB" dirty="0" smtClean="0">
                <a:solidFill>
                  <a:srgbClr val="FF6600"/>
                </a:solidFill>
              </a:rPr>
              <a:t>CO2</a:t>
            </a:r>
            <a:r>
              <a:rPr lang="en-GB" dirty="0" smtClean="0"/>
              <a:t> in </a:t>
            </a:r>
            <a:r>
              <a:rPr lang="en-GB" dirty="0" smtClean="0">
                <a:solidFill>
                  <a:srgbClr val="FF0000"/>
                </a:solidFill>
              </a:rPr>
              <a:t>air</a:t>
            </a:r>
          </a:p>
          <a:p>
            <a:r>
              <a:rPr lang="en-GB" dirty="0" smtClean="0"/>
              <a:t>Measuring </a:t>
            </a:r>
            <a:r>
              <a:rPr lang="en-GB" dirty="0">
                <a:solidFill>
                  <a:srgbClr val="48FFFC"/>
                </a:solidFill>
              </a:rPr>
              <a:t>concentration</a:t>
            </a:r>
            <a:r>
              <a:rPr lang="en-GB" dirty="0"/>
              <a:t> of </a:t>
            </a:r>
            <a:r>
              <a:rPr lang="en-GB" dirty="0" smtClean="0">
                <a:solidFill>
                  <a:srgbClr val="FF6600"/>
                </a:solidFill>
              </a:rPr>
              <a:t>PSA</a:t>
            </a:r>
            <a:r>
              <a:rPr lang="en-GB" dirty="0" smtClean="0"/>
              <a:t> in </a:t>
            </a:r>
            <a:r>
              <a:rPr lang="en-GB" dirty="0" smtClean="0">
                <a:solidFill>
                  <a:srgbClr val="FF0000"/>
                </a:solidFill>
              </a:rPr>
              <a:t>plasma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chemeClr val="tx1">
                    <a:lumMod val="95000"/>
                  </a:schemeClr>
                </a:solidFill>
              </a:rPr>
              <a:t>&lt;data&gt; </a:t>
            </a:r>
            <a:r>
              <a:rPr lang="en-GB" dirty="0" smtClean="0">
                <a:solidFill>
                  <a:srgbClr val="48FFFC"/>
                </a:solidFill>
              </a:rPr>
              <a:t>&lt;quality&gt;</a:t>
            </a:r>
            <a:r>
              <a:rPr lang="en-GB" dirty="0" smtClean="0">
                <a:solidFill>
                  <a:srgbClr val="48FFFC"/>
                </a:solidFill>
              </a:rPr>
              <a:t> </a:t>
            </a:r>
            <a:r>
              <a:rPr lang="en-GB" dirty="0" smtClean="0">
                <a:solidFill>
                  <a:schemeClr val="accent6"/>
                </a:solidFill>
              </a:rPr>
              <a:t>&lt;</a:t>
            </a:r>
            <a:r>
              <a:rPr lang="en-GB" dirty="0" err="1" smtClean="0">
                <a:solidFill>
                  <a:schemeClr val="accent6"/>
                </a:solidFill>
              </a:rPr>
              <a:t>evaluant</a:t>
            </a:r>
            <a:r>
              <a:rPr lang="en-GB" dirty="0" smtClean="0">
                <a:solidFill>
                  <a:schemeClr val="accent6"/>
                </a:solidFill>
              </a:rPr>
              <a:t>&gt; </a:t>
            </a:r>
            <a:r>
              <a:rPr lang="en-GB" dirty="0" smtClean="0">
                <a:solidFill>
                  <a:srgbClr val="FF0000"/>
                </a:solidFill>
              </a:rPr>
              <a:t>&lt;</a:t>
            </a:r>
            <a:r>
              <a:rPr lang="en-GB" dirty="0" err="1" smtClean="0">
                <a:solidFill>
                  <a:srgbClr val="FF0000"/>
                </a:solidFill>
              </a:rPr>
              <a:t>analyte</a:t>
            </a:r>
            <a:r>
              <a:rPr lang="en-GB" dirty="0" smtClean="0">
                <a:solidFill>
                  <a:srgbClr val="FF0000"/>
                </a:solidFill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928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QTT example</a:t>
            </a:r>
            <a:endParaRPr lang="en-GB" dirty="0"/>
          </a:p>
        </p:txBody>
      </p:sp>
      <p:pic>
        <p:nvPicPr>
          <p:cNvPr id="4" name="Picture 3" descr="Screen shot 2011-07-20 at 16.05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2534" b="-2534"/>
          <a:stretch/>
        </p:blipFill>
        <p:spPr>
          <a:xfrm>
            <a:off x="0" y="1715448"/>
            <a:ext cx="9144000" cy="28613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090" y="4576836"/>
            <a:ext cx="88223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/>
              <a:t>Target Ontology: </a:t>
            </a:r>
            <a:r>
              <a:rPr lang="en-GB" sz="2400" dirty="0" err="1" smtClean="0"/>
              <a:t>OBI.owl</a:t>
            </a:r>
            <a:endParaRPr lang="en-GB" sz="2400" dirty="0" smtClean="0"/>
          </a:p>
          <a:p>
            <a:r>
              <a:rPr lang="en-GB" sz="2400" u="sng" dirty="0" smtClean="0"/>
              <a:t>Constraints</a:t>
            </a:r>
            <a:r>
              <a:rPr lang="en-GB" sz="2400" dirty="0" smtClean="0"/>
              <a:t>: 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Map terms (or submit if not available) to compatible ontologies (i.e. sharing the same top level ontology, here BFO 1.1)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Import those terms </a:t>
            </a:r>
            <a:r>
              <a:rPr lang="en-GB" sz="2400" dirty="0" err="1" smtClean="0"/>
              <a:t>External.owl</a:t>
            </a:r>
            <a:r>
              <a:rPr lang="en-GB" sz="2400" dirty="0" smtClean="0"/>
              <a:t> + </a:t>
            </a:r>
            <a:r>
              <a:rPr lang="en-GB" sz="2400" dirty="0" err="1" smtClean="0"/>
              <a:t>ExternalDerived.owl</a:t>
            </a:r>
            <a:r>
              <a:rPr lang="en-GB" sz="2400" dirty="0" smtClean="0"/>
              <a:t> files</a:t>
            </a:r>
          </a:p>
          <a:p>
            <a:endParaRPr lang="en-GB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200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Principle: 3. Class Definition and formalization</a:t>
            </a:r>
            <a:endParaRPr lang="en-GB" dirty="0"/>
          </a:p>
        </p:txBody>
      </p:sp>
      <p:pic>
        <p:nvPicPr>
          <p:cNvPr id="4" name="Picture 3" descr="Screen shot 2011-07-20 at 15.52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6837" y="1747767"/>
            <a:ext cx="9022860" cy="365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787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Principle: 4.Process with Mapping Master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9" y="1573449"/>
            <a:ext cx="5558066" cy="3607129"/>
          </a:xfrm>
          <a:prstGeom prst="rect">
            <a:avLst/>
          </a:prstGeom>
        </p:spPr>
      </p:pic>
      <p:pic>
        <p:nvPicPr>
          <p:cNvPr id="1025" name="Picture 1" descr="Screen shot 2009-12-14 at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8561" y="1983953"/>
            <a:ext cx="7508239" cy="468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2606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1433</TotalTime>
  <Words>476</Words>
  <Application>Microsoft Macintosh PowerPoint</Application>
  <PresentationFormat>On-screen Show (4:3)</PresentationFormat>
  <Paragraphs>69</Paragraphs>
  <Slides>12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 Black </vt:lpstr>
      <vt:lpstr>Quick Term Template: Class addition by design patterns Full tutorial available at: http://obi-ontology.org/page/Quick_Term_Templates </vt:lpstr>
      <vt:lpstr>Background</vt:lpstr>
      <vt:lpstr>Tools &amp; Prerequisites</vt:lpstr>
      <vt:lpstr>QTT approach overview</vt:lpstr>
      <vt:lpstr>Principle: 1. Finding a pattern</vt:lpstr>
      <vt:lpstr>Principle: 2.modeling step</vt:lpstr>
      <vt:lpstr>QTT example</vt:lpstr>
      <vt:lpstr>Principle: 3. Class Definition and formalization</vt:lpstr>
      <vt:lpstr>Principle: 4.Process with Mapping Master</vt:lpstr>
      <vt:lpstr>Device example</vt:lpstr>
      <vt:lpstr>Future Work</vt:lpstr>
      <vt:lpstr>Reference /  Acknowledgements</vt:lpstr>
    </vt:vector>
  </TitlesOfParts>
  <Company>Oxford e-Research Center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Term Template: Class addition by design patterns</dc:title>
  <dc:creator>Philippe Rocca-Serra</dc:creator>
  <cp:lastModifiedBy>Carlo Torniai</cp:lastModifiedBy>
  <cp:revision>29</cp:revision>
  <dcterms:created xsi:type="dcterms:W3CDTF">2011-07-25T19:09:31Z</dcterms:created>
  <dcterms:modified xsi:type="dcterms:W3CDTF">2011-07-26T17:40:41Z</dcterms:modified>
</cp:coreProperties>
</file>