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Default Extension="pict" ContentType="image/pict"/>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1"/>
  </p:notesMasterIdLst>
  <p:sldIdLst>
    <p:sldId id="256" r:id="rId2"/>
    <p:sldId id="287" r:id="rId3"/>
    <p:sldId id="293" r:id="rId4"/>
    <p:sldId id="292" r:id="rId5"/>
    <p:sldId id="269" r:id="rId6"/>
    <p:sldId id="271" r:id="rId7"/>
    <p:sldId id="270" r:id="rId8"/>
    <p:sldId id="296" r:id="rId9"/>
    <p:sldId id="275" r:id="rId10"/>
    <p:sldId id="286" r:id="rId11"/>
    <p:sldId id="276" r:id="rId12"/>
    <p:sldId id="277" r:id="rId13"/>
    <p:sldId id="279" r:id="rId14"/>
    <p:sldId id="281" r:id="rId15"/>
    <p:sldId id="283" r:id="rId16"/>
    <p:sldId id="295" r:id="rId17"/>
    <p:sldId id="284" r:id="rId18"/>
    <p:sldId id="265" r:id="rId19"/>
    <p:sldId id="28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vertBarState="maximized">
    <p:restoredLeft sz="15620"/>
    <p:restoredTop sz="94660"/>
  </p:normalViewPr>
  <p:slideViewPr>
    <p:cSldViewPr snapToGrid="0" snapToObjects="1">
      <p:cViewPr varScale="1">
        <p:scale>
          <a:sx n="128" d="100"/>
          <a:sy n="128" d="100"/>
        </p:scale>
        <p:origin x="-392"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B3A191-87E3-594C-8716-71102D88414C}" type="datetimeFigureOut">
              <a:rPr lang="en-US" smtClean="0"/>
              <a:pPr/>
              <a:t>7/26/11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CAFAB-C1B6-8F43-AF9F-90086CE1BA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Notes - What is eagle-</a:t>
            </a:r>
            <a:r>
              <a:rPr lang="en-US" dirty="0" err="1" smtClean="0"/>
              <a:t>i</a:t>
            </a:r>
            <a:endParaRPr lang="en-US" dirty="0" smtClean="0"/>
          </a:p>
          <a:p>
            <a:pPr>
              <a:buNone/>
            </a:pPr>
            <a:r>
              <a:rPr lang="en-US" dirty="0" smtClean="0"/>
              <a:t>- Application ontology</a:t>
            </a:r>
          </a:p>
          <a:p>
            <a:pPr>
              <a:buNone/>
            </a:pPr>
            <a:r>
              <a:rPr lang="en-US" dirty="0" smtClean="0"/>
              <a:t>	- why we used OBI</a:t>
            </a:r>
          </a:p>
          <a:p>
            <a:pPr>
              <a:buNone/>
            </a:pPr>
            <a:endParaRPr lang="en-US" dirty="0" smtClean="0"/>
          </a:p>
          <a:p>
            <a:pPr>
              <a:buNone/>
            </a:pPr>
            <a:r>
              <a:rPr lang="en-US" dirty="0" smtClean="0"/>
              <a:t>- Usage of instrument</a:t>
            </a:r>
          </a:p>
          <a:p>
            <a:pPr>
              <a:buNone/>
            </a:pPr>
            <a:r>
              <a:rPr lang="en-US" dirty="0" smtClean="0"/>
              <a:t>	- collaborative effort on Excel</a:t>
            </a:r>
          </a:p>
          <a:p>
            <a:pPr>
              <a:buNone/>
            </a:pPr>
            <a:r>
              <a:rPr lang="en-US" dirty="0" smtClean="0"/>
              <a:t>	- aligning instrument representation across NIF and eagle-</a:t>
            </a:r>
            <a:r>
              <a:rPr lang="en-US" dirty="0" err="1" smtClean="0"/>
              <a:t>i</a:t>
            </a:r>
            <a:r>
              <a:rPr lang="en-US" dirty="0" smtClean="0"/>
              <a:t> for data consistency and interoperability</a:t>
            </a:r>
          </a:p>
          <a:p>
            <a:pPr>
              <a:buNone/>
            </a:pPr>
            <a:r>
              <a:rPr lang="en-US" dirty="0" smtClean="0"/>
              <a:t>	- Mention QTT</a:t>
            </a:r>
          </a:p>
          <a:p>
            <a:pPr>
              <a:buNone/>
            </a:pPr>
            <a:r>
              <a:rPr lang="en-US" dirty="0" smtClean="0"/>
              <a:t>	</a:t>
            </a:r>
          </a:p>
          <a:p>
            <a:pPr>
              <a:buNone/>
            </a:pPr>
            <a:r>
              <a:rPr lang="en-US" dirty="0" smtClean="0"/>
              <a:t>- Service representation</a:t>
            </a:r>
          </a:p>
          <a:p>
            <a:pPr>
              <a:buNone/>
            </a:pPr>
            <a:r>
              <a:rPr lang="en-US" dirty="0" smtClean="0"/>
              <a:t>	- OBI: design pattern</a:t>
            </a:r>
          </a:p>
          <a:p>
            <a:pPr>
              <a:buNone/>
            </a:pPr>
            <a:r>
              <a:rPr lang="en-US" dirty="0" smtClean="0"/>
              <a:t>		- how we have mapped this in</a:t>
            </a:r>
          </a:p>
          <a:p>
            <a:pPr>
              <a:buNone/>
            </a:pPr>
            <a:endParaRPr lang="en-US" dirty="0" smtClean="0"/>
          </a:p>
          <a:p>
            <a:pPr>
              <a:buNone/>
            </a:pPr>
            <a:endParaRPr lang="en-US" dirty="0" smtClean="0"/>
          </a:p>
          <a:p>
            <a:pPr>
              <a:buNone/>
            </a:pPr>
            <a:r>
              <a:rPr lang="en-US" dirty="0" smtClean="0"/>
              <a:t>Focus on if you need to start form scratch OBI is a good place </a:t>
            </a:r>
          </a:p>
          <a:p>
            <a:pPr>
              <a:buNone/>
            </a:pPr>
            <a:r>
              <a:rPr lang="en-US" dirty="0" smtClean="0"/>
              <a:t>	- it can "easily" be extended according to your needs</a:t>
            </a:r>
          </a:p>
          <a:p>
            <a:pPr>
              <a:buNone/>
            </a:pPr>
            <a:r>
              <a:rPr lang="en-US" dirty="0" smtClean="0"/>
              <a:t>	- ensure compliance with standards</a:t>
            </a:r>
          </a:p>
          <a:p>
            <a:pPr>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dirty="0" smtClean="0"/>
              <a:t>Set of </a:t>
            </a:r>
            <a:r>
              <a:rPr lang="en-US" dirty="0" err="1" smtClean="0"/>
              <a:t>Nif</a:t>
            </a:r>
            <a:r>
              <a:rPr lang="en-US" dirty="0" smtClean="0"/>
              <a:t> </a:t>
            </a:r>
            <a:r>
              <a:rPr lang="en-US" dirty="0" err="1" smtClean="0"/>
              <a:t>sevices</a:t>
            </a:r>
            <a:r>
              <a:rPr lang="en-US" dirty="0" smtClean="0"/>
              <a:t>: Material access Service ,</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Services are typically offered by core laboratories, which perform some planned process (for example, an assay or a material production) for a customer. Like planned processes, services are also linked to entities such as protocols, instruments, specimens, reagents, and objectives. However, key features that distinguish services from the planned processes they perform are the additional processes entailed in a service (order placement, billing, etc.). In addition, services necessarily have service providers and service consumers as participants. To capture these distinctions and allow query using these search facets, a design pattern was used in which a service </a:t>
            </a:r>
            <a:r>
              <a:rPr lang="en-US" sz="1200" i="1" kern="1200" dirty="0" err="1" smtClean="0">
                <a:solidFill>
                  <a:schemeClr val="tx1"/>
                </a:solidFill>
                <a:latin typeface="+mn-lt"/>
                <a:ea typeface="+mn-ea"/>
                <a:cs typeface="+mn-cs"/>
              </a:rPr>
              <a:t>has_part</a:t>
            </a:r>
            <a:r>
              <a:rPr lang="en-US" sz="1200" kern="1200" dirty="0" smtClean="0">
                <a:solidFill>
                  <a:schemeClr val="tx1"/>
                </a:solidFill>
                <a:latin typeface="+mn-lt"/>
                <a:ea typeface="+mn-ea"/>
                <a:cs typeface="+mn-cs"/>
              </a:rPr>
              <a:t> some planned process and </a:t>
            </a:r>
            <a:r>
              <a:rPr lang="en-US" sz="1200" i="1" kern="1200" dirty="0" smtClean="0">
                <a:solidFill>
                  <a:schemeClr val="tx1"/>
                </a:solidFill>
                <a:latin typeface="+mn-lt"/>
                <a:ea typeface="+mn-ea"/>
                <a:cs typeface="+mn-cs"/>
              </a:rPr>
              <a:t>realizes</a:t>
            </a:r>
            <a:r>
              <a:rPr lang="en-US" sz="1200" kern="1200" dirty="0" smtClean="0">
                <a:solidFill>
                  <a:schemeClr val="tx1"/>
                </a:solidFill>
                <a:latin typeface="+mn-lt"/>
                <a:ea typeface="+mn-ea"/>
                <a:cs typeface="+mn-cs"/>
              </a:rPr>
              <a:t> some ‘service consumer role’ and ‘service provider role’ which </a:t>
            </a:r>
            <a:r>
              <a:rPr lang="en-US" sz="1200" i="1" kern="1200" dirty="0" err="1" smtClean="0">
                <a:solidFill>
                  <a:schemeClr val="tx1"/>
                </a:solidFill>
                <a:latin typeface="+mn-lt"/>
                <a:ea typeface="+mn-ea"/>
                <a:cs typeface="+mn-cs"/>
              </a:rPr>
              <a:t>inheres_in</a:t>
            </a:r>
            <a:r>
              <a:rPr lang="en-US" sz="1200" kern="1200" dirty="0" smtClean="0">
                <a:solidFill>
                  <a:schemeClr val="tx1"/>
                </a:solidFill>
                <a:latin typeface="+mn-lt"/>
                <a:ea typeface="+mn-ea"/>
                <a:cs typeface="+mn-cs"/>
              </a:rPr>
              <a:t> a person or organization.</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Yet to be full</a:t>
            </a:r>
            <a:r>
              <a:rPr lang="en-US" baseline="0" dirty="0" smtClean="0"/>
              <a:t>y implemented in OBI but it will be soon.</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UI Annotations file replaces this complex statement with a single property linking a service to its provider (‘</a:t>
            </a:r>
            <a:r>
              <a:rPr lang="en-US" sz="1200" i="1" kern="1200" dirty="0" smtClean="0">
                <a:solidFill>
                  <a:schemeClr val="tx1"/>
                </a:solidFill>
                <a:latin typeface="+mn-lt"/>
                <a:ea typeface="+mn-ea"/>
                <a:cs typeface="+mn-cs"/>
              </a:rPr>
              <a:t>service provider’</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provides_service</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a:t>
            </a:r>
            <a:r>
              <a:rPr lang="en-US" sz="1200" kern="1200" dirty="0" smtClean="0">
                <a:solidFill>
                  <a:schemeClr val="tx1"/>
                </a:solidFill>
                <a:latin typeface="+mn-lt"/>
                <a:ea typeface="+mn-ea"/>
                <a:cs typeface="+mn-cs"/>
              </a:rPr>
              <a:t>) where ‘</a:t>
            </a:r>
            <a:r>
              <a:rPr lang="en-US" sz="1200" i="1" kern="1200" dirty="0" smtClean="0">
                <a:solidFill>
                  <a:schemeClr val="tx1"/>
                </a:solidFill>
                <a:latin typeface="+mn-lt"/>
                <a:ea typeface="+mn-ea"/>
                <a:cs typeface="+mn-cs"/>
              </a:rPr>
              <a:t>service provider’ </a:t>
            </a:r>
            <a:r>
              <a:rPr lang="en-US" sz="1200" kern="1200" dirty="0" smtClean="0">
                <a:solidFill>
                  <a:schemeClr val="tx1"/>
                </a:solidFill>
                <a:latin typeface="+mn-lt"/>
                <a:ea typeface="+mn-ea"/>
                <a:cs typeface="+mn-cs"/>
              </a:rPr>
              <a:t>is defined as follows: [(‘</a:t>
            </a:r>
            <a:r>
              <a:rPr lang="en-US" sz="1200" i="1" kern="1200" dirty="0" smtClean="0">
                <a:solidFill>
                  <a:schemeClr val="tx1"/>
                </a:solidFill>
                <a:latin typeface="+mn-lt"/>
                <a:ea typeface="+mn-ea"/>
                <a:cs typeface="+mn-cs"/>
              </a:rPr>
              <a:t>organization’</a:t>
            </a:r>
            <a:r>
              <a:rPr lang="en-US" sz="1200" kern="1200" dirty="0" smtClean="0">
                <a:solidFill>
                  <a:schemeClr val="tx1"/>
                </a:solidFill>
                <a:latin typeface="+mn-lt"/>
                <a:ea typeface="+mn-ea"/>
                <a:cs typeface="+mn-cs"/>
              </a:rPr>
              <a:t> or </a:t>
            </a:r>
            <a:r>
              <a:rPr lang="en-US" sz="1200" i="1" kern="1200" dirty="0" smtClean="0">
                <a:solidFill>
                  <a:schemeClr val="tx1"/>
                </a:solidFill>
                <a:latin typeface="+mn-lt"/>
                <a:ea typeface="+mn-ea"/>
                <a:cs typeface="+mn-cs"/>
              </a:rPr>
              <a:t>‘Homo sapiens’</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and</a:t>
            </a:r>
            <a:r>
              <a:rPr lang="en-US" sz="1200" kern="1200" dirty="0" smtClean="0">
                <a:solidFill>
                  <a:schemeClr val="tx1"/>
                </a:solidFill>
                <a:latin typeface="+mn-lt"/>
                <a:ea typeface="+mn-ea"/>
                <a:cs typeface="+mn-cs"/>
              </a:rPr>
              <a:t> (‘</a:t>
            </a:r>
            <a:r>
              <a:rPr lang="en-US" sz="1200" i="1" kern="1200" dirty="0" err="1" smtClean="0">
                <a:solidFill>
                  <a:schemeClr val="tx1"/>
                </a:solidFill>
                <a:latin typeface="+mn-lt"/>
                <a:ea typeface="+mn-ea"/>
                <a:cs typeface="+mn-cs"/>
              </a:rPr>
              <a:t>bearer_of</a:t>
            </a:r>
            <a:r>
              <a:rPr lang="en-US" sz="1200" i="1"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 some </a:t>
            </a:r>
            <a:r>
              <a:rPr lang="en-US" sz="1200" i="1" kern="1200" dirty="0" smtClean="0">
                <a:solidFill>
                  <a:schemeClr val="tx1"/>
                </a:solidFill>
                <a:latin typeface="+mn-lt"/>
                <a:ea typeface="+mn-ea"/>
                <a:cs typeface="+mn-cs"/>
              </a:rPr>
              <a:t>‘service provider role’</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dirty="0" smtClean="0"/>
              <a:t>There are more general challenges</a:t>
            </a:r>
            <a:r>
              <a:rPr lang="en-US" baseline="0" dirty="0" smtClean="0"/>
              <a:t> in reusing existing </a:t>
            </a:r>
            <a:r>
              <a:rPr lang="en-US" baseline="0" dirty="0" err="1" smtClean="0"/>
              <a:t>ontologies</a:t>
            </a:r>
            <a:r>
              <a:rPr lang="en-US" baseline="0" dirty="0" smtClean="0"/>
              <a:t> for driving an application but they also apply to OBI</a:t>
            </a:r>
            <a:endParaRPr lang="en-US" dirty="0" smtClean="0"/>
          </a:p>
          <a:p>
            <a:pPr lvl="1">
              <a:buNone/>
            </a:pPr>
            <a:endParaRPr lang="en-US" dirty="0" smtClean="0"/>
          </a:p>
        </p:txBody>
      </p:sp>
      <p:sp>
        <p:nvSpPr>
          <p:cNvPr id="4" name="Slide Number Placeholder 3"/>
          <p:cNvSpPr>
            <a:spLocks noGrp="1"/>
          </p:cNvSpPr>
          <p:nvPr>
            <p:ph type="sldNum" sz="quarter" idx="10"/>
          </p:nvPr>
        </p:nvSpPr>
        <p:spPr/>
        <p:txBody>
          <a:bodyPr/>
          <a:lstStyle/>
          <a:p>
            <a:fld id="{05DCAFAB-C1B6-8F43-AF9F-90086CE1BACC}"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because sometimes you want complexity and sometime</a:t>
            </a:r>
            <a:r>
              <a:rPr lang="en-US" baseline="0" dirty="0" smtClean="0"/>
              <a:t> </a:t>
            </a:r>
            <a:r>
              <a:rPr lang="en-US" dirty="0" smtClean="0"/>
              <a:t>you don’t but you want to go things right</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Shall we say that we will have a possible different asserted hierarchy in eagle-?Maybe just mention that.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Took out 2-yr. research. Mention genes, genotypes, sites of action etc. on point 2.</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Tx/>
              <a:buChar char="-"/>
            </a:pPr>
            <a:r>
              <a:rPr lang="en-US" sz="3613" dirty="0" smtClean="0"/>
              <a:t>Follow OBO Foundry </a:t>
            </a:r>
            <a:r>
              <a:rPr lang="en-US" sz="3613" dirty="0" err="1" smtClean="0"/>
              <a:t>orthogonality</a:t>
            </a:r>
            <a:r>
              <a:rPr lang="en-US" sz="3613" dirty="0" smtClean="0"/>
              <a:t> principle</a:t>
            </a:r>
          </a:p>
          <a:p>
            <a:pPr lvl="1">
              <a:buFontTx/>
              <a:buChar char="-"/>
            </a:pPr>
            <a:r>
              <a:rPr lang="en-US" sz="3613" dirty="0" smtClean="0"/>
              <a:t>Best practices for biomedical ontology development</a:t>
            </a:r>
          </a:p>
          <a:p>
            <a:pPr lvl="1">
              <a:buFontTx/>
              <a:buChar char="-"/>
            </a:pPr>
            <a:r>
              <a:rPr lang="en-US" sz="3613" dirty="0" smtClean="0"/>
              <a:t>Engage in discussions within the bio-ontology and resource discovery community (alignment with similar efforts NIF, BRO, VIVO)</a:t>
            </a:r>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say that we actually created our own instrument </a:t>
            </a:r>
            <a:r>
              <a:rPr lang="en-US" baseline="0" dirty="0" err="1" smtClean="0"/>
              <a:t>calss</a:t>
            </a:r>
            <a:r>
              <a:rPr lang="en-US" baseline="0" dirty="0" smtClean="0"/>
              <a:t> because </a:t>
            </a:r>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 may want </a:t>
            </a:r>
            <a:r>
              <a:rPr lang="en-US" baseline="0" smtClean="0"/>
              <a:t>to need </a:t>
            </a:r>
            <a:endParaRPr lang="en-US"/>
          </a:p>
        </p:txBody>
      </p:sp>
      <p:sp>
        <p:nvSpPr>
          <p:cNvPr id="4" name="Slide Number Placeholder 3"/>
          <p:cNvSpPr>
            <a:spLocks noGrp="1"/>
          </p:cNvSpPr>
          <p:nvPr>
            <p:ph type="sldNum" sz="quarter" idx="10"/>
          </p:nvPr>
        </p:nvSpPr>
        <p:spPr/>
        <p:txBody>
          <a:bodyPr/>
          <a:lstStyle/>
          <a:p>
            <a:fld id="{05DCAFAB-C1B6-8F43-AF9F-90086CE1BACC}"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Maybe I will have just the slides with the figures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5DCAFAB-C1B6-8F43-AF9F-90086CE1BAC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311AC2-2DB2-834A-9167-5CF8DE8EA1AF}" type="datetimeFigureOut">
              <a:rPr lang="en-US" smtClean="0"/>
              <a:pPr/>
              <a:t>7/26/11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311AC2-2DB2-834A-9167-5CF8DE8EA1AF}" type="datetimeFigureOut">
              <a:rPr lang="en-US" smtClean="0"/>
              <a:pPr/>
              <a:t>7/26/11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311AC2-2DB2-834A-9167-5CF8DE8EA1AF}" type="datetimeFigureOut">
              <a:rPr lang="en-US" smtClean="0"/>
              <a:pPr/>
              <a:t>7/26/11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311AC2-2DB2-834A-9167-5CF8DE8EA1AF}" type="datetimeFigureOut">
              <a:rPr lang="en-US" smtClean="0"/>
              <a:pPr/>
              <a:t>7/26/11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11AC2-2DB2-834A-9167-5CF8DE8EA1AF}" type="datetimeFigureOut">
              <a:rPr lang="en-US" smtClean="0"/>
              <a:pPr/>
              <a:t>7/26/11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311AC2-2DB2-834A-9167-5CF8DE8EA1AF}" type="datetimeFigureOut">
              <a:rPr lang="en-US" smtClean="0"/>
              <a:pPr/>
              <a:t>7/26/11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C6A11-7085-EF4E-A553-5079AA3F6D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11AC2-2DB2-834A-9167-5CF8DE8EA1AF}" type="datetimeFigureOut">
              <a:rPr lang="en-US" smtClean="0"/>
              <a:pPr/>
              <a:t>7/26/11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C6A11-7085-EF4E-A553-5079AA3F6D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 TargetMode="External"/><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 TargetMode="External"/><Relationship Id="rId5" Type="http://schemas.openxmlformats.org/officeDocument/2006/relationships/image" Target="../media/image1.png"/><Relationship Id="rId6"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oleObject" Target="!OLE_LINK2" TargetMode="External"/><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ea typeface="ＭＳ Ｐゴシック" pitchFamily="34" charset="-128"/>
                <a:cs typeface="Arial Bold" pitchFamily="-106" charset="0"/>
              </a:rPr>
              <a:t>OBI in eagle-</a:t>
            </a:r>
            <a:r>
              <a:rPr lang="en-US" b="1" dirty="0" err="1" smtClean="0">
                <a:solidFill>
                  <a:srgbClr val="800000"/>
                </a:solidFill>
                <a:ea typeface="ＭＳ Ｐゴシック" pitchFamily="34" charset="-128"/>
                <a:cs typeface="Arial Bold" pitchFamily="-106" charset="0"/>
              </a:rPr>
              <a:t>i</a:t>
            </a:r>
            <a:endParaRPr lang="en-US" dirty="0"/>
          </a:p>
        </p:txBody>
      </p:sp>
      <p:sp>
        <p:nvSpPr>
          <p:cNvPr id="3" name="Subtitle 2"/>
          <p:cNvSpPr>
            <a:spLocks noGrp="1"/>
          </p:cNvSpPr>
          <p:nvPr>
            <p:ph type="subTitle" idx="1"/>
          </p:nvPr>
        </p:nvSpPr>
        <p:spPr>
          <a:xfrm>
            <a:off x="1371600" y="3886200"/>
            <a:ext cx="6400800" cy="2056318"/>
          </a:xfrm>
        </p:spPr>
        <p:txBody>
          <a:bodyPr>
            <a:normAutofit lnSpcReduction="10000"/>
          </a:bodyPr>
          <a:lstStyle/>
          <a:p>
            <a:r>
              <a:rPr lang="en-US" b="1" dirty="0" smtClean="0"/>
              <a:t>Carlo Torniai, Melissa </a:t>
            </a:r>
            <a:r>
              <a:rPr lang="en-US" b="1" dirty="0" err="1" smtClean="0"/>
              <a:t>Haendel</a:t>
            </a:r>
            <a:endParaRPr lang="en-US" b="1" dirty="0" smtClean="0"/>
          </a:p>
          <a:p>
            <a:r>
              <a:rPr lang="en-US" dirty="0" smtClean="0"/>
              <a:t>Oregon Health &amp; Science University</a:t>
            </a:r>
          </a:p>
          <a:p>
            <a:endParaRPr lang="en-US" dirty="0" smtClean="0"/>
          </a:p>
          <a:p>
            <a:r>
              <a:rPr lang="en-US" sz="2400" i="1" dirty="0" smtClean="0"/>
              <a:t>2011 ICBO tutorial</a:t>
            </a:r>
            <a:endParaRPr lang="en-US" sz="24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5933428" y="1600200"/>
            <a:ext cx="2753371" cy="4525963"/>
          </a:xfrm>
        </p:spPr>
        <p:txBody>
          <a:bodyPr/>
          <a:lstStyle/>
          <a:p>
            <a:pPr>
              <a:buNone/>
            </a:pPr>
            <a:r>
              <a:rPr lang="en-US" dirty="0" smtClean="0"/>
              <a:t>    Instrument hierarchy enables search across multiple axes</a:t>
            </a:r>
            <a:endParaRPr lang="en-US" dirty="0"/>
          </a:p>
        </p:txBody>
      </p:sp>
      <p:pic>
        <p:nvPicPr>
          <p:cNvPr id="12" name="Picture 11"/>
          <p:cNvPicPr>
            <a:picLocks noChangeAspect="1"/>
          </p:cNvPicPr>
          <p:nvPr/>
        </p:nvPicPr>
        <p:blipFill>
          <a:blip r:embed="rId5"/>
          <a:stretch>
            <a:fillRect/>
          </a:stretch>
        </p:blipFill>
        <p:spPr>
          <a:xfrm>
            <a:off x="889793" y="824706"/>
            <a:ext cx="5043636" cy="535860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lnSpcReduction="10000"/>
          </a:bodyPr>
          <a:lstStyle/>
          <a:p>
            <a:pPr>
              <a:buFont typeface="Wingdings" charset="2"/>
              <a:buChar char="§"/>
            </a:pPr>
            <a:r>
              <a:rPr lang="en-US" dirty="0" smtClean="0"/>
              <a:t>Reusing already defined devices in OBI</a:t>
            </a:r>
          </a:p>
          <a:p>
            <a:pPr lvl="1"/>
            <a:r>
              <a:rPr lang="en-US" dirty="0" smtClean="0"/>
              <a:t>Definitions and metadata already available and vetted by the community</a:t>
            </a:r>
          </a:p>
          <a:p>
            <a:pPr>
              <a:buFont typeface="Wingdings" charset="2"/>
              <a:buChar char="§"/>
            </a:pPr>
            <a:r>
              <a:rPr lang="en-US" dirty="0" smtClean="0"/>
              <a:t>Aligned instrument representations across other similar efforts</a:t>
            </a:r>
          </a:p>
          <a:p>
            <a:pPr lvl="1"/>
            <a:r>
              <a:rPr lang="en-US" dirty="0" smtClean="0"/>
              <a:t>Same </a:t>
            </a:r>
            <a:r>
              <a:rPr lang="en-US" dirty="0" err="1" smtClean="0"/>
              <a:t>URIs</a:t>
            </a:r>
            <a:r>
              <a:rPr lang="en-US" dirty="0" smtClean="0"/>
              <a:t> facilitate data integration and interoperability</a:t>
            </a:r>
          </a:p>
          <a:p>
            <a:pPr>
              <a:buFont typeface="Wingdings" charset="2"/>
              <a:buChar char="§"/>
            </a:pPr>
            <a:r>
              <a:rPr lang="en-US" dirty="0" smtClean="0"/>
              <a:t>Adoption of OBI design pattern</a:t>
            </a:r>
          </a:p>
          <a:p>
            <a:pPr lvl="1"/>
            <a:r>
              <a:rPr lang="en-US" dirty="0" smtClean="0"/>
              <a:t>Functional hierarchy for eagle-</a:t>
            </a:r>
            <a:r>
              <a:rPr lang="en-US" dirty="0" err="1" smtClean="0"/>
              <a:t>i</a:t>
            </a:r>
            <a:r>
              <a:rPr lang="en-US" dirty="0" smtClean="0"/>
              <a:t> instrument</a:t>
            </a:r>
          </a:p>
          <a:p>
            <a:pPr>
              <a:buFont typeface="Wingdings" charset="2"/>
              <a:buChar char="§"/>
            </a:pPr>
            <a:r>
              <a:rPr lang="en-US" dirty="0" smtClean="0"/>
              <a:t>Contribution to OBI development</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Advantages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1164248"/>
            <a:ext cx="8229600" cy="4961915"/>
          </a:xfrm>
        </p:spPr>
        <p:txBody>
          <a:bodyPr>
            <a:normAutofit/>
          </a:bodyPr>
          <a:lstStyle/>
          <a:p>
            <a:pPr>
              <a:buFont typeface="Wingdings" charset="2"/>
              <a:buChar char="§"/>
            </a:pPr>
            <a:r>
              <a:rPr lang="en-US" dirty="0" smtClean="0"/>
              <a:t>Goals:</a:t>
            </a:r>
          </a:p>
          <a:p>
            <a:pPr lvl="1">
              <a:buNone/>
            </a:pPr>
            <a:r>
              <a:rPr lang="en-US" dirty="0" smtClean="0"/>
              <a:t>Define a  common representation of services across eagle-</a:t>
            </a:r>
            <a:r>
              <a:rPr lang="en-US" dirty="0" err="1" smtClean="0"/>
              <a:t>i</a:t>
            </a:r>
            <a:r>
              <a:rPr lang="en-US" dirty="0" smtClean="0"/>
              <a:t>, NIF, OBI</a:t>
            </a:r>
          </a:p>
          <a:p>
            <a:pPr lvl="1">
              <a:buNone/>
            </a:pPr>
            <a:endParaRPr lang="en-US" dirty="0" smtClean="0"/>
          </a:p>
          <a:p>
            <a:pPr>
              <a:buFont typeface="Wingdings" charset="2"/>
              <a:buChar char="§"/>
            </a:pPr>
            <a:r>
              <a:rPr lang="en-US" dirty="0" smtClean="0"/>
              <a:t> eagle-</a:t>
            </a:r>
            <a:r>
              <a:rPr lang="en-US" dirty="0" err="1" smtClean="0"/>
              <a:t>i</a:t>
            </a:r>
            <a:r>
              <a:rPr lang="en-US" dirty="0" smtClean="0"/>
              <a:t> requirements:</a:t>
            </a:r>
          </a:p>
          <a:p>
            <a:pPr lvl="1"/>
            <a:r>
              <a:rPr lang="en-US" dirty="0" smtClean="0"/>
              <a:t>Collect metadata about services</a:t>
            </a:r>
          </a:p>
          <a:p>
            <a:pPr lvl="2"/>
            <a:r>
              <a:rPr lang="en-US" dirty="0" smtClean="0"/>
              <a:t>Cost, restrictions, etc.</a:t>
            </a:r>
          </a:p>
          <a:p>
            <a:pPr lvl="1"/>
            <a:r>
              <a:rPr lang="en-US" dirty="0" smtClean="0"/>
              <a:t>Align with high level services categories used by other efforts</a:t>
            </a:r>
          </a:p>
          <a:p>
            <a:pPr lvl="2">
              <a:buFontTx/>
              <a:buChar char="-"/>
            </a:pPr>
            <a:endParaRPr lang="en-US" dirty="0" smtClean="0"/>
          </a:p>
          <a:p>
            <a:pPr lvl="1">
              <a:buFontTx/>
              <a:buChar char="-"/>
            </a:pPr>
            <a:endParaRPr lang="en-US" dirty="0" smtClean="0"/>
          </a:p>
          <a:p>
            <a:pPr lvl="2">
              <a:buNone/>
            </a:pPr>
            <a:endParaRPr lang="en-US" dirty="0" smtClean="0"/>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2: Services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2746" y="888550"/>
            <a:ext cx="8229600" cy="1055430"/>
          </a:xfrm>
        </p:spPr>
        <p:txBody>
          <a:bodyPr>
            <a:normAutofit lnSpcReduction="10000"/>
          </a:bodyPr>
          <a:lstStyle/>
          <a:p>
            <a:pPr>
              <a:buNone/>
            </a:pPr>
            <a:r>
              <a:rPr lang="en-US" dirty="0" smtClean="0"/>
              <a:t>Contribute to define the following design pattern during 2011 OBI Workshop</a:t>
            </a:r>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p:nvPr/>
        </p:nvPicPr>
        <p:blipFill>
          <a:blip r:embed="rId5" cstate="print"/>
          <a:srcRect/>
          <a:stretch>
            <a:fillRect/>
          </a:stretch>
        </p:blipFill>
        <p:spPr bwMode="auto">
          <a:xfrm>
            <a:off x="1929901" y="2105529"/>
            <a:ext cx="6037675" cy="4427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a:buNone/>
            </a:pPr>
            <a:r>
              <a:rPr lang="en-US" dirty="0" smtClean="0"/>
              <a:t>Service hierarchy defined according to process input and output</a:t>
            </a:r>
          </a:p>
          <a:p>
            <a:pPr>
              <a:buNone/>
            </a:pPr>
            <a:endParaRPr lang="en-US" dirty="0" smtClean="0"/>
          </a:p>
          <a:p>
            <a:pPr>
              <a:buNone/>
            </a:pPr>
            <a:endParaRPr lang="en-US" dirty="0" smtClean="0"/>
          </a:p>
          <a:p>
            <a:pPr lvl="1">
              <a:buNone/>
            </a:pPr>
            <a:endParaRPr lang="en-US"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hierarchy</a:t>
            </a:r>
            <a:endParaRPr lang="en-US" sz="4400" b="1" dirty="0" smtClean="0">
              <a:solidFill>
                <a:srgbClr val="800000"/>
              </a:solidFill>
              <a:ea typeface="ＭＳ Ｐゴシック" pitchFamily="34" charset="-128"/>
              <a:cs typeface="Arial Bold" pitchFamily="-106" charset="0"/>
            </a:endParaRPr>
          </a:p>
        </p:txBody>
      </p:sp>
      <p:graphicFrame>
        <p:nvGraphicFramePr>
          <p:cNvPr id="51206" name="Object 6"/>
          <p:cNvGraphicFramePr>
            <a:graphicFrameLocks noChangeAspect="1"/>
          </p:cNvGraphicFramePr>
          <p:nvPr/>
        </p:nvGraphicFramePr>
        <p:xfrm>
          <a:off x="1333500" y="2171700"/>
          <a:ext cx="6959600" cy="4279900"/>
        </p:xfrm>
        <a:graphic>
          <a:graphicData uri="http://schemas.openxmlformats.org/presentationml/2006/ole">
            <p:oleObj spid="_x0000_s51206" name="Document" r:id="rId6" imgW="21942857" imgH="13511111" progId="Word.Document.12">
              <p:link updateAutomatic="1"/>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Services: advantages</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24040" y="950360"/>
            <a:ext cx="8229600" cy="5422250"/>
          </a:xfrm>
        </p:spPr>
        <p:txBody>
          <a:bodyPr>
            <a:normAutofit fontScale="85000" lnSpcReduction="20000"/>
          </a:bodyPr>
          <a:lstStyle/>
          <a:p>
            <a:pPr>
              <a:buNone/>
            </a:pPr>
            <a:r>
              <a:rPr lang="en-US" dirty="0" smtClean="0"/>
              <a:t>1) Aligned service representations (EI/NIF/OBI)</a:t>
            </a:r>
          </a:p>
          <a:p>
            <a:pPr lvl="1"/>
            <a:r>
              <a:rPr lang="en-US" dirty="0" smtClean="0"/>
              <a:t>Same </a:t>
            </a:r>
            <a:r>
              <a:rPr lang="en-US" dirty="0" err="1" smtClean="0"/>
              <a:t>URIs</a:t>
            </a:r>
            <a:r>
              <a:rPr lang="en-US" dirty="0" smtClean="0"/>
              <a:t> facilitates data integration and interoperability</a:t>
            </a:r>
          </a:p>
          <a:p>
            <a:pPr lvl="1">
              <a:buNone/>
            </a:pPr>
            <a:endParaRPr lang="en-US" dirty="0" smtClean="0"/>
          </a:p>
          <a:p>
            <a:pPr>
              <a:buNone/>
            </a:pPr>
            <a:r>
              <a:rPr lang="en-US" dirty="0" smtClean="0"/>
              <a:t>2) Defined a design pattern for service</a:t>
            </a:r>
          </a:p>
          <a:p>
            <a:pPr>
              <a:buNone/>
            </a:pPr>
            <a:endParaRPr lang="en-US" dirty="0" smtClean="0"/>
          </a:p>
          <a:p>
            <a:pPr>
              <a:buNone/>
            </a:pPr>
            <a:r>
              <a:rPr lang="en-US" dirty="0" smtClean="0"/>
              <a:t>3) Identified additional requirements for OBI (and</a:t>
            </a:r>
            <a:r>
              <a:rPr lang="en-US" dirty="0" smtClean="0"/>
              <a:t> other reference </a:t>
            </a:r>
            <a:r>
              <a:rPr lang="en-US" dirty="0" smtClean="0"/>
              <a:t>ontologies in general)</a:t>
            </a:r>
          </a:p>
          <a:p>
            <a:pPr lvl="1"/>
            <a:r>
              <a:rPr lang="en-US" dirty="0" smtClean="0"/>
              <a:t>shortcut </a:t>
            </a:r>
            <a:r>
              <a:rPr lang="en-US" dirty="0" smtClean="0"/>
              <a:t>relations</a:t>
            </a:r>
          </a:p>
          <a:p>
            <a:pPr lvl="1">
              <a:buNone/>
            </a:pPr>
            <a:r>
              <a:rPr lang="en-US" dirty="0" smtClean="0"/>
              <a:t>	‘</a:t>
            </a:r>
            <a:r>
              <a:rPr lang="en-US" i="1" dirty="0" smtClean="0"/>
              <a:t>service provider’</a:t>
            </a:r>
            <a:r>
              <a:rPr lang="en-US" dirty="0" smtClean="0"/>
              <a:t> ‘</a:t>
            </a:r>
            <a:r>
              <a:rPr lang="en-US" i="1" dirty="0" err="1" smtClean="0"/>
              <a:t>provides_service</a:t>
            </a:r>
            <a:r>
              <a:rPr lang="en-US" i="1" dirty="0" smtClean="0"/>
              <a:t>’</a:t>
            </a:r>
            <a:r>
              <a:rPr lang="en-US" dirty="0" smtClean="0"/>
              <a:t> some ‘</a:t>
            </a:r>
            <a:r>
              <a:rPr lang="en-US" i="1" dirty="0" smtClean="0"/>
              <a:t>service’</a:t>
            </a:r>
            <a:r>
              <a:rPr lang="en-US" dirty="0" smtClean="0"/>
              <a:t>)</a:t>
            </a:r>
            <a:r>
              <a:rPr lang="en-US" dirty="0" smtClean="0"/>
              <a:t> </a:t>
            </a:r>
          </a:p>
          <a:p>
            <a:pPr lvl="1">
              <a:buNone/>
            </a:pPr>
            <a:r>
              <a:rPr lang="en-US" dirty="0" smtClean="0"/>
              <a:t>	</a:t>
            </a:r>
            <a:r>
              <a:rPr lang="en-US" dirty="0" smtClean="0"/>
              <a:t>‘</a:t>
            </a:r>
            <a:r>
              <a:rPr lang="en-US" i="1" dirty="0" smtClean="0"/>
              <a:t>service provider</a:t>
            </a:r>
            <a:r>
              <a:rPr lang="en-US" i="1" dirty="0" smtClean="0"/>
              <a:t>’: </a:t>
            </a:r>
            <a:r>
              <a:rPr lang="en-US" dirty="0" smtClean="0"/>
              <a:t>(</a:t>
            </a:r>
            <a:r>
              <a:rPr lang="en-US" dirty="0" smtClean="0"/>
              <a:t>‘</a:t>
            </a:r>
            <a:r>
              <a:rPr lang="en-US" i="1" dirty="0" smtClean="0"/>
              <a:t>organization’</a:t>
            </a:r>
            <a:r>
              <a:rPr lang="en-US" dirty="0" smtClean="0"/>
              <a:t> or </a:t>
            </a:r>
            <a:r>
              <a:rPr lang="en-US" i="1" dirty="0" smtClean="0"/>
              <a:t>‘Homo sapiens’</a:t>
            </a:r>
            <a:r>
              <a:rPr lang="en-US" dirty="0" smtClean="0"/>
              <a:t>) </a:t>
            </a:r>
            <a:r>
              <a:rPr lang="en-US" i="1" dirty="0" smtClean="0"/>
              <a:t>and</a:t>
            </a:r>
            <a:r>
              <a:rPr lang="en-US" dirty="0" smtClean="0"/>
              <a:t> (‘</a:t>
            </a:r>
            <a:r>
              <a:rPr lang="en-US" i="1" dirty="0" err="1" smtClean="0"/>
              <a:t>bearer_of</a:t>
            </a:r>
            <a:r>
              <a:rPr lang="en-US" i="1" dirty="0" smtClean="0"/>
              <a:t>’</a:t>
            </a:r>
            <a:r>
              <a:rPr lang="en-US" dirty="0" smtClean="0"/>
              <a:t> some </a:t>
            </a:r>
            <a:r>
              <a:rPr lang="en-US" i="1" dirty="0" smtClean="0"/>
              <a:t>‘service provider role’</a:t>
            </a:r>
            <a:r>
              <a:rPr lang="en-US" dirty="0" smtClean="0"/>
              <a:t>)</a:t>
            </a:r>
            <a:endParaRPr lang="en-US" dirty="0" smtClean="0"/>
          </a:p>
          <a:p>
            <a:pPr lvl="1"/>
            <a:r>
              <a:rPr lang="en-US" dirty="0" smtClean="0"/>
              <a:t>community views</a:t>
            </a:r>
          </a:p>
          <a:p>
            <a:pPr lvl="1">
              <a:buNone/>
            </a:pPr>
            <a:endParaRPr lang="en-US" dirty="0" smtClean="0"/>
          </a:p>
          <a:p>
            <a:pPr>
              <a:buNone/>
            </a:pPr>
            <a:r>
              <a:rPr lang="en-US" sz="2162" dirty="0" smtClean="0"/>
              <a:t>Note: eagle-</a:t>
            </a:r>
            <a:r>
              <a:rPr lang="en-US" sz="2162" dirty="0" err="1" smtClean="0"/>
              <a:t>i</a:t>
            </a:r>
            <a:r>
              <a:rPr lang="en-US" sz="2162" dirty="0" smtClean="0"/>
              <a:t> users may require a hierarchy based on process type. Still, we can reuse the </a:t>
            </a:r>
            <a:r>
              <a:rPr lang="en-US" sz="2162" dirty="0" err="1" smtClean="0"/>
              <a:t>URIs</a:t>
            </a:r>
            <a:r>
              <a:rPr lang="en-US" sz="2162" dirty="0" smtClean="0"/>
              <a:t> and have a different asserted hierarchy.</a:t>
            </a:r>
          </a:p>
          <a:p>
            <a:pPr>
              <a:buFontTx/>
              <a:buChar char="-"/>
            </a:pPr>
            <a:endParaRPr lang="en-US" dirty="0" smtClean="0"/>
          </a:p>
          <a:p>
            <a:pPr lvl="1">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5602" name="Object 2"/>
          <p:cNvGraphicFramePr>
            <a:graphicFrameLocks noChangeAspect="1"/>
          </p:cNvGraphicFramePr>
          <p:nvPr>
            <p:extLst>
              <p:ext uri="{D42A27DB-BD31-4B8C-83A1-F6EECF244321}">
                <p14:mod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68082906"/>
              </p:ext>
            </p:extLst>
          </p:nvPr>
        </p:nvGraphicFramePr>
        <p:xfrm>
          <a:off x="381126" y="4590522"/>
          <a:ext cx="8265087" cy="1653017"/>
        </p:xfrm>
        <a:graphic>
          <a:graphicData uri="http://schemas.openxmlformats.org/presentationml/2006/ole">
            <p:oleObj spid="_x0000_s132098" name="Document" r:id="rId4" imgW="18031746" imgH="3606349" progId="Word.Document.12">
              <p:link updateAutomatic="1"/>
            </p:oleObj>
          </a:graphicData>
        </a:graphic>
      </p:graphicFrame>
      <p:pic>
        <p:nvPicPr>
          <p:cNvPr id="5" name="Picture 2" descr="H:\Eagle-i\Office\OHSU Library Logo.transparent.tif"/>
          <p:cNvPicPr>
            <a:picLocks noChangeAspect="1" noChangeArrowheads="1"/>
          </p:cNvPicPr>
          <p:nvPr/>
        </p:nvPicPr>
        <p:blipFill>
          <a:blip r:embed="rId5"/>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6"/>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896952"/>
            <a:ext cx="8229600" cy="4748857"/>
          </a:xfrm>
        </p:spPr>
        <p:txBody>
          <a:bodyPr>
            <a:normAutofit/>
          </a:bodyPr>
          <a:lstStyle/>
          <a:p>
            <a:pPr>
              <a:buFont typeface="Wingdings" charset="2"/>
              <a:buChar char="§"/>
            </a:pPr>
            <a:r>
              <a:rPr lang="en-US" dirty="0" smtClean="0"/>
              <a:t>Need for application specific annotation</a:t>
            </a:r>
          </a:p>
          <a:p>
            <a:pPr lvl="1">
              <a:buFont typeface="Lucida Grande"/>
              <a:buChar char="-"/>
            </a:pPr>
            <a:r>
              <a:rPr lang="en-US" dirty="0" smtClean="0"/>
              <a:t>eagle-</a:t>
            </a:r>
            <a:r>
              <a:rPr lang="en-US" dirty="0" err="1" smtClean="0"/>
              <a:t>i</a:t>
            </a:r>
            <a:r>
              <a:rPr lang="en-US" dirty="0" smtClean="0"/>
              <a:t> preferred labels:  </a:t>
            </a:r>
            <a:r>
              <a:rPr lang="en-US" i="1" dirty="0" smtClean="0"/>
              <a:t>‘instrument’</a:t>
            </a:r>
            <a:r>
              <a:rPr lang="en-US" dirty="0" smtClean="0"/>
              <a:t> </a:t>
            </a:r>
            <a:r>
              <a:rPr lang="en-US" dirty="0" err="1" smtClean="0"/>
              <a:t>vs</a:t>
            </a:r>
            <a:r>
              <a:rPr lang="en-US" dirty="0" smtClean="0"/>
              <a:t> </a:t>
            </a:r>
            <a:r>
              <a:rPr lang="en-US" i="1" dirty="0" smtClean="0"/>
              <a:t>‘device’</a:t>
            </a:r>
          </a:p>
          <a:p>
            <a:pPr lvl="1">
              <a:buFont typeface="Lucida Grande"/>
              <a:buChar char="-"/>
            </a:pPr>
            <a:r>
              <a:rPr lang="en-US" dirty="0" smtClean="0"/>
              <a:t>domain and range constrains for properties</a:t>
            </a:r>
          </a:p>
          <a:p>
            <a:pPr>
              <a:buNone/>
            </a:pPr>
            <a:r>
              <a:rPr lang="en-US" sz="2595" i="1" dirty="0" smtClean="0"/>
              <a:t>		</a:t>
            </a:r>
            <a:r>
              <a:rPr lang="en-US" sz="2400" dirty="0" smtClean="0"/>
              <a:t>Example: </a:t>
            </a:r>
            <a:r>
              <a:rPr lang="en-US" sz="2400" i="1" dirty="0" err="1" smtClean="0"/>
              <a:t>location_of</a:t>
            </a:r>
            <a:r>
              <a:rPr lang="en-US" sz="2400" i="1" dirty="0" smtClean="0"/>
              <a:t> , </a:t>
            </a:r>
            <a:r>
              <a:rPr lang="en-US" sz="2400" i="1" dirty="0" err="1" smtClean="0"/>
              <a:t>located_in</a:t>
            </a:r>
            <a:r>
              <a:rPr lang="en-US" sz="2400" i="1" dirty="0" smtClean="0"/>
              <a:t> </a:t>
            </a:r>
            <a:r>
              <a:rPr lang="en-US" sz="2400" b="1" i="1" dirty="0" smtClean="0"/>
              <a:t> </a:t>
            </a:r>
            <a:r>
              <a:rPr lang="en-US" sz="2400" dirty="0" smtClean="0"/>
              <a:t>have </a:t>
            </a:r>
            <a:r>
              <a:rPr lang="en-US" sz="2400" i="1" dirty="0" smtClean="0"/>
              <a:t>continuant </a:t>
            </a:r>
            <a:r>
              <a:rPr lang="en-US" sz="2400" dirty="0" smtClean="0"/>
              <a:t>as domain and range we needed just a  subset of continuant </a:t>
            </a:r>
            <a:r>
              <a:rPr lang="en-US" sz="2400" i="1" dirty="0" smtClean="0"/>
              <a:t>instrument </a:t>
            </a:r>
            <a:r>
              <a:rPr lang="en-US" sz="2400" i="1" dirty="0" err="1" smtClean="0"/>
              <a:t>located_in</a:t>
            </a:r>
            <a:r>
              <a:rPr lang="en-US" sz="2400" i="1" dirty="0" smtClean="0"/>
              <a:t> </a:t>
            </a:r>
            <a:r>
              <a:rPr lang="en-US" sz="2400" b="1" i="1" dirty="0" smtClean="0"/>
              <a:t> </a:t>
            </a:r>
            <a:r>
              <a:rPr lang="en-US" sz="2400" i="1" dirty="0" smtClean="0"/>
              <a:t>Laboratory</a:t>
            </a:r>
          </a:p>
          <a:p>
            <a:pPr>
              <a:buNone/>
            </a:pPr>
            <a:endParaRPr lang="en-US" sz="2400" dirty="0" smtClean="0"/>
          </a:p>
          <a:p>
            <a:pPr>
              <a:buNone/>
            </a:pPr>
            <a:r>
              <a:rPr lang="en-US" sz="2595" dirty="0" smtClean="0"/>
              <a:t>											</a:t>
            </a:r>
            <a:r>
              <a:rPr lang="en-US" sz="2595" dirty="0" smtClean="0"/>
              <a:t>Layered </a:t>
            </a:r>
            <a:r>
              <a:rPr lang="en-US" sz="2595" dirty="0" smtClean="0"/>
              <a:t>modules architecture</a:t>
            </a:r>
          </a:p>
          <a:p>
            <a:pPr>
              <a:buNone/>
            </a:pPr>
            <a:r>
              <a:rPr lang="en-US" dirty="0" smtClean="0"/>
              <a:t>			</a:t>
            </a:r>
          </a:p>
        </p:txBody>
      </p:sp>
      <p:sp>
        <p:nvSpPr>
          <p:cNvPr id="11"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Lessons learned</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Summary</a:t>
            </a:r>
            <a:endParaRPr lang="en-US" sz="4400" b="1" dirty="0" smtClean="0">
              <a:solidFill>
                <a:srgbClr val="800000"/>
              </a:solidFill>
              <a:ea typeface="ＭＳ Ｐゴシック" pitchFamily="34" charset="-128"/>
              <a:cs typeface="Arial Bold" pitchFamily="-106" charset="0"/>
            </a:endParaRPr>
          </a:p>
        </p:txBody>
      </p:sp>
      <p:sp>
        <p:nvSpPr>
          <p:cNvPr id="13" name="Content Placeholder 2"/>
          <p:cNvSpPr>
            <a:spLocks noGrp="1"/>
          </p:cNvSpPr>
          <p:nvPr>
            <p:ph idx="1"/>
          </p:nvPr>
        </p:nvSpPr>
        <p:spPr>
          <a:xfrm>
            <a:off x="564144" y="963728"/>
            <a:ext cx="8229600" cy="5422250"/>
          </a:xfrm>
        </p:spPr>
        <p:txBody>
          <a:bodyPr>
            <a:normAutofit lnSpcReduction="10000"/>
          </a:bodyPr>
          <a:lstStyle/>
          <a:p>
            <a:pPr>
              <a:buFont typeface="Wingdings" charset="2"/>
              <a:buChar char="§"/>
            </a:pPr>
            <a:r>
              <a:rPr lang="en-US" dirty="0" smtClean="0"/>
              <a:t>We had to build an application ontology</a:t>
            </a:r>
          </a:p>
          <a:p>
            <a:pPr lvl="1">
              <a:buFont typeface="Lucida Grande"/>
              <a:buChar char="-"/>
            </a:pPr>
            <a:r>
              <a:rPr lang="en-US" sz="2400" dirty="0" smtClean="0"/>
              <a:t>we didn’t want to start form scratch</a:t>
            </a:r>
          </a:p>
          <a:p>
            <a:pPr lvl="1">
              <a:buFont typeface="Lucida Grande"/>
              <a:buChar char="-"/>
            </a:pPr>
            <a:r>
              <a:rPr lang="en-US" sz="2400" dirty="0" smtClean="0"/>
              <a:t>we wanted to be interoperable with and contribute to other efforts and follow standard practices for ontology development</a:t>
            </a:r>
          </a:p>
          <a:p>
            <a:pPr>
              <a:buFont typeface="Wingdings" charset="2"/>
              <a:buChar char="§"/>
            </a:pPr>
            <a:r>
              <a:rPr lang="en-US" smtClean="0"/>
              <a:t>We used OBI </a:t>
            </a:r>
            <a:r>
              <a:rPr lang="en-US" dirty="0" smtClean="0"/>
              <a:t>for:</a:t>
            </a:r>
          </a:p>
          <a:p>
            <a:pPr lvl="1">
              <a:buFont typeface="Lucida Grande"/>
              <a:buChar char="-"/>
            </a:pPr>
            <a:r>
              <a:rPr lang="en-US" sz="2400" dirty="0" smtClean="0"/>
              <a:t>Reuse existing terms through MIREOT</a:t>
            </a:r>
          </a:p>
          <a:p>
            <a:pPr lvl="1">
              <a:buFont typeface="Lucida Grande"/>
              <a:buChar char="-"/>
            </a:pPr>
            <a:r>
              <a:rPr lang="en-US" sz="2400" dirty="0" smtClean="0"/>
              <a:t>Achieve alignment with other community efforts aimed at describing research resources (NIF, RDS, VIVO)</a:t>
            </a:r>
          </a:p>
          <a:p>
            <a:pPr lvl="1">
              <a:buFont typeface="Lucida Grande"/>
              <a:buChar char="-"/>
            </a:pPr>
            <a:r>
              <a:rPr lang="en-US" sz="2400" dirty="0" smtClean="0"/>
              <a:t>Reuse and propose new design patterns </a:t>
            </a:r>
            <a:endParaRPr lang="en-US" dirty="0" smtClean="0"/>
          </a:p>
          <a:p>
            <a:pPr>
              <a:buFont typeface="Wingdings" charset="2"/>
              <a:buChar char="§"/>
            </a:pPr>
            <a:r>
              <a:rPr lang="en-US" dirty="0" smtClean="0"/>
              <a:t>Identified some specific challenges related to developing </a:t>
            </a:r>
            <a:r>
              <a:rPr lang="en-US" dirty="0" err="1" smtClean="0"/>
              <a:t>ontologies</a:t>
            </a:r>
            <a:r>
              <a:rPr lang="en-US" dirty="0" smtClean="0"/>
              <a:t> to drive applications</a:t>
            </a:r>
          </a:p>
          <a:p>
            <a:pPr marL="914400" lvl="1" indent="-514350">
              <a:buNone/>
            </a:pPr>
            <a:endParaRPr lang="en-US" dirty="0" smtClean="0"/>
          </a:p>
          <a:p>
            <a:pPr marL="914400" lvl="1" indent="-514350">
              <a:buFontTx/>
              <a:buChar char="-"/>
            </a:pPr>
            <a:endParaRPr lang="en-US" dirty="0" smtClean="0"/>
          </a:p>
          <a:p>
            <a:pPr lvl="3">
              <a:buNone/>
            </a:pPr>
            <a:endParaRPr lang="en-US" dirty="0" smtClean="0"/>
          </a:p>
          <a:p>
            <a:pPr lvl="1">
              <a:buNone/>
            </a:pPr>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normAutofit/>
          </a:bodyPr>
          <a:lstStyle/>
          <a:p>
            <a:pPr>
              <a:buNone/>
            </a:pPr>
            <a:r>
              <a:rPr lang="en-US" dirty="0" smtClean="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4"/>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Service Hierarchy in 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11" name="Content Placeholder 10"/>
          <p:cNvSpPr>
            <a:spLocks noGrp="1"/>
          </p:cNvSpPr>
          <p:nvPr>
            <p:ph idx="1"/>
          </p:nvPr>
        </p:nvSpPr>
        <p:spPr>
          <a:xfrm>
            <a:off x="457200" y="995494"/>
            <a:ext cx="8229600" cy="5130669"/>
          </a:xfrm>
        </p:spPr>
        <p:txBody>
          <a:bodyPr/>
          <a:lstStyle/>
          <a:p>
            <a:r>
              <a:rPr lang="en-US" dirty="0" smtClean="0"/>
              <a:t>Hierarchy based on Process (we will still use the same classes)</a:t>
            </a:r>
            <a:endParaRPr lang="en-US" dirty="0"/>
          </a:p>
        </p:txBody>
      </p:sp>
      <p:graphicFrame>
        <p:nvGraphicFramePr>
          <p:cNvPr id="53250" name="Object 2"/>
          <p:cNvGraphicFramePr>
            <a:graphicFrameLocks noChangeAspect="1"/>
          </p:cNvGraphicFramePr>
          <p:nvPr/>
        </p:nvGraphicFramePr>
        <p:xfrm>
          <a:off x="2310058" y="2164925"/>
          <a:ext cx="5486400" cy="3810000"/>
        </p:xfrm>
        <a:graphic>
          <a:graphicData uri="http://schemas.openxmlformats.org/presentationml/2006/ole">
            <p:oleObj spid="_x0000_s53250" name="Document" r:id="rId6" imgW="5486400" imgH="3810000" progId="Word.Document.12">
              <p:link updateAutomatic="1"/>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Outline</a:t>
            </a:r>
            <a:endParaRPr lang="en-US" sz="4400" b="1" dirty="0" smtClean="0">
              <a:solidFill>
                <a:srgbClr val="800000"/>
              </a:solidFill>
              <a:ea typeface="ＭＳ Ｐゴシック" pitchFamily="34" charset="-128"/>
              <a:cs typeface="Arial Bold" pitchFamily="-106" charset="0"/>
            </a:endParaRPr>
          </a:p>
        </p:txBody>
      </p:sp>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3" name="Content Placeholder 2"/>
          <p:cNvSpPr>
            <a:spLocks noGrp="1"/>
          </p:cNvSpPr>
          <p:nvPr>
            <p:ph idx="1"/>
          </p:nvPr>
        </p:nvSpPr>
        <p:spPr>
          <a:xfrm>
            <a:off x="457200" y="995494"/>
            <a:ext cx="8229600" cy="5130669"/>
          </a:xfrm>
        </p:spPr>
        <p:txBody>
          <a:bodyPr>
            <a:normAutofit/>
          </a:bodyPr>
          <a:lstStyle/>
          <a:p>
            <a:pPr lvl="1">
              <a:buNone/>
            </a:pPr>
            <a:r>
              <a:rPr lang="en-US" dirty="0" smtClean="0"/>
              <a:t>   </a:t>
            </a:r>
            <a:r>
              <a:rPr lang="en-US" b="1" dirty="0" smtClean="0"/>
              <a:t>Goal</a:t>
            </a:r>
            <a:r>
              <a:rPr lang="en-US" dirty="0" smtClean="0"/>
              <a:t>: Leverage OBI to develop an interoperable application ontology for representing research resources</a:t>
            </a:r>
          </a:p>
          <a:p>
            <a:pPr marL="971550" lvl="1" indent="-514350">
              <a:buNone/>
            </a:pPr>
            <a:r>
              <a:rPr lang="en-US" dirty="0" smtClean="0"/>
              <a:t>		</a:t>
            </a:r>
            <a:r>
              <a:rPr lang="en-US" b="1" dirty="0" smtClean="0"/>
              <a:t>About eagle-</a:t>
            </a:r>
            <a:r>
              <a:rPr lang="en-US" b="1" dirty="0" err="1" smtClean="0"/>
              <a:t>i</a:t>
            </a:r>
            <a:r>
              <a:rPr lang="en-US" b="1" dirty="0" smtClean="0"/>
              <a:t>:</a:t>
            </a:r>
          </a:p>
          <a:p>
            <a:pPr marL="2286000" lvl="4" indent="-457200">
              <a:buFont typeface="Wingdings" charset="2"/>
              <a:buChar char="§"/>
            </a:pPr>
            <a:r>
              <a:rPr lang="en-US" sz="2400" dirty="0" smtClean="0"/>
              <a:t>Project background</a:t>
            </a:r>
          </a:p>
          <a:p>
            <a:pPr marL="2286000" lvl="4" indent="-457200">
              <a:buFont typeface="Wingdings" charset="2"/>
              <a:buChar char="§"/>
            </a:pPr>
            <a:r>
              <a:rPr lang="en-US" sz="2400" dirty="0" smtClean="0"/>
              <a:t>Ontology requirements</a:t>
            </a:r>
          </a:p>
          <a:p>
            <a:pPr marL="971550" lvl="1" indent="-514350">
              <a:buNone/>
            </a:pPr>
            <a:r>
              <a:rPr lang="en-US" dirty="0" smtClean="0"/>
              <a:t>		</a:t>
            </a:r>
            <a:r>
              <a:rPr lang="en-US" b="1" dirty="0" smtClean="0"/>
              <a:t>Use cases:</a:t>
            </a:r>
          </a:p>
          <a:p>
            <a:pPr marL="2286000" lvl="4" indent="-457200">
              <a:buFont typeface="Wingdings" charset="2"/>
              <a:buChar char="§"/>
            </a:pPr>
            <a:r>
              <a:rPr lang="en-US" sz="2400" dirty="0" smtClean="0"/>
              <a:t>Instrument </a:t>
            </a:r>
          </a:p>
          <a:p>
            <a:pPr marL="2286000" lvl="4" indent="-457200">
              <a:buFont typeface="Wingdings" charset="2"/>
              <a:buChar char="§"/>
            </a:pPr>
            <a:r>
              <a:rPr lang="en-US" sz="2400" dirty="0" smtClean="0"/>
              <a:t>Services </a:t>
            </a:r>
          </a:p>
          <a:p>
            <a:pPr lvl="1">
              <a:buFontTx/>
              <a:buChar char="-"/>
            </a:pPr>
            <a:endParaRPr lang="en-US" dirty="0" smtClean="0"/>
          </a:p>
          <a:p>
            <a:pPr lvl="2">
              <a:buNone/>
            </a:pPr>
            <a:endParaRPr lang="en-US" dirty="0" smtClean="0"/>
          </a:p>
          <a:p>
            <a:pPr lvl="1">
              <a:buFontTx/>
              <a:buChar char="-"/>
            </a:pPr>
            <a:endParaRPr lang="en-US" dirty="0" smtClean="0"/>
          </a:p>
          <a:p>
            <a:pPr lvl="1"/>
            <a:endParaRPr lang="en-US" dirty="0" smtClean="0"/>
          </a:p>
          <a:p>
            <a:pPr lvl="1">
              <a:buNone/>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73338"/>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endParaRPr lang="en-US" sz="4400" b="1" dirty="0" smtClean="0">
              <a:solidFill>
                <a:srgbClr val="800000"/>
              </a:solidFill>
              <a:ea typeface="ＭＳ Ｐゴシック" pitchFamily="34" charset="-128"/>
              <a:cs typeface="Arial Bold" pitchFamily="-106" charset="0"/>
            </a:endParaRPr>
          </a:p>
        </p:txBody>
      </p:sp>
      <p:sp>
        <p:nvSpPr>
          <p:cNvPr id="7" name="TextBox 6"/>
          <p:cNvSpPr txBox="1"/>
          <p:nvPr/>
        </p:nvSpPr>
        <p:spPr>
          <a:xfrm>
            <a:off x="250120" y="736963"/>
            <a:ext cx="8800303" cy="830997"/>
          </a:xfrm>
          <a:prstGeom prst="rect">
            <a:avLst/>
          </a:prstGeom>
          <a:noFill/>
        </p:spPr>
        <p:txBody>
          <a:bodyPr wrap="square">
            <a:spAutoFit/>
          </a:bodyPr>
          <a:lstStyle/>
          <a:p>
            <a:pPr fontAlgn="auto">
              <a:spcBef>
                <a:spcPts val="0"/>
              </a:spcBef>
              <a:spcAft>
                <a:spcPts val="0"/>
              </a:spcAft>
              <a:buSzPct val="125000"/>
              <a:defRPr/>
            </a:pPr>
            <a:r>
              <a:rPr lang="en-US" sz="2400" b="1" dirty="0" smtClean="0">
                <a:solidFill>
                  <a:srgbClr val="000000"/>
                </a:solidFill>
                <a:cs typeface="Arial" charset="0"/>
              </a:rPr>
              <a:t>NIH </a:t>
            </a:r>
            <a:r>
              <a:rPr lang="en-US" sz="2400" b="1" dirty="0">
                <a:solidFill>
                  <a:srgbClr val="000000"/>
                </a:solidFill>
                <a:cs typeface="Arial" charset="0"/>
              </a:rPr>
              <a:t>funded</a:t>
            </a:r>
            <a:r>
              <a:rPr lang="en-US" sz="2400" b="1" dirty="0" smtClean="0">
                <a:solidFill>
                  <a:srgbClr val="000000"/>
                </a:solidFill>
                <a:cs typeface="Arial" charset="0"/>
              </a:rPr>
              <a:t> pilot </a:t>
            </a:r>
            <a:r>
              <a:rPr lang="en-US" sz="2400" b="1" dirty="0">
                <a:solidFill>
                  <a:srgbClr val="000000"/>
                </a:solidFill>
                <a:cs typeface="Arial" charset="0"/>
              </a:rPr>
              <a:t>project working to make scientific</a:t>
            </a:r>
            <a:r>
              <a:rPr lang="en-US" sz="2400" b="1" dirty="0" smtClean="0">
                <a:solidFill>
                  <a:srgbClr val="000000"/>
                </a:solidFill>
                <a:cs typeface="Arial" charset="0"/>
              </a:rPr>
              <a:t> resources </a:t>
            </a:r>
            <a:r>
              <a:rPr lang="en-US" sz="2400" b="1" dirty="0">
                <a:solidFill>
                  <a:srgbClr val="000000"/>
                </a:solidFill>
                <a:cs typeface="Arial" charset="0"/>
              </a:rPr>
              <a:t>more visible via a federated network of nine institutional repositories</a:t>
            </a:r>
            <a:endParaRPr lang="en-US" sz="2400" b="1" dirty="0">
              <a:solidFill>
                <a:srgbClr val="000000"/>
              </a:solidFill>
              <a:ea typeface="+mn-ea"/>
              <a:cs typeface="Arial" charset="0"/>
            </a:endParaRPr>
          </a:p>
        </p:txBody>
      </p:sp>
      <p:pic>
        <p:nvPicPr>
          <p:cNvPr id="8" name="Picture 7" descr="U24_USAmap"/>
          <p:cNvPicPr>
            <a:picLocks noChangeAspect="1" noChangeArrowheads="1"/>
          </p:cNvPicPr>
          <p:nvPr/>
        </p:nvPicPr>
        <p:blipFill>
          <a:blip r:embed="rId4"/>
          <a:srcRect/>
          <a:stretch>
            <a:fillRect/>
          </a:stretch>
        </p:blipFill>
        <p:spPr bwMode="auto">
          <a:xfrm>
            <a:off x="2606773" y="3601309"/>
            <a:ext cx="4267193" cy="2825994"/>
          </a:xfrm>
          <a:prstGeom prst="rect">
            <a:avLst/>
          </a:prstGeom>
          <a:noFill/>
          <a:ln w="9525">
            <a:noFill/>
            <a:miter lim="800000"/>
            <a:headEnd/>
            <a:tailEnd/>
          </a:ln>
        </p:spPr>
      </p:pic>
      <p:sp>
        <p:nvSpPr>
          <p:cNvPr id="12" name="TextBox 11"/>
          <p:cNvSpPr txBox="1"/>
          <p:nvPr/>
        </p:nvSpPr>
        <p:spPr>
          <a:xfrm>
            <a:off x="368663" y="1266506"/>
            <a:ext cx="8558188" cy="3785651"/>
          </a:xfrm>
          <a:prstGeom prst="rect">
            <a:avLst/>
          </a:prstGeom>
          <a:noFill/>
        </p:spPr>
        <p:txBody>
          <a:bodyPr wrap="square" rtlCol="0">
            <a:spAutoFit/>
          </a:bodyPr>
          <a:lstStyle/>
          <a:p>
            <a:pPr marL="120650" indent="-120650" fontAlgn="auto">
              <a:spcBef>
                <a:spcPts val="0"/>
              </a:spcBef>
              <a:spcAft>
                <a:spcPts val="0"/>
              </a:spcAft>
              <a:buSzPct val="125000"/>
              <a:defRPr/>
            </a:pPr>
            <a:endParaRPr lang="en-US" sz="24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Index invisible resources</a:t>
            </a:r>
          </a:p>
          <a:p>
            <a:pPr marL="120650" indent="-120650" fontAlgn="auto">
              <a:spcBef>
                <a:spcPts val="0"/>
              </a:spcBef>
              <a:spcAft>
                <a:spcPts val="0"/>
              </a:spcAft>
              <a:buSzPct val="125000"/>
              <a:defRPr/>
            </a:pPr>
            <a:r>
              <a:rPr lang="en-US" sz="2200" b="1" i="1" dirty="0" smtClean="0">
                <a:solidFill>
                  <a:srgbClr val="000000"/>
                </a:solidFill>
                <a:ea typeface="ＭＳ Ｐゴシック" pitchFamily="34" charset="-128"/>
                <a:cs typeface="Arial" charset="0"/>
              </a:rPr>
              <a:t>	</a:t>
            </a:r>
            <a:r>
              <a:rPr lang="en-US" i="1" dirty="0" smtClean="0">
                <a:ea typeface="ＭＳ Ｐゴシック" pitchFamily="34" charset="-128"/>
                <a:cs typeface="Trebuchet MS"/>
              </a:rPr>
              <a:t>reagents, protocols, techniques, instruments, expertise, organisms, software, training opportunities, human studies, biological specimens, etc.</a:t>
            </a:r>
            <a:endParaRPr lang="en-US" sz="22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1000" b="1" dirty="0" smtClean="0">
              <a:solidFill>
                <a:schemeClr val="tx1">
                  <a:lumMod val="75000"/>
                  <a:lumOff val="25000"/>
                </a:schemeClr>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r>
              <a:rPr lang="en-US" sz="2200" b="1" dirty="0" smtClean="0">
                <a:solidFill>
                  <a:schemeClr val="tx1">
                    <a:lumMod val="75000"/>
                    <a:lumOff val="25000"/>
                  </a:schemeClr>
                </a:solidFill>
                <a:ea typeface="ＭＳ Ｐゴシック" pitchFamily="34" charset="-128"/>
                <a:cs typeface="Arial" charset="0"/>
              </a:rPr>
              <a:t> </a:t>
            </a:r>
            <a:r>
              <a:rPr lang="en-US" sz="2200" b="1" dirty="0" smtClean="0">
                <a:solidFill>
                  <a:srgbClr val="000000"/>
                </a:solidFill>
                <a:ea typeface="ＭＳ Ｐゴシック" pitchFamily="34" charset="-128"/>
                <a:cs typeface="Arial" charset="0"/>
              </a:rPr>
              <a:t>Make data available using ontology-driven approach to research resource annotation and discovery</a:t>
            </a:r>
          </a:p>
          <a:p>
            <a:pPr marL="120650" indent="-120650" fontAlgn="auto">
              <a:spcBef>
                <a:spcPts val="0"/>
              </a:spcBef>
              <a:spcAft>
                <a:spcPts val="0"/>
              </a:spcAft>
              <a:buSzPct val="125000"/>
              <a:defRPr/>
            </a:pPr>
            <a:endParaRPr lang="en-US" sz="1000" b="1" dirty="0" smtClean="0">
              <a:solidFill>
                <a:srgbClr val="000000"/>
              </a:solidFill>
              <a:ea typeface="ＭＳ Ｐゴシック" pitchFamily="34" charset="-128"/>
              <a:cs typeface="Arial" charset="0"/>
            </a:endParaRPr>
          </a:p>
          <a:p>
            <a:pPr marL="120650" indent="-120650">
              <a:buSzPct val="125000"/>
              <a:defRPr/>
            </a:pPr>
            <a:endParaRPr lang="en-US" sz="2200" b="1" dirty="0" smtClean="0">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000" b="1" dirty="0" smtClean="0">
              <a:solidFill>
                <a:srgbClr val="000000"/>
              </a:solidFill>
              <a:ea typeface="ＭＳ Ｐゴシック" pitchFamily="34" charset="-128"/>
              <a:cs typeface="Arial" charset="0"/>
            </a:endParaRPr>
          </a:p>
          <a:p>
            <a:pPr marL="120650" indent="-120650" fontAlgn="auto">
              <a:spcBef>
                <a:spcPts val="0"/>
              </a:spcBef>
              <a:spcAft>
                <a:spcPts val="0"/>
              </a:spcAft>
              <a:buSzPct val="125000"/>
              <a:buFont typeface="Wingdings" charset="2"/>
              <a:buChar char="§"/>
              <a:defRPr/>
            </a:pPr>
            <a:endParaRPr lang="en-US" sz="2400" b="1" dirty="0" smtClean="0">
              <a:solidFill>
                <a:schemeClr val="tx1">
                  <a:lumMod val="75000"/>
                  <a:lumOff val="25000"/>
                </a:schemeClr>
              </a:solidFill>
              <a:ea typeface="ＭＳ Ｐゴシック" pitchFamily="34" charset="-128"/>
              <a:cs typeface="Arial" charset="0"/>
            </a:endParaRPr>
          </a:p>
          <a:p>
            <a:endParaRPr lang="en-US" sz="2400" b="1" dirty="0"/>
          </a:p>
        </p:txBody>
      </p:sp>
      <p:grpSp>
        <p:nvGrpSpPr>
          <p:cNvPr id="2" name="Group 8"/>
          <p:cNvGrpSpPr>
            <a:grpSpLocks/>
          </p:cNvGrpSpPr>
          <p:nvPr/>
        </p:nvGrpSpPr>
        <p:grpSpPr bwMode="auto">
          <a:xfrm>
            <a:off x="115888" y="6183313"/>
            <a:ext cx="2011362" cy="649287"/>
            <a:chOff x="696913" y="6069621"/>
            <a:chExt cx="2011616" cy="649602"/>
          </a:xfrm>
        </p:grpSpPr>
        <p:sp>
          <p:nvSpPr>
            <p:cNvPr id="15"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16" name="Picture 6" descr="C:\Documents and Settings\rgg9\Desktop\eagle-i\Images\U24_Logos\EI_Logo_Final_BW.png"/>
            <p:cNvPicPr>
              <a:picLocks noChangeAspect="1" noChangeArrowheads="1"/>
            </p:cNvPicPr>
            <p:nvPr/>
          </p:nvPicPr>
          <p:blipFill>
            <a:blip r:embed="rId5"/>
            <a:srcRect/>
            <a:stretch>
              <a:fillRect/>
            </a:stretch>
          </p:blipFill>
          <p:spPr bwMode="auto">
            <a:xfrm>
              <a:off x="696913" y="6069621"/>
              <a:ext cx="1747395" cy="605925"/>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a:bodyPr>
          <a:lstStyle/>
          <a:p>
            <a:pPr marL="508000" indent="-508000">
              <a:buFont typeface="+mj-lt"/>
              <a:buAutoNum type="arabicParenR"/>
            </a:pPr>
            <a:r>
              <a:rPr lang="en-US" sz="2595" dirty="0" smtClean="0"/>
              <a:t>Represent collected resource information</a:t>
            </a:r>
          </a:p>
          <a:p>
            <a:pPr marL="514350" indent="-457200">
              <a:buFont typeface="+mj-lt"/>
              <a:buAutoNum type="arabicParenR"/>
            </a:pPr>
            <a:endParaRPr lang="en-US" sz="2595" dirty="0" smtClean="0"/>
          </a:p>
          <a:p>
            <a:pPr marL="514350" indent="-514350">
              <a:buFont typeface="+mj-lt"/>
              <a:buAutoNum type="arabicParenR"/>
            </a:pPr>
            <a:r>
              <a:rPr lang="en-US" sz="2595" dirty="0" smtClean="0"/>
              <a:t>Use the ontology to control the data collection and search applications user-interface (UI) and logic</a:t>
            </a:r>
          </a:p>
          <a:p>
            <a:pPr>
              <a:buFont typeface="+mj-lt"/>
              <a:buAutoNum type="arabicParenR"/>
            </a:pPr>
            <a:endParaRPr lang="en-US" sz="2595" dirty="0" smtClean="0"/>
          </a:p>
          <a:p>
            <a:pPr marL="514350" indent="-514350">
              <a:buFont typeface="+mj-lt"/>
              <a:buAutoNum type="arabicParenR"/>
            </a:pPr>
            <a:r>
              <a:rPr lang="en-US" sz="2595" dirty="0" smtClean="0"/>
              <a:t>Build a set of ontologies that are reusable and interoperable with other ontologies and existing efforts for representing biomedical entities. </a:t>
            </a:r>
          </a:p>
          <a:p>
            <a:pPr marL="514350" indent="-514350">
              <a:buNone/>
            </a:pPr>
            <a:endParaRPr lang="en-US" sz="2857" dirty="0" smtClean="0"/>
          </a:p>
          <a:p>
            <a:pPr lvl="1">
              <a:buNone/>
            </a:pPr>
            <a:endParaRPr lang="en-US" dirty="0" smtClean="0"/>
          </a:p>
          <a:p>
            <a:pPr lvl="1"/>
            <a:endParaRPr lang="en-US" sz="24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eagle-</a:t>
            </a:r>
            <a:r>
              <a:rPr lang="en-US" b="1" dirty="0" err="1" smtClean="0">
                <a:solidFill>
                  <a:srgbClr val="800000"/>
                </a:solidFill>
                <a:ea typeface="ＭＳ Ｐゴシック" pitchFamily="34" charset="-128"/>
                <a:cs typeface="Arial Bold" pitchFamily="-106" charset="0"/>
              </a:rPr>
              <a:t>i</a:t>
            </a:r>
            <a:r>
              <a:rPr lang="en-US" b="1" dirty="0" smtClean="0">
                <a:solidFill>
                  <a:srgbClr val="800000"/>
                </a:solidFill>
                <a:ea typeface="ＭＳ Ｐゴシック" pitchFamily="34" charset="-128"/>
                <a:cs typeface="Arial Bold" pitchFamily="-106" charset="0"/>
              </a:rPr>
              <a:t> ontology: development drivers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95494"/>
            <a:ext cx="8229600" cy="5130669"/>
          </a:xfrm>
        </p:spPr>
        <p:txBody>
          <a:bodyPr>
            <a:normAutofit fontScale="92500" lnSpcReduction="20000"/>
          </a:bodyPr>
          <a:lstStyle/>
          <a:p>
            <a:pPr>
              <a:buFont typeface="Wingdings" charset="2"/>
              <a:buChar char="§"/>
            </a:pPr>
            <a:r>
              <a:rPr lang="en-US" dirty="0" smtClean="0"/>
              <a:t>Don’t reinvent the wheel</a:t>
            </a:r>
          </a:p>
          <a:p>
            <a:pPr lvl="1"/>
            <a:r>
              <a:rPr lang="en-US" dirty="0" smtClean="0"/>
              <a:t>A lot of overlap between eagle-</a:t>
            </a:r>
            <a:r>
              <a:rPr lang="en-US" dirty="0" err="1" smtClean="0"/>
              <a:t>i</a:t>
            </a:r>
            <a:r>
              <a:rPr lang="en-US" dirty="0" smtClean="0"/>
              <a:t> and OBI content</a:t>
            </a:r>
          </a:p>
          <a:p>
            <a:pPr lvl="1">
              <a:buFont typeface="Wingdings" charset="2"/>
              <a:buChar char="§"/>
            </a:pPr>
            <a:endParaRPr lang="en-US" dirty="0" smtClean="0"/>
          </a:p>
          <a:p>
            <a:pPr>
              <a:buFont typeface="Wingdings" charset="2"/>
              <a:buChar char="§"/>
            </a:pPr>
            <a:r>
              <a:rPr lang="en-US" dirty="0" smtClean="0"/>
              <a:t>OBI and eagle-</a:t>
            </a:r>
            <a:r>
              <a:rPr lang="en-US" dirty="0" err="1" smtClean="0"/>
              <a:t>i</a:t>
            </a:r>
            <a:r>
              <a:rPr lang="en-US" dirty="0" smtClean="0"/>
              <a:t> follow common design principles: </a:t>
            </a:r>
          </a:p>
          <a:p>
            <a:pPr lvl="1"/>
            <a:r>
              <a:rPr lang="en-US" dirty="0" smtClean="0"/>
              <a:t>Same upper ontology Basic Formal Ontology (BFO)</a:t>
            </a:r>
          </a:p>
          <a:p>
            <a:pPr lvl="1"/>
            <a:r>
              <a:rPr lang="en-US" dirty="0" smtClean="0"/>
              <a:t>OBO Foundry </a:t>
            </a:r>
            <a:r>
              <a:rPr lang="en-US" dirty="0" err="1" smtClean="0"/>
              <a:t>orthogonality</a:t>
            </a:r>
            <a:endParaRPr lang="en-US" dirty="0" smtClean="0"/>
          </a:p>
          <a:p>
            <a:pPr lvl="1"/>
            <a:r>
              <a:rPr lang="en-US" dirty="0" smtClean="0"/>
              <a:t>Ease of reuse and imports</a:t>
            </a:r>
          </a:p>
          <a:p>
            <a:pPr lvl="1">
              <a:buFont typeface="Wingdings" charset="2"/>
              <a:buChar char="§"/>
            </a:pPr>
            <a:endParaRPr lang="en-US" dirty="0" smtClean="0"/>
          </a:p>
          <a:p>
            <a:pPr>
              <a:buFont typeface="Wingdings" charset="2"/>
              <a:buChar char="§"/>
            </a:pPr>
            <a:r>
              <a:rPr lang="en-US" dirty="0" smtClean="0"/>
              <a:t>OBI is an integrative ontology connecting many domains: maximize the interoperability</a:t>
            </a:r>
          </a:p>
          <a:p>
            <a:pPr>
              <a:buFont typeface="Wingdings" charset="2"/>
              <a:buChar char="§"/>
            </a:pPr>
            <a:endParaRPr lang="en-US" dirty="0" smtClean="0"/>
          </a:p>
          <a:p>
            <a:pPr>
              <a:buFont typeface="Wingdings" charset="2"/>
              <a:buChar char="§"/>
            </a:pPr>
            <a:r>
              <a:rPr lang="en-US" dirty="0" smtClean="0"/>
              <a:t>Good support from a community of developers</a:t>
            </a:r>
          </a:p>
          <a:p>
            <a:pPr>
              <a:buFont typeface="Wingdings" charset="2"/>
              <a:buChar char="§"/>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Why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2"/>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3"/>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295056" y="1056168"/>
            <a:ext cx="8686800" cy="4961915"/>
          </a:xfrm>
        </p:spPr>
        <p:txBody>
          <a:bodyPr>
            <a:normAutofit lnSpcReduction="10000"/>
          </a:bodyPr>
          <a:lstStyle/>
          <a:p>
            <a:pPr>
              <a:buFont typeface="Wingdings" charset="2"/>
              <a:buChar char="§"/>
            </a:pPr>
            <a:r>
              <a:rPr lang="en-US" dirty="0" err="1" smtClean="0"/>
              <a:t>MIREOTed</a:t>
            </a:r>
            <a:r>
              <a:rPr lang="en-US" dirty="0" smtClean="0"/>
              <a:t> a set of terms and properties:</a:t>
            </a:r>
          </a:p>
          <a:p>
            <a:pPr lvl="1"/>
            <a:r>
              <a:rPr lang="en-US" dirty="0" smtClean="0"/>
              <a:t>Classes: Techniques (aka planned processes), roles, functions</a:t>
            </a:r>
          </a:p>
          <a:p>
            <a:pPr lvl="1"/>
            <a:r>
              <a:rPr lang="en-US" dirty="0" smtClean="0"/>
              <a:t>Properties: </a:t>
            </a:r>
            <a:r>
              <a:rPr lang="en-US" i="1" dirty="0" err="1" smtClean="0"/>
              <a:t>has_specified_input</a:t>
            </a:r>
            <a:r>
              <a:rPr lang="en-US" dirty="0" smtClean="0"/>
              <a:t>, </a:t>
            </a:r>
            <a:r>
              <a:rPr lang="en-US" i="1" dirty="0" err="1" smtClean="0"/>
              <a:t>has_specified_output</a:t>
            </a:r>
            <a:endParaRPr lang="en-US" i="1" dirty="0" smtClean="0"/>
          </a:p>
          <a:p>
            <a:pPr lvl="1">
              <a:buNone/>
            </a:pPr>
            <a:endParaRPr lang="en-US" dirty="0" smtClean="0"/>
          </a:p>
          <a:p>
            <a:pPr>
              <a:buFont typeface="Wingdings" charset="2"/>
              <a:buChar char="§"/>
            </a:pPr>
            <a:r>
              <a:rPr lang="en-US" dirty="0" smtClean="0"/>
              <a:t>Two use cases of new OBI related development:</a:t>
            </a:r>
          </a:p>
          <a:p>
            <a:pPr lvl="1"/>
            <a:r>
              <a:rPr lang="en-US" dirty="0" smtClean="0"/>
              <a:t>Instruments: reused existing classes and contributed new ones</a:t>
            </a:r>
          </a:p>
          <a:p>
            <a:pPr lvl="1"/>
            <a:r>
              <a:rPr lang="en-US" dirty="0" smtClean="0"/>
              <a:t>Services: collaborate to define new modeling</a:t>
            </a:r>
          </a:p>
          <a:p>
            <a:pPr lvl="1"/>
            <a:endParaRPr lang="en-US" dirty="0" smtClean="0"/>
          </a:p>
          <a:p>
            <a:pPr lvl="1">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How we used OBI</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592320" y="981430"/>
            <a:ext cx="8229600" cy="4961915"/>
          </a:xfrm>
        </p:spPr>
        <p:txBody>
          <a:bodyPr>
            <a:normAutofit fontScale="92500" lnSpcReduction="10000"/>
          </a:bodyPr>
          <a:lstStyle/>
          <a:p>
            <a:pPr>
              <a:buNone/>
            </a:pPr>
            <a:r>
              <a:rPr lang="en-US" b="1" dirty="0" smtClean="0"/>
              <a:t>Goals</a:t>
            </a:r>
          </a:p>
          <a:p>
            <a:pPr>
              <a:buFont typeface="Wingdings" charset="2"/>
              <a:buChar char="§"/>
            </a:pPr>
            <a:r>
              <a:rPr lang="en-US" dirty="0" smtClean="0"/>
              <a:t>Reuse classes already defined as OBI ‘device’</a:t>
            </a:r>
          </a:p>
          <a:p>
            <a:pPr>
              <a:buFont typeface="Wingdings" charset="2"/>
              <a:buChar char="§"/>
            </a:pPr>
            <a:r>
              <a:rPr lang="en-US" dirty="0" smtClean="0"/>
              <a:t>Use the same OBI design pattern for eagle-</a:t>
            </a:r>
            <a:r>
              <a:rPr lang="en-US" dirty="0" err="1" smtClean="0"/>
              <a:t>i</a:t>
            </a:r>
            <a:r>
              <a:rPr lang="en-US" dirty="0" smtClean="0"/>
              <a:t> instrument classes</a:t>
            </a:r>
          </a:p>
          <a:p>
            <a:pPr lvl="1"/>
            <a:r>
              <a:rPr lang="en-US" dirty="0" smtClean="0"/>
              <a:t>Define equivalent classes based on device functions</a:t>
            </a:r>
          </a:p>
          <a:p>
            <a:pPr lvl="2"/>
            <a:r>
              <a:rPr lang="en-US" dirty="0" err="1" smtClean="0"/>
              <a:t>Eg</a:t>
            </a:r>
            <a:r>
              <a:rPr lang="en-US" dirty="0" smtClean="0"/>
              <a:t>: measurement device </a:t>
            </a:r>
          </a:p>
          <a:p>
            <a:pPr lvl="2">
              <a:buNone/>
            </a:pPr>
            <a:r>
              <a:rPr lang="en-US" dirty="0" smtClean="0"/>
              <a:t>	Equivalent to:	</a:t>
            </a:r>
            <a:r>
              <a:rPr lang="en-US" i="1" dirty="0" smtClean="0"/>
              <a:t>device </a:t>
            </a:r>
            <a:r>
              <a:rPr lang="en-US" dirty="0" smtClean="0"/>
              <a:t>and (</a:t>
            </a:r>
            <a:r>
              <a:rPr lang="en-US" i="1" dirty="0" err="1" smtClean="0"/>
              <a:t>has_function</a:t>
            </a:r>
            <a:r>
              <a:rPr lang="en-US" dirty="0" smtClean="0"/>
              <a:t> some '</a:t>
            </a:r>
            <a:r>
              <a:rPr lang="en-US" i="1" dirty="0" smtClean="0"/>
              <a:t>measure function</a:t>
            </a:r>
            <a:r>
              <a:rPr lang="en-US" dirty="0" smtClean="0"/>
              <a:t>')</a:t>
            </a:r>
          </a:p>
          <a:p>
            <a:pPr marL="342900" lvl="1" indent="-342900">
              <a:buFont typeface="Wingdings" charset="2"/>
              <a:buChar char="§"/>
            </a:pPr>
            <a:r>
              <a:rPr lang="en-US" sz="3200" dirty="0" smtClean="0"/>
              <a:t>Align instrument representation with other similar efforts (NIF, RDS, VIVO)</a:t>
            </a:r>
          </a:p>
          <a:p>
            <a:pPr marL="342900" lvl="1" indent="-342900">
              <a:buFont typeface="Wingdings" charset="2"/>
              <a:buChar char="§"/>
            </a:pPr>
            <a:r>
              <a:rPr lang="en-US" sz="3200" dirty="0" smtClean="0"/>
              <a:t>Contribute back, enriching OBI devices</a:t>
            </a:r>
          </a:p>
          <a:p>
            <a:pPr marL="742950" lvl="2" indent="-342900">
              <a:buNone/>
            </a:pPr>
            <a:endParaRPr lang="en-US" dirty="0" smtClean="0"/>
          </a:p>
          <a:p>
            <a:pPr marL="342900" lvl="1" indent="-342900">
              <a:buFont typeface="Arial"/>
              <a:buChar char="•"/>
            </a:pPr>
            <a:endParaRPr lang="en-US" sz="3200"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Use case 1: Instruments</a:t>
            </a:r>
            <a:endParaRPr lang="en-US" sz="4400" b="1" dirty="0" smtClean="0">
              <a:solidFill>
                <a:srgbClr val="800000"/>
              </a:solidFill>
              <a:ea typeface="ＭＳ Ｐゴシック" pitchFamily="34" charset="-128"/>
              <a:cs typeface="Arial Bold" pitchFamily="-10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1" name="Picture 10"/>
          <p:cNvPicPr>
            <a:picLocks noChangeAspect="1"/>
          </p:cNvPicPr>
          <p:nvPr/>
        </p:nvPicPr>
        <p:blipFill>
          <a:blip r:embed="rId5"/>
          <a:stretch>
            <a:fillRect/>
          </a:stretch>
        </p:blipFill>
        <p:spPr>
          <a:xfrm>
            <a:off x="1025610" y="1647741"/>
            <a:ext cx="6811507" cy="3514537"/>
          </a:xfrm>
          <a:prstGeom prst="rect">
            <a:avLst/>
          </a:prstGeom>
        </p:spPr>
      </p:pic>
      <p:sp>
        <p:nvSpPr>
          <p:cNvPr id="12" name="Content Placeholder 2"/>
          <p:cNvSpPr txBox="1">
            <a:spLocks/>
          </p:cNvSpPr>
          <p:nvPr/>
        </p:nvSpPr>
        <p:spPr>
          <a:xfrm>
            <a:off x="609600" y="5162278"/>
            <a:ext cx="8229600" cy="1260231"/>
          </a:xfrm>
          <a:prstGeom prst="rect">
            <a:avLst/>
          </a:prstGeom>
        </p:spPr>
        <p:txBody>
          <a:bodyPr vert="horz" lIns="91440" tIns="45720" rIns="91440" bIns="45720" rtlCol="0">
            <a:normAutofit/>
          </a:bodyPr>
          <a:lstStyle/>
          <a:p>
            <a:pPr marL="514350" lvl="0" indent="-514350">
              <a:spcBef>
                <a:spcPct val="20000"/>
              </a:spcBef>
            </a:pPr>
            <a:r>
              <a:rPr lang="en-US" sz="3200" dirty="0" smtClean="0"/>
              <a:t>2) MIREOT the device classes already present in OBI (</a:t>
            </a:r>
            <a:r>
              <a:rPr lang="en-US" sz="3200" dirty="0" err="1" smtClean="0"/>
              <a:t>eg</a:t>
            </a:r>
            <a:r>
              <a:rPr lang="en-US" sz="3200" dirty="0" smtClean="0"/>
              <a:t>. DNA sequencer, centrifuge)</a:t>
            </a:r>
          </a:p>
          <a:p>
            <a:pPr marL="514350" marR="0" lvl="0" indent="-514350" algn="l" defTabSz="4572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457200" rtl="0" eaLnBrk="1" fontAlgn="auto" latinLnBrk="0" hangingPunct="1">
              <a:lnSpc>
                <a:spcPct val="100000"/>
              </a:lnSpc>
              <a:spcBef>
                <a:spcPct val="20000"/>
              </a:spcBef>
              <a:spcAft>
                <a:spcPts val="0"/>
              </a:spcAft>
              <a:buClrTx/>
              <a:buSzTx/>
              <a:buFont typeface="Arial"/>
              <a:buAutoNum type="arabicParen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1600200" marR="0" lvl="3" indent="-22860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457200" rtl="0" eaLnBrk="1" fontAlgn="auto" latinLnBrk="0" hangingPunct="1">
              <a:lnSpc>
                <a:spcPct val="100000"/>
              </a:lnSpc>
              <a:spcBef>
                <a:spcPct val="20000"/>
              </a:spcBef>
              <a:spcAft>
                <a:spcPts val="0"/>
              </a:spcAft>
              <a:buClrTx/>
              <a:buSzTx/>
              <a:buFont typeface="Arial"/>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Content Placeholder 12"/>
          <p:cNvSpPr>
            <a:spLocks noGrp="1"/>
          </p:cNvSpPr>
          <p:nvPr>
            <p:ph idx="1"/>
          </p:nvPr>
        </p:nvSpPr>
        <p:spPr>
          <a:xfrm>
            <a:off x="457200" y="901918"/>
            <a:ext cx="8572080" cy="5130669"/>
          </a:xfrm>
        </p:spPr>
        <p:txBody>
          <a:bodyPr/>
          <a:lstStyle/>
          <a:p>
            <a:pPr>
              <a:buNone/>
            </a:pPr>
            <a:r>
              <a:rPr lang="en-US" dirty="0" smtClean="0"/>
              <a:t>1) Align eagle-</a:t>
            </a:r>
            <a:r>
              <a:rPr lang="en-US" dirty="0" err="1" smtClean="0"/>
              <a:t>i</a:t>
            </a:r>
            <a:r>
              <a:rPr lang="en-US" dirty="0" smtClean="0"/>
              <a:t> instruments with OBI devices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Picture 2" descr="H:\Eagle-i\Office\OHSU Library Logo.transparent.tif"/>
          <p:cNvPicPr>
            <a:picLocks noChangeAspect="1" noChangeArrowheads="1"/>
          </p:cNvPicPr>
          <p:nvPr/>
        </p:nvPicPr>
        <p:blipFill>
          <a:blip r:embed="rId3"/>
          <a:srcRect/>
          <a:stretch>
            <a:fillRect/>
          </a:stretch>
        </p:blipFill>
        <p:spPr bwMode="auto">
          <a:xfrm>
            <a:off x="8305800" y="6122988"/>
            <a:ext cx="882650" cy="735012"/>
          </a:xfrm>
          <a:prstGeom prst="rect">
            <a:avLst/>
          </a:prstGeom>
          <a:noFill/>
          <a:ln w="9525">
            <a:noFill/>
            <a:miter lim="800000"/>
            <a:headEnd/>
            <a:tailEnd/>
          </a:ln>
        </p:spPr>
      </p:pic>
      <p:grpSp>
        <p:nvGrpSpPr>
          <p:cNvPr id="2" name="Group 8"/>
          <p:cNvGrpSpPr>
            <a:grpSpLocks/>
          </p:cNvGrpSpPr>
          <p:nvPr/>
        </p:nvGrpSpPr>
        <p:grpSpPr bwMode="auto">
          <a:xfrm>
            <a:off x="115888" y="6183313"/>
            <a:ext cx="2011362" cy="649287"/>
            <a:chOff x="696913" y="6069621"/>
            <a:chExt cx="2011616" cy="649602"/>
          </a:xfrm>
        </p:grpSpPr>
        <p:sp>
          <p:nvSpPr>
            <p:cNvPr id="7" name="TextBox 4"/>
            <p:cNvSpPr txBox="1">
              <a:spLocks noChangeArrowheads="1"/>
            </p:cNvSpPr>
            <p:nvPr/>
          </p:nvSpPr>
          <p:spPr bwMode="auto">
            <a:xfrm>
              <a:off x="1470916" y="6473002"/>
              <a:ext cx="1237613" cy="246221"/>
            </a:xfrm>
            <a:prstGeom prst="rect">
              <a:avLst/>
            </a:prstGeom>
            <a:noFill/>
            <a:ln w="9525">
              <a:noFill/>
              <a:miter lim="800000"/>
              <a:headEnd/>
              <a:tailEnd/>
            </a:ln>
          </p:spPr>
          <p:txBody>
            <a:bodyPr>
              <a:prstTxWarp prst="textNoShape">
                <a:avLst/>
              </a:prstTxWarp>
              <a:spAutoFit/>
            </a:bodyPr>
            <a:lstStyle/>
            <a:p>
              <a:r>
                <a:rPr lang="en-US" sz="1000" b="1">
                  <a:latin typeface="Corbel" charset="0"/>
                </a:rPr>
                <a:t>c o n s o r t i u m</a:t>
              </a:r>
            </a:p>
          </p:txBody>
        </p:sp>
        <p:pic>
          <p:nvPicPr>
            <p:cNvPr id="8" name="Picture 6" descr="C:\Documents and Settings\rgg9\Desktop\eagle-i\Images\U24_Logos\EI_Logo_Final_BW.png"/>
            <p:cNvPicPr>
              <a:picLocks noChangeAspect="1" noChangeArrowheads="1"/>
            </p:cNvPicPr>
            <p:nvPr/>
          </p:nvPicPr>
          <p:blipFill>
            <a:blip r:embed="rId4"/>
            <a:srcRect/>
            <a:stretch>
              <a:fillRect/>
            </a:stretch>
          </p:blipFill>
          <p:spPr bwMode="auto">
            <a:xfrm>
              <a:off x="696913" y="6069621"/>
              <a:ext cx="1747395" cy="605925"/>
            </a:xfrm>
            <a:prstGeom prst="rect">
              <a:avLst/>
            </a:prstGeom>
            <a:noFill/>
            <a:ln w="9525">
              <a:noFill/>
              <a:miter lim="800000"/>
              <a:headEnd/>
              <a:tailEnd/>
            </a:ln>
          </p:spPr>
        </p:pic>
      </p:grpSp>
      <p:sp>
        <p:nvSpPr>
          <p:cNvPr id="14" name="Content Placeholder 2"/>
          <p:cNvSpPr>
            <a:spLocks noGrp="1"/>
          </p:cNvSpPr>
          <p:nvPr/>
        </p:nvSpPr>
        <p:spPr>
          <a:xfrm>
            <a:off x="472959" y="1758647"/>
            <a:ext cx="8209387" cy="4525963"/>
          </a:xfrm>
          <a:prstGeom prst="rect">
            <a:avLst/>
          </a:prstGeom>
          <a:effectLst/>
        </p:spPr>
        <p:txBody>
          <a:bodyPr anchor="ctr">
            <a:scene3d>
              <a:camera prst="orthographicFront"/>
              <a:lightRig rig="chilly" dir="t"/>
            </a:scene3d>
            <a:sp3d extrusionH="6350">
              <a:extrusionClr>
                <a:schemeClr val="bg1"/>
              </a:extrusionClr>
            </a:sp3d>
          </a:bodyPr>
          <a:lstStyle>
            <a:lvl1pPr marL="342900" indent="-342900" algn="l" defTabSz="914400" rtl="0" eaLnBrk="1" latinLnBrk="0" hangingPunct="1">
              <a:spcBef>
                <a:spcPts val="2000"/>
              </a:spcBef>
              <a:buSzPct val="80000"/>
              <a:buFont typeface="Wingdings" pitchFamily="2" charset="2"/>
              <a:buChar char="l"/>
              <a:defRPr sz="24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685800" indent="-336550" algn="l" defTabSz="914400" rtl="0" eaLnBrk="1" latinLnBrk="0" hangingPunct="1">
              <a:spcBef>
                <a:spcPct val="20000"/>
              </a:spcBef>
              <a:buSzPct val="80000"/>
              <a:buFont typeface="Wingdings" pitchFamily="2" charset="2"/>
              <a:buChar char="l"/>
              <a:defRPr sz="22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2pPr>
            <a:lvl3pPr marL="1035050" indent="-349250" algn="l" defTabSz="914400" rtl="0" eaLnBrk="1" latinLnBrk="0" hangingPunct="1">
              <a:spcBef>
                <a:spcPct val="20000"/>
              </a:spcBef>
              <a:buSzPct val="80000"/>
              <a:buFont typeface="Wingdings" pitchFamily="2" charset="2"/>
              <a:buChar char="l"/>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3pPr>
            <a:lvl4pPr marL="1371600" indent="-3365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4pPr>
            <a:lvl5pPr marL="1720850" indent="-349250" algn="l" defTabSz="914400" rtl="0" eaLnBrk="1" latinLnBrk="0" hangingPunct="1">
              <a:spcBef>
                <a:spcPct val="20000"/>
              </a:spcBef>
              <a:buSzPct val="80000"/>
              <a:buFont typeface="Wingdings" pitchFamily="2" charset="2"/>
              <a:buChar char="l"/>
              <a:defRPr sz="18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4950" indent="-234950" fontAlgn="auto">
              <a:spcAft>
                <a:spcPts val="0"/>
              </a:spcAft>
              <a:buSzPct val="125000"/>
              <a:buFont typeface="Wingdings" pitchFamily="2" charset="2"/>
              <a:buNone/>
              <a:defRPr/>
            </a:pPr>
            <a:endParaRPr lang="en-US" sz="2600" i="1" dirty="0" smtClean="0">
              <a:solidFill>
                <a:schemeClr val="tx1"/>
              </a:solidFill>
              <a:latin typeface="Trebuchet MS"/>
              <a:ea typeface="ＭＳ Ｐゴシック" pitchFamily="34" charset="-128"/>
              <a:cs typeface="Trebuchet MS"/>
            </a:endParaRPr>
          </a:p>
          <a:p>
            <a:pPr marL="234950" indent="-234950" fontAlgn="auto">
              <a:spcAft>
                <a:spcPts val="0"/>
              </a:spcAft>
              <a:buSzPct val="125000"/>
              <a:buFont typeface="Wingdings" pitchFamily="2" charset="2"/>
              <a:buNone/>
              <a:defRPr/>
            </a:pPr>
            <a:endParaRPr lang="en-US" sz="2800" b="1" dirty="0" smtClean="0">
              <a:solidFill>
                <a:schemeClr val="tx1">
                  <a:lumMod val="75000"/>
                  <a:lumOff val="25000"/>
                </a:schemeClr>
              </a:solidFill>
              <a:latin typeface="Trebuchet MS"/>
              <a:ea typeface="ＭＳ Ｐゴシック" pitchFamily="34" charset="-128"/>
              <a:cs typeface="Trebuchet MS"/>
            </a:endParaRPr>
          </a:p>
        </p:txBody>
      </p:sp>
      <p:sp>
        <p:nvSpPr>
          <p:cNvPr id="9" name="Content Placeholder 2"/>
          <p:cNvSpPr>
            <a:spLocks noGrp="1"/>
          </p:cNvSpPr>
          <p:nvPr>
            <p:ph idx="1"/>
          </p:nvPr>
        </p:nvSpPr>
        <p:spPr>
          <a:xfrm>
            <a:off x="457200" y="909228"/>
            <a:ext cx="8507188" cy="5556958"/>
          </a:xfrm>
        </p:spPr>
        <p:txBody>
          <a:bodyPr>
            <a:normAutofit fontScale="92500" lnSpcReduction="10000"/>
          </a:bodyPr>
          <a:lstStyle/>
          <a:p>
            <a:pPr marL="514350" indent="-514350">
              <a:buNone/>
            </a:pPr>
            <a:r>
              <a:rPr lang="en-US" dirty="0" smtClean="0"/>
              <a:t>3) Generate new instrument to be implemented in OBI using Quick Term Template (QTT)</a:t>
            </a:r>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4) MIREOT back from OBI the new instrument classes into eagle-</a:t>
            </a:r>
            <a:r>
              <a:rPr lang="en-US" dirty="0" err="1" smtClean="0"/>
              <a:t>i</a:t>
            </a: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None/>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b="1" dirty="0" smtClean="0"/>
          </a:p>
          <a:p>
            <a:pPr lvl="3">
              <a:buNone/>
            </a:pPr>
            <a:endParaRPr lang="en-US" dirty="0" smtClean="0"/>
          </a:p>
          <a:p>
            <a:pPr lvl="1">
              <a:buNone/>
            </a:pPr>
            <a:endParaRPr lang="en-US" dirty="0" smtClean="0"/>
          </a:p>
          <a:p>
            <a:pPr lvl="1">
              <a:buNone/>
            </a:pPr>
            <a:endParaRPr lang="en-US" dirty="0" smtClean="0"/>
          </a:p>
        </p:txBody>
      </p:sp>
      <p:sp>
        <p:nvSpPr>
          <p:cNvPr id="10" name="Title 1"/>
          <p:cNvSpPr>
            <a:spLocks noGrp="1"/>
          </p:cNvSpPr>
          <p:nvPr>
            <p:ph type="title" idx="4294967295"/>
          </p:nvPr>
        </p:nvSpPr>
        <p:spPr>
          <a:xfrm>
            <a:off x="0" y="-147506"/>
            <a:ext cx="9144000" cy="1143000"/>
          </a:xfrm>
        </p:spPr>
        <p:txBody>
          <a:bodyPr>
            <a:normAutofit/>
          </a:bodyPr>
          <a:lstStyle/>
          <a:p>
            <a:pPr fontAlgn="auto">
              <a:spcAft>
                <a:spcPts val="0"/>
              </a:spcAft>
              <a:defRPr/>
            </a:pPr>
            <a:r>
              <a:rPr lang="en-US" b="1" dirty="0" smtClean="0">
                <a:solidFill>
                  <a:srgbClr val="800000"/>
                </a:solidFill>
                <a:ea typeface="ＭＳ Ｐゴシック" pitchFamily="34" charset="-128"/>
                <a:cs typeface="Arial Bold" pitchFamily="-106" charset="0"/>
              </a:rPr>
              <a:t>Instruments: implementation</a:t>
            </a:r>
            <a:endParaRPr lang="en-US" sz="4400" b="1" dirty="0" smtClean="0">
              <a:solidFill>
                <a:srgbClr val="800000"/>
              </a:solidFill>
              <a:ea typeface="ＭＳ Ｐゴシック" pitchFamily="34" charset="-128"/>
              <a:cs typeface="Arial Bold" pitchFamily="-106" charset="0"/>
            </a:endParaRPr>
          </a:p>
        </p:txBody>
      </p:sp>
      <p:pic>
        <p:nvPicPr>
          <p:cNvPr id="13" name="Picture 12"/>
          <p:cNvPicPr>
            <a:picLocks noChangeAspect="1"/>
          </p:cNvPicPr>
          <p:nvPr/>
        </p:nvPicPr>
        <p:blipFill>
          <a:blip r:embed="rId5"/>
          <a:stretch>
            <a:fillRect/>
          </a:stretch>
        </p:blipFill>
        <p:spPr>
          <a:xfrm>
            <a:off x="889793" y="1902933"/>
            <a:ext cx="6795292" cy="328753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5156</TotalTime>
  <Words>1497</Words>
  <Application>Microsoft Macintosh PowerPoint</Application>
  <PresentationFormat>On-screen Show (4:3)</PresentationFormat>
  <Paragraphs>266</Paragraphs>
  <Slides>19</Slides>
  <Notes>16</Notes>
  <HiddenSlides>0</HiddenSlides>
  <MMClips>0</MMClips>
  <ScaleCrop>false</ScaleCrop>
  <HeadingPairs>
    <vt:vector size="6" baseType="variant">
      <vt:variant>
        <vt:lpstr>Design Template</vt:lpstr>
      </vt:variant>
      <vt:variant>
        <vt:i4>1</vt:i4>
      </vt:variant>
      <vt:variant>
        <vt:lpstr>Links</vt:lpstr>
      </vt:variant>
      <vt:variant>
        <vt:i4>3</vt:i4>
      </vt:variant>
      <vt:variant>
        <vt:lpstr>Slide Titles</vt:lpstr>
      </vt:variant>
      <vt:variant>
        <vt:i4>19</vt:i4>
      </vt:variant>
    </vt:vector>
  </HeadingPairs>
  <TitlesOfParts>
    <vt:vector size="23" baseType="lpstr">
      <vt:lpstr>Office Theme</vt:lpstr>
      <vt:lpstr>???</vt:lpstr>
      <vt:lpstr>???</vt:lpstr>
      <vt:lpstr>!OLE_LINK2</vt:lpstr>
      <vt:lpstr>OBI in eagle-i</vt:lpstr>
      <vt:lpstr>Outline</vt:lpstr>
      <vt:lpstr>eagle-i</vt:lpstr>
      <vt:lpstr>eagle-i ontology: development drivers</vt:lpstr>
      <vt:lpstr>Why OBI?</vt:lpstr>
      <vt:lpstr>How we used OBI</vt:lpstr>
      <vt:lpstr>Use case 1: Instruments</vt:lpstr>
      <vt:lpstr>Instruments: implementation</vt:lpstr>
      <vt:lpstr>Instruments: implementation</vt:lpstr>
      <vt:lpstr>Instruments: implementation</vt:lpstr>
      <vt:lpstr>Instruments: Advantages</vt:lpstr>
      <vt:lpstr>Use case 2: Services</vt:lpstr>
      <vt:lpstr>Services: implementation</vt:lpstr>
      <vt:lpstr>Services: hierarchy</vt:lpstr>
      <vt:lpstr>Services: advantages</vt:lpstr>
      <vt:lpstr>Lessons learned</vt:lpstr>
      <vt:lpstr>Summary</vt:lpstr>
      <vt:lpstr>Backup</vt:lpstr>
      <vt:lpstr>Service Hierarchy in eagle-i</vt:lpstr>
    </vt:vector>
  </TitlesOfParts>
  <Company>OHSU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Eagle-I </dc:title>
  <dc:creator>Carlo Torniai</dc:creator>
  <cp:lastModifiedBy>Carlo Torniai</cp:lastModifiedBy>
  <cp:revision>167</cp:revision>
  <dcterms:created xsi:type="dcterms:W3CDTF">2011-07-26T16:58:58Z</dcterms:created>
  <dcterms:modified xsi:type="dcterms:W3CDTF">2011-07-26T17:17:38Z</dcterms:modified>
</cp:coreProperties>
</file>