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 id="2147483948" r:id="rId2"/>
  </p:sldMasterIdLst>
  <p:notesMasterIdLst>
    <p:notesMasterId r:id="rId23"/>
  </p:notesMasterIdLst>
  <p:sldIdLst>
    <p:sldId id="256" r:id="rId3"/>
    <p:sldId id="266" r:id="rId4"/>
    <p:sldId id="268" r:id="rId5"/>
    <p:sldId id="265" r:id="rId6"/>
    <p:sldId id="285" r:id="rId7"/>
    <p:sldId id="287" r:id="rId8"/>
    <p:sldId id="267" r:id="rId9"/>
    <p:sldId id="286" r:id="rId10"/>
    <p:sldId id="292" r:id="rId11"/>
    <p:sldId id="270" r:id="rId12"/>
    <p:sldId id="290" r:id="rId13"/>
    <p:sldId id="293" r:id="rId14"/>
    <p:sldId id="294" r:id="rId15"/>
    <p:sldId id="271" r:id="rId16"/>
    <p:sldId id="288" r:id="rId17"/>
    <p:sldId id="272" r:id="rId18"/>
    <p:sldId id="284" r:id="rId19"/>
    <p:sldId id="291" r:id="rId20"/>
    <p:sldId id="269" r:id="rId21"/>
    <p:sldId id="28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E741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89046" autoAdjust="0"/>
  </p:normalViewPr>
  <p:slideViewPr>
    <p:cSldViewPr>
      <p:cViewPr varScale="1">
        <p:scale>
          <a:sx n="101" d="100"/>
          <a:sy n="101" d="100"/>
        </p:scale>
        <p:origin x="-127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alok.d\AppData\Local\Temp\summary-1.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alok.d\AppData\Local\Temp\summary-1.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layout/>
      <c:spPr>
        <a:noFill/>
        <a:ln w="25400">
          <a:noFill/>
        </a:ln>
      </c:spPr>
    </c:title>
    <c:plotArea>
      <c:layout/>
      <c:lineChart>
        <c:grouping val="standard"/>
        <c:ser>
          <c:idx val="0"/>
          <c:order val="0"/>
          <c:tx>
            <c:strRef>
              <c:f>Sheet2!$A$5</c:f>
              <c:strCache>
                <c:ptCount val="1"/>
                <c:pt idx="0">
                  <c:v>No. of terms added</c:v>
                </c:pt>
              </c:strCache>
            </c:strRef>
          </c:tx>
          <c:spPr>
            <a:ln w="25400">
              <a:solidFill>
                <a:srgbClr val="666699"/>
              </a:solidFill>
              <a:prstDash val="solid"/>
            </a:ln>
          </c:spPr>
          <c:marker>
            <c:spPr>
              <a:solidFill>
                <a:srgbClr val="4F81BD"/>
              </a:solidFill>
              <a:ln>
                <a:solidFill>
                  <a:srgbClr val="666699"/>
                </a:solidFill>
                <a:prstDash val="solid"/>
              </a:ln>
            </c:spPr>
          </c:marker>
          <c:cat>
            <c:strRef>
              <c:f>Sheet2!$B$4:$H$4</c:f>
              <c:strCache>
                <c:ptCount val="7"/>
                <c:pt idx="0">
                  <c:v>ClustalW</c:v>
                </c:pt>
                <c:pt idx="1">
                  <c:v>WUBlast/NCBIBlast</c:v>
                </c:pt>
                <c:pt idx="2">
                  <c:v>T-Coffee</c:v>
                </c:pt>
                <c:pt idx="3">
                  <c:v>SingalPeptide</c:v>
                </c:pt>
                <c:pt idx="4">
                  <c:v>FetchBatch</c:v>
                </c:pt>
                <c:pt idx="5">
                  <c:v>GenesbyTextSearch</c:v>
                </c:pt>
                <c:pt idx="6">
                  <c:v>GenesbyLocation</c:v>
                </c:pt>
              </c:strCache>
            </c:strRef>
          </c:cat>
          <c:val>
            <c:numRef>
              <c:f>Sheet2!$B$5:$H$5</c:f>
              <c:numCache>
                <c:formatCode>General</c:formatCode>
                <c:ptCount val="7"/>
                <c:pt idx="0">
                  <c:v>61</c:v>
                </c:pt>
                <c:pt idx="1">
                  <c:v>25</c:v>
                </c:pt>
                <c:pt idx="2">
                  <c:v>1</c:v>
                </c:pt>
                <c:pt idx="3">
                  <c:v>10</c:v>
                </c:pt>
                <c:pt idx="4">
                  <c:v>7</c:v>
                </c:pt>
                <c:pt idx="5">
                  <c:v>5</c:v>
                </c:pt>
                <c:pt idx="6">
                  <c:v>3</c:v>
                </c:pt>
              </c:numCache>
            </c:numRef>
          </c:val>
        </c:ser>
        <c:marker val="1"/>
        <c:axId val="33441664"/>
        <c:axId val="33443840"/>
      </c:lineChart>
      <c:catAx>
        <c:axId val="33441664"/>
        <c:scaling>
          <c:orientation val="minMax"/>
        </c:scaling>
        <c:axPos val="b"/>
        <c:numFmt formatCode="General" sourceLinked="1"/>
        <c:tickLblPos val="nextTo"/>
        <c:spPr>
          <a:ln w="3175">
            <a:solidFill>
              <a:srgbClr val="808080"/>
            </a:solidFill>
            <a:prstDash val="solid"/>
          </a:ln>
        </c:spPr>
        <c:crossAx val="33443840"/>
        <c:crosses val="autoZero"/>
        <c:auto val="1"/>
        <c:lblAlgn val="ctr"/>
        <c:lblOffset val="100"/>
      </c:catAx>
      <c:valAx>
        <c:axId val="33443840"/>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33441664"/>
        <c:crosses val="autoZero"/>
        <c:crossBetween val="between"/>
      </c:valAx>
      <c:spPr>
        <a:solidFill>
          <a:srgbClr val="FFFFFF"/>
        </a:solidFill>
        <a:ln w="25400">
          <a:noFill/>
        </a:ln>
      </c:spPr>
    </c:plotArea>
    <c:legend>
      <c:legendPos val="r"/>
      <c:layout>
        <c:manualLayout>
          <c:xMode val="edge"/>
          <c:yMode val="edge"/>
          <c:x val="0.66593541558479885"/>
          <c:y val="0.56864616575898796"/>
          <c:w val="0.32506677913291843"/>
          <c:h val="7.8433953897791536E-2"/>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60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lineChart>
        <c:grouping val="standard"/>
        <c:ser>
          <c:idx val="0"/>
          <c:order val="0"/>
          <c:tx>
            <c:strRef>
              <c:f>Sheet1!$B$4</c:f>
              <c:strCache>
                <c:ptCount val="1"/>
                <c:pt idx="0">
                  <c:v>OBI</c:v>
                </c:pt>
              </c:strCache>
            </c:strRef>
          </c:tx>
          <c:spPr>
            <a:ln w="25400">
              <a:solidFill>
                <a:srgbClr val="666699"/>
              </a:solidFill>
              <a:prstDash val="solid"/>
            </a:ln>
          </c:spPr>
          <c:marker>
            <c:spPr>
              <a:solidFill>
                <a:srgbClr val="4F81BD"/>
              </a:solidFill>
              <a:ln>
                <a:solidFill>
                  <a:srgbClr val="666699"/>
                </a:solidFill>
                <a:prstDash val="solid"/>
              </a:ln>
            </c:spPr>
          </c:marker>
          <c:cat>
            <c:strRef>
              <c:f>Sheet1!$A$5:$A$8</c:f>
              <c:strCache>
                <c:ptCount val="4"/>
                <c:pt idx="0">
                  <c:v>CASE 1</c:v>
                </c:pt>
                <c:pt idx="1">
                  <c:v>CASE 2</c:v>
                </c:pt>
                <c:pt idx="2">
                  <c:v>CASE 3</c:v>
                </c:pt>
                <c:pt idx="3">
                  <c:v>CASE 4</c:v>
                </c:pt>
              </c:strCache>
            </c:strRef>
          </c:cat>
          <c:val>
            <c:numRef>
              <c:f>Sheet1!$B$5:$B$8</c:f>
              <c:numCache>
                <c:formatCode>General</c:formatCode>
                <c:ptCount val="4"/>
                <c:pt idx="0">
                  <c:v>0.33070000000000016</c:v>
                </c:pt>
                <c:pt idx="1">
                  <c:v>0.35770000000000002</c:v>
                </c:pt>
                <c:pt idx="2">
                  <c:v>0.11990000000000002</c:v>
                </c:pt>
                <c:pt idx="3">
                  <c:v>0.33070000000000016</c:v>
                </c:pt>
              </c:numCache>
            </c:numRef>
          </c:val>
        </c:ser>
        <c:ser>
          <c:idx val="1"/>
          <c:order val="1"/>
          <c:tx>
            <c:strRef>
              <c:f>Sheet1!$C$4</c:f>
              <c:strCache>
                <c:ptCount val="1"/>
                <c:pt idx="0">
                  <c:v>EDAM</c:v>
                </c:pt>
              </c:strCache>
            </c:strRef>
          </c:tx>
          <c:spPr>
            <a:ln w="25400">
              <a:solidFill>
                <a:srgbClr val="993366"/>
              </a:solidFill>
              <a:prstDash val="solid"/>
            </a:ln>
          </c:spPr>
          <c:marker>
            <c:spPr>
              <a:solidFill>
                <a:srgbClr val="C0504D"/>
              </a:solidFill>
              <a:ln>
                <a:solidFill>
                  <a:srgbClr val="993366"/>
                </a:solidFill>
                <a:prstDash val="solid"/>
              </a:ln>
            </c:spPr>
          </c:marker>
          <c:cat>
            <c:strRef>
              <c:f>Sheet1!$A$5:$A$8</c:f>
              <c:strCache>
                <c:ptCount val="4"/>
                <c:pt idx="0">
                  <c:v>CASE 1</c:v>
                </c:pt>
                <c:pt idx="1">
                  <c:v>CASE 2</c:v>
                </c:pt>
                <c:pt idx="2">
                  <c:v>CASE 3</c:v>
                </c:pt>
                <c:pt idx="3">
                  <c:v>CASE 4</c:v>
                </c:pt>
              </c:strCache>
            </c:strRef>
          </c:cat>
          <c:val>
            <c:numRef>
              <c:f>Sheet1!$C$5:$C$8</c:f>
              <c:numCache>
                <c:formatCode>General</c:formatCode>
                <c:ptCount val="4"/>
                <c:pt idx="0">
                  <c:v>0.2515</c:v>
                </c:pt>
                <c:pt idx="1">
                  <c:v>0.18000000000000008</c:v>
                </c:pt>
                <c:pt idx="2">
                  <c:v>9.4100000000000045E-2</c:v>
                </c:pt>
                <c:pt idx="3">
                  <c:v>0.2515</c:v>
                </c:pt>
              </c:numCache>
            </c:numRef>
          </c:val>
        </c:ser>
        <c:marker val="1"/>
        <c:axId val="33632640"/>
        <c:axId val="33634560"/>
      </c:lineChart>
      <c:catAx>
        <c:axId val="33632640"/>
        <c:scaling>
          <c:orientation val="minMax"/>
        </c:scaling>
        <c:axPos val="b"/>
        <c:numFmt formatCode="General" sourceLinked="1"/>
        <c:tickLblPos val="nextTo"/>
        <c:spPr>
          <a:ln w="3175">
            <a:solidFill>
              <a:srgbClr val="808080"/>
            </a:solidFill>
            <a:prstDash val="solid"/>
          </a:ln>
        </c:spPr>
        <c:crossAx val="33634560"/>
        <c:crosses val="autoZero"/>
        <c:auto val="1"/>
        <c:lblAlgn val="ctr"/>
        <c:lblOffset val="100"/>
      </c:catAx>
      <c:valAx>
        <c:axId val="33634560"/>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33632640"/>
        <c:crosses val="autoZero"/>
        <c:crossBetween val="between"/>
      </c:valAx>
      <c:spPr>
        <a:solidFill>
          <a:srgbClr val="FFFFFF"/>
        </a:solidFill>
        <a:ln w="25400">
          <a:noFill/>
        </a:ln>
      </c:spPr>
    </c:plotArea>
    <c:legend>
      <c:legendPos val="r"/>
      <c:layout>
        <c:manualLayout>
          <c:xMode val="edge"/>
          <c:yMode val="edge"/>
          <c:x val="0.82061401883588103"/>
          <c:y val="0.46570055581287645"/>
          <c:w val="0.17381501345625508"/>
          <c:h val="0.15686790779558304"/>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400" b="1"/>
      </a:pPr>
      <a:endParaRPr lang="en-US"/>
    </a:p>
  </c:tx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9D5DD-6BA8-4D5D-A14B-F8359733B242}" type="datetimeFigureOut">
              <a:rPr lang="en-US" smtClean="0"/>
              <a:pPr/>
              <a:t>10/4/2011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AD87C-5D51-439C-AA56-8571DE7E0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ndex.php?title=Web_service_composition&amp;action=edit&amp;redlink=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web services (over 1000)</a:t>
            </a:r>
            <a:r>
              <a:rPr lang="en-US" baseline="0" dirty="0" smtClean="0"/>
              <a:t> used to invoke bioinformatics programs.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WSDL-S/SAWSDL</a:t>
            </a:r>
          </a:p>
          <a:p>
            <a:r>
              <a:rPr lang="en-US" dirty="0" smtClean="0"/>
              <a:t>More flexible and easy to use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WSMO, OWL-S/DAML-S, SWSO</a:t>
            </a:r>
          </a:p>
          <a:p>
            <a:r>
              <a:rPr lang="en-US" dirty="0" smtClean="0"/>
              <a:t>Need to represent whole web services call using ontology</a:t>
            </a:r>
            <a:r>
              <a:rPr lang="en-US" baseline="0" dirty="0" smtClean="0"/>
              <a:t> terms</a:t>
            </a:r>
          </a:p>
          <a:p>
            <a:endParaRPr lang="en-US" dirty="0" smtClean="0">
              <a:hlinkClick r:id="rId3"/>
            </a:endParaRPr>
          </a:p>
          <a:p>
            <a:r>
              <a:rPr lang="en-US" dirty="0" smtClean="0">
                <a:hlinkClick r:id="rId3"/>
              </a:rPr>
              <a:t>Web Services Description Language</a:t>
            </a:r>
            <a:r>
              <a:rPr lang="en-US" dirty="0" smtClean="0"/>
              <a:t> (WSDL) can specify the operations available through a web service and the structure of data sent and received but cannot specify semantic meaning of the data or semantic constraints on the data. This requires programmers to reach specific agreements on the interaction of web services and makes automatic </a:t>
            </a:r>
            <a:r>
              <a:rPr lang="en-US" dirty="0" smtClean="0">
                <a:hlinkClick r:id="rId4" tooltip="Web service composition (page does not exist)"/>
              </a:rPr>
              <a:t>web service composition</a:t>
            </a:r>
            <a:r>
              <a:rPr lang="en-US" dirty="0" smtClean="0"/>
              <a:t> difficult.</a:t>
            </a:r>
          </a:p>
          <a:p>
            <a:r>
              <a:rPr lang="en-US" dirty="0" smtClean="0"/>
              <a:t>Semantic web services are built around universal standards for the interchange of semantic data, which makes it easy for programmers to combine data from different sources and services without losing meaning.</a:t>
            </a:r>
          </a:p>
          <a:p>
            <a:endParaRPr lang="en-US"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Suggest</a:t>
            </a:r>
            <a:r>
              <a:rPr lang="en-US" baseline="0" dirty="0" smtClean="0"/>
              <a:t> what?</a:t>
            </a:r>
          </a:p>
          <a:p>
            <a:pPr marL="228600" indent="-228600">
              <a:buAutoNum type="arabicPeriod"/>
            </a:pPr>
            <a:r>
              <a:rPr lang="en-US" baseline="0" dirty="0" smtClean="0"/>
              <a:t>What case1-4 mean?</a:t>
            </a:r>
          </a:p>
          <a:p>
            <a:pPr marL="228600" indent="-228600">
              <a:buAutoNum type="arabicPeriod"/>
            </a:pPr>
            <a:r>
              <a:rPr lang="en-US" baseline="0" dirty="0" smtClean="0"/>
              <a:t>What’s the score of no extra annotation</a:t>
            </a:r>
          </a:p>
          <a:p>
            <a:pPr marL="228600" indent="-228600">
              <a:buAutoNum type="arabicPeriod"/>
            </a:pPr>
            <a:r>
              <a:rPr lang="en-US" baseline="0" dirty="0" smtClean="0"/>
              <a:t>What components are annotated?</a:t>
            </a:r>
          </a:p>
          <a:p>
            <a:pPr marL="228600" indent="-228600">
              <a:buAutoNum type="arabicPeriod"/>
            </a:pPr>
            <a:r>
              <a:rPr lang="en-US" dirty="0" smtClean="0"/>
              <a:t>Case 1:</a:t>
            </a:r>
            <a:br>
              <a:rPr lang="en-US" dirty="0" smtClean="0"/>
            </a:br>
            <a:r>
              <a:rPr lang="en-US" dirty="0" smtClean="0"/>
              <a:t>suggestion score for: </a:t>
            </a:r>
            <a:r>
              <a:rPr lang="en-US" dirty="0" err="1" smtClean="0"/>
              <a:t>getResult</a:t>
            </a:r>
            <a:r>
              <a:rPr lang="en-US" dirty="0" smtClean="0"/>
              <a:t> operation of WUBLAST Web Service</a:t>
            </a:r>
            <a:br>
              <a:rPr lang="en-US" dirty="0" smtClean="0"/>
            </a:br>
            <a:r>
              <a:rPr lang="en-US" dirty="0" smtClean="0"/>
              <a:t>Previous Operation: run </a:t>
            </a:r>
            <a:r>
              <a:rPr lang="en-US" dirty="0" err="1" smtClean="0"/>
              <a:t>WUblast</a:t>
            </a:r>
            <a:r>
              <a:rPr lang="en-US" dirty="0" smtClean="0"/>
              <a:t>() operation WUBLAST Web Service</a:t>
            </a:r>
            <a:br>
              <a:rPr lang="en-US" dirty="0" smtClean="0"/>
            </a:br>
            <a:r>
              <a:rPr lang="en-US" dirty="0" smtClean="0"/>
              <a:t>Case 2:</a:t>
            </a:r>
            <a:br>
              <a:rPr lang="en-US" dirty="0" smtClean="0"/>
            </a:br>
            <a:r>
              <a:rPr lang="en-US" dirty="0" smtClean="0"/>
              <a:t>Suggestion score for operation: </a:t>
            </a:r>
            <a:r>
              <a:rPr lang="en-US" dirty="0" err="1" smtClean="0"/>
              <a:t>fetchBatch</a:t>
            </a:r>
            <a:r>
              <a:rPr lang="en-US" dirty="0" smtClean="0"/>
              <a:t>() of web service </a:t>
            </a:r>
            <a:r>
              <a:rPr lang="en-US" dirty="0" err="1" smtClean="0"/>
              <a:t>WSDBFetch</a:t>
            </a:r>
            <a:r>
              <a:rPr lang="en-US" dirty="0" smtClean="0"/>
              <a:t/>
            </a:r>
            <a:br>
              <a:rPr lang="en-US" dirty="0" smtClean="0"/>
            </a:br>
            <a:r>
              <a:rPr lang="en-US" dirty="0" smtClean="0"/>
              <a:t>Previous Operation: </a:t>
            </a:r>
            <a:r>
              <a:rPr lang="en-US" dirty="0" err="1" smtClean="0"/>
              <a:t>GetResult</a:t>
            </a:r>
            <a:r>
              <a:rPr lang="en-US" dirty="0" smtClean="0"/>
              <a:t> of </a:t>
            </a:r>
            <a:r>
              <a:rPr lang="en-US" dirty="0" err="1" smtClean="0"/>
              <a:t>WUBlast</a:t>
            </a:r>
            <a:r>
              <a:rPr lang="en-US" dirty="0" smtClean="0"/>
              <a:t> Web Service</a:t>
            </a:r>
            <a:br>
              <a:rPr lang="en-US" dirty="0" smtClean="0"/>
            </a:br>
            <a:r>
              <a:rPr lang="en-US" dirty="0" smtClean="0"/>
              <a:t>Case 3:</a:t>
            </a:r>
            <a:br>
              <a:rPr lang="en-US" dirty="0" smtClean="0"/>
            </a:br>
            <a:r>
              <a:rPr lang="en-US" dirty="0" smtClean="0"/>
              <a:t>Suggestion score for operation run </a:t>
            </a:r>
            <a:r>
              <a:rPr lang="en-US" dirty="0" err="1" smtClean="0"/>
              <a:t>ClustalW</a:t>
            </a:r>
            <a:r>
              <a:rPr lang="en-US" dirty="0" smtClean="0"/>
              <a:t>() of ClustalW2 Web service</a:t>
            </a:r>
            <a:br>
              <a:rPr lang="en-US" dirty="0" smtClean="0"/>
            </a:br>
            <a:r>
              <a:rPr lang="en-US" dirty="0" smtClean="0"/>
              <a:t>Previous operation: </a:t>
            </a:r>
            <a:r>
              <a:rPr lang="en-US" dirty="0" err="1" smtClean="0"/>
              <a:t>fetchBatch</a:t>
            </a:r>
            <a:r>
              <a:rPr lang="en-US" dirty="0" smtClean="0"/>
              <a:t>() of </a:t>
            </a:r>
            <a:r>
              <a:rPr lang="en-US" dirty="0" err="1" smtClean="0"/>
              <a:t>WSDBFetch</a:t>
            </a:r>
            <a:r>
              <a:rPr lang="en-US" dirty="0" smtClean="0"/>
              <a:t> web service</a:t>
            </a:r>
            <a:br>
              <a:rPr lang="en-US" dirty="0" smtClean="0"/>
            </a:br>
            <a:r>
              <a:rPr lang="en-US" dirty="0" smtClean="0"/>
              <a:t>case 4:</a:t>
            </a:r>
            <a:br>
              <a:rPr lang="en-US" dirty="0" smtClean="0"/>
            </a:br>
            <a:r>
              <a:rPr lang="en-US" dirty="0" smtClean="0"/>
              <a:t>Suggestion Score for operation: </a:t>
            </a:r>
            <a:r>
              <a:rPr lang="en-US" dirty="0" err="1" smtClean="0"/>
              <a:t>getResult</a:t>
            </a:r>
            <a:r>
              <a:rPr lang="en-US" dirty="0" smtClean="0"/>
              <a:t>() of ClustalW2 Web Service</a:t>
            </a:r>
            <a:br>
              <a:rPr lang="en-US" dirty="0" smtClean="0"/>
            </a:br>
            <a:r>
              <a:rPr lang="en-US" dirty="0" smtClean="0"/>
              <a:t>Previous operation : run </a:t>
            </a:r>
            <a:r>
              <a:rPr lang="en-US" dirty="0" err="1" smtClean="0"/>
              <a:t>ClustalW</a:t>
            </a:r>
            <a:r>
              <a:rPr lang="en-US" dirty="0" smtClean="0"/>
              <a:t>() of ClustalW2 Web service</a:t>
            </a:r>
            <a:endParaRPr lang="en-US" baseline="0"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2"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3"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fld id="{45100C54-7F41-4D6B-9C82-1B119090B3F1}" type="datetime1">
              <a:rPr lang="en-US" smtClean="0"/>
              <a:pPr/>
              <a:t>10/4/2011</a:t>
            </a:fld>
            <a:endParaRPr lang="en-US"/>
          </a:p>
        </p:txBody>
      </p:sp>
      <p:sp>
        <p:nvSpPr>
          <p:cNvPr id="25" name="Rectangle 35"/>
          <p:cNvSpPr>
            <a:spLocks noGrp="1"/>
          </p:cNvSpPr>
          <p:nvPr>
            <p:ph type="sldNum" sz="quarter" idx="11"/>
          </p:nvPr>
        </p:nvSpPr>
        <p:spPr/>
        <p:txBody>
          <a:bodyPr rtlCol="0"/>
          <a:lstStyle/>
          <a:p>
            <a:fld id="{7B4331BB-6433-41ED-874A-4DB7FFCBDAA2}" type="slidenum">
              <a:rPr lang="en-US"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92322-E853-4800-AFA6-346956673A1E}" type="datetime1">
              <a:rPr lang="en-US" smtClean="0"/>
              <a:pPr/>
              <a:t>10/4/2011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1229838"/>
            <a:ext cx="6172200" cy="2580162"/>
          </a:xfrm>
        </p:spPr>
        <p:txBody>
          <a:bodyPr anchor="t" anchorCtr="0"/>
          <a:lstStyle>
            <a:lvl1pPr algn="ctr">
              <a:defRPr b="1" cap="none" baseline="0">
                <a:latin typeface="Geneva" pitchFamily="34" charset="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ctr">
              <a:buNone/>
              <a:defRPr sz="1800" b="1" baseline="0">
                <a:solidFill>
                  <a:schemeClr val="tx2"/>
                </a:solidFill>
                <a:latin typeface="Genev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D99839FB-91BA-424A-A786-539BBBA791AB}" type="datetime1">
              <a:rPr lang="en-US" smtClean="0"/>
              <a:pPr/>
              <a:t>10/4/2011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B4331BB-6433-41ED-874A-4DB7FFCBDAA2}" type="slidenum">
              <a:rPr lang="en-US" smtClean="0"/>
              <a:pPr/>
              <a:t>‹#›</a:t>
            </a:fld>
            <a:endParaRPr lang="en-US" dirty="0"/>
          </a:p>
        </p:txBody>
      </p:sp>
      <p:sp>
        <p:nvSpPr>
          <p:cNvPr id="30" name="Oval 29"/>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i="0" cap="none" baseline="0">
                <a:solidFill>
                  <a:schemeClr val="tx1">
                    <a:lumMod val="65000"/>
                    <a:lumOff val="35000"/>
                  </a:schemeClr>
                </a:solidFill>
                <a:latin typeface="Helvetica"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ED5FBA7-D063-44C9-98F5-A809AFCF82B6}" type="datetime1">
              <a:rPr lang="en-US" smtClean="0"/>
              <a:pPr/>
              <a:t>10/4/2011</a:t>
            </a:fld>
            <a:endParaRPr lang="en-US"/>
          </a:p>
        </p:txBody>
      </p:sp>
      <p:sp>
        <p:nvSpPr>
          <p:cNvPr id="9" name="Slide Number Placeholder 8"/>
          <p:cNvSpPr>
            <a:spLocks noGrp="1"/>
          </p:cNvSpPr>
          <p:nvPr>
            <p:ph type="sldNum" sz="quarter" idx="15"/>
          </p:nvPr>
        </p:nvSpPr>
        <p:spPr/>
        <p:txBody>
          <a:bodyPr rtlCol="0"/>
          <a:lstStyle/>
          <a:p>
            <a:fld id="{7B4331BB-6433-41ED-874A-4DB7FFCBDAA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cxnSp>
        <p:nvCxnSpPr>
          <p:cNvPr id="13" name="Straight Connector 12"/>
          <p:cNvCxnSpPr/>
          <p:nvPr userDrawn="1"/>
        </p:nvCxnSpPr>
        <p:spPr>
          <a:xfrm flipV="1">
            <a:off x="457200" y="1447799"/>
            <a:ext cx="7924800" cy="1"/>
          </a:xfrm>
          <a:prstGeom prst="line">
            <a:avLst/>
          </a:prstGeom>
          <a:ln w="9525">
            <a:solidFill>
              <a:srgbClr val="FE741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F6B16D-0F85-4B82-BE37-4375490CF6D7}" type="datetime1">
              <a:rPr lang="en-US" smtClean="0"/>
              <a:pPr/>
              <a:t>10/4/2011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B4331BB-6433-41ED-874A-4DB7FFCBDA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260AA-179E-4904-9260-BD701E7DDCED}" type="datetime1">
              <a:rPr lang="en-US" smtClean="0"/>
              <a:pPr/>
              <a:t>10/4/2011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331BB-6433-41ED-874A-4DB7FFCBDAA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461EBDC-2738-4CF1-9EB6-6C6C624FD79D}" type="datetime1">
              <a:rPr lang="en-US" smtClean="0"/>
              <a:pPr/>
              <a:t>10/4/2011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331BB-6433-41ED-874A-4DB7FFCBDAA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467600" cy="1143000"/>
          </a:xfrm>
        </p:spPr>
        <p:txBody>
          <a:bodyPr anchor="t" anchorCtr="0"/>
          <a:lstStyle>
            <a:lvl1pPr algn="ctr">
              <a:defRPr b="1" i="0" cap="none" baseline="0">
                <a:solidFill>
                  <a:schemeClr val="tx1"/>
                </a:solidFill>
                <a:latin typeface="Helvetica" pitchFamily="34" charset="0"/>
              </a:defRPr>
            </a:lvl1pPr>
          </a:lstStyle>
          <a:p>
            <a:r>
              <a:rPr kumimoji="0" lang="en-US" dirty="0" smtClean="0"/>
              <a:t>Click to edit Master title style</a:t>
            </a:r>
            <a:endParaRPr kumimoji="0" lang="en-US" dirty="0"/>
          </a:p>
        </p:txBody>
      </p:sp>
      <p:sp>
        <p:nvSpPr>
          <p:cNvPr id="6" name="Date Placeholder 5"/>
          <p:cNvSpPr>
            <a:spLocks noGrp="1"/>
          </p:cNvSpPr>
          <p:nvPr>
            <p:ph type="dt" sz="half" idx="10"/>
          </p:nvPr>
        </p:nvSpPr>
        <p:spPr/>
        <p:txBody>
          <a:bodyPr rtlCol="0"/>
          <a:lstStyle/>
          <a:p>
            <a:fld id="{CEB14723-D31B-4FFF-8BF6-DFD5AD4106D8}" type="datetime1">
              <a:rPr lang="en-US" smtClean="0"/>
              <a:pPr/>
              <a:t>10/4/2011</a:t>
            </a:fld>
            <a:endParaRPr lang="en-US" dirty="0"/>
          </a:p>
        </p:txBody>
      </p:sp>
      <p:sp>
        <p:nvSpPr>
          <p:cNvPr id="7" name="Slide Number Placeholder 6"/>
          <p:cNvSpPr>
            <a:spLocks noGrp="1"/>
          </p:cNvSpPr>
          <p:nvPr>
            <p:ph type="sldNum" sz="quarter" idx="11"/>
          </p:nvPr>
        </p:nvSpPr>
        <p:spPr/>
        <p:txBody>
          <a:bodyPr rtlCol="0"/>
          <a:lstStyle/>
          <a:p>
            <a:fld id="{7B4331BB-6433-41ED-874A-4DB7FFCBDAA2}"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D04E7-DB2C-44E7-8401-7B2EF877F869}" type="datetime1">
              <a:rPr lang="en-US" smtClean="0"/>
              <a:pPr/>
              <a:t>10/4/2011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2F01EF0-FFD2-40E1-A32F-9B3627208AC4}" type="datetime1">
              <a:rPr lang="en-US" smtClean="0"/>
              <a:pPr/>
              <a:t>10/4/2011</a:t>
            </a:fld>
            <a:endParaRPr lang="en-US"/>
          </a:p>
        </p:txBody>
      </p:sp>
      <p:sp>
        <p:nvSpPr>
          <p:cNvPr id="22" name="Slide Number Placeholder 21"/>
          <p:cNvSpPr>
            <a:spLocks noGrp="1"/>
          </p:cNvSpPr>
          <p:nvPr>
            <p:ph type="sldNum" sz="quarter" idx="15"/>
          </p:nvPr>
        </p:nvSpPr>
        <p:spPr/>
        <p:txBody>
          <a:bodyPr rtlCol="0"/>
          <a:lstStyle/>
          <a:p>
            <a:fld id="{7B4331BB-6433-41ED-874A-4DB7FFCBDAA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F223E29-7B2A-4A6E-8B36-121182E850D1}" type="datetime1">
              <a:rPr lang="en-US" smtClean="0"/>
              <a:pPr/>
              <a:t>10/4/2011</a:t>
            </a:fld>
            <a:endParaRPr lang="en-US"/>
          </a:p>
        </p:txBody>
      </p:sp>
      <p:sp>
        <p:nvSpPr>
          <p:cNvPr id="18" name="Slide Number Placeholder 17"/>
          <p:cNvSpPr>
            <a:spLocks noGrp="1"/>
          </p:cNvSpPr>
          <p:nvPr>
            <p:ph type="sldNum" sz="quarter" idx="11"/>
          </p:nvPr>
        </p:nvSpPr>
        <p:spPr/>
        <p:txBody>
          <a:bodyPr rtlCol="0"/>
          <a:lstStyle/>
          <a:p>
            <a:fld id="{7B4331BB-6433-41ED-874A-4DB7FFCBDAA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fld id="{B872EAB8-2209-47FA-91CC-26FE4BDD9545}" type="datetime1">
              <a:rPr lang="en-US" smtClean="0"/>
              <a:pPr/>
              <a:t>10/4/2011</a:t>
            </a:fld>
            <a:endParaRPr lang="en-US"/>
          </a:p>
        </p:txBody>
      </p:sp>
      <p:sp>
        <p:nvSpPr>
          <p:cNvPr id="27" name="Rectangle 11"/>
          <p:cNvSpPr>
            <a:spLocks noGrp="1"/>
          </p:cNvSpPr>
          <p:nvPr>
            <p:ph type="sldNum" sz="quarter" idx="11"/>
          </p:nvPr>
        </p:nvSpPr>
        <p:spPr/>
        <p:txBody>
          <a:bodyPr rtlCol="0"/>
          <a:lstStyle/>
          <a:p>
            <a:fld id="{7B4331BB-6433-41ED-874A-4DB7FFCBDAA2}" type="slidenum">
              <a:rPr lang="en-US"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49588-4A1B-466E-9FB2-229BF8175FE7}" type="datetime1">
              <a:rPr lang="en-US" smtClean="0"/>
              <a:pPr/>
              <a:t>10/4/2011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1B0C-D275-49C3-9D1B-58FCB6845F5B}" type="datetime1">
              <a:rPr lang="en-US" smtClean="0"/>
              <a:pPr/>
              <a:t>10/4/2011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fld id="{85DD8449-C5B7-4117-9FE2-2FE3D08E09ED}" type="datetime1">
              <a:rPr lang="en-US" smtClean="0"/>
              <a:pPr/>
              <a:t>10/4/2011</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7B4331BB-6433-41ED-874A-4DB7FFCBDAA2}" type="slidenum">
              <a:rPr lang="en-US"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9EB34B4D-D852-47BD-83B8-7C009639CBA3}" type="datetime1">
              <a:rPr lang="en-US" smtClean="0"/>
              <a:pPr/>
              <a:t>10/4/2011</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C28D42E-A5BC-4278-B5EC-5262A60BD963}" type="datetime1">
              <a:rPr lang="en-US" smtClean="0"/>
              <a:pPr/>
              <a:t>10/4/2011</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67091ECE-7262-48AC-8C85-D7D9ECDA6C21}" type="datetime1">
              <a:rPr lang="en-US" smtClean="0"/>
              <a:pPr/>
              <a:t>10/4/2011</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7BFC9112-EE29-4F8D-AFF9-49DFC76E3425}" type="datetime1">
              <a:rPr lang="en-US" smtClean="0"/>
              <a:pPr/>
              <a:t>10/4/2011</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a:defRPr i="1" baseline="0"/>
            </a:lvl1pPr>
          </a:lstStyle>
          <a:p>
            <a:r>
              <a:rPr lang="en-US" dirty="0" smtClean="0"/>
              <a:t>Click to add question</a:t>
            </a:r>
            <a:endParaRPr lang="en-US" dirty="0"/>
          </a:p>
        </p:txBody>
      </p:sp>
      <p:sp>
        <p:nvSpPr>
          <p:cNvPr id="31" name="Rectangle 3"/>
          <p:cNvSpPr>
            <a:spLocks noGrp="1"/>
          </p:cNvSpPr>
          <p:nvPr>
            <p:ph type="dt" sz="half" idx="10"/>
          </p:nvPr>
        </p:nvSpPr>
        <p:spPr/>
        <p:txBody>
          <a:bodyPr vert="horz"/>
          <a:lstStyle>
            <a:lvl1pPr algn="r">
              <a:defRPr/>
            </a:lvl1pPr>
          </a:lstStyle>
          <a:p>
            <a:fld id="{C572EC97-6D8B-4146-AB4C-B95B539EF4A9}" type="datetime1">
              <a:rPr lang="en-US" smtClean="0"/>
              <a:pPr/>
              <a:t>10/4/2011</a:t>
            </a:fld>
            <a:endParaRPr lang="en-US"/>
          </a:p>
        </p:txBody>
      </p:sp>
      <p:sp>
        <p:nvSpPr>
          <p:cNvPr id="26" name="Rectangle 4"/>
          <p:cNvSpPr>
            <a:spLocks noGrp="1"/>
          </p:cNvSpPr>
          <p:nvPr>
            <p:ph type="ftr" sz="quarter" idx="11"/>
          </p:nvPr>
        </p:nvSpPr>
        <p:spPr/>
        <p:txBody>
          <a:bodyPr vert="horz"/>
          <a:lstStyle/>
          <a:p>
            <a:endParaRPr lang="en-US"/>
          </a:p>
        </p:txBody>
      </p:sp>
      <p:sp>
        <p:nvSpPr>
          <p:cNvPr id="9"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10" name="Rectangle 10"/>
          <p:cNvSpPr txBox="1"/>
          <p:nvPr/>
        </p:nvSpPr>
        <p:spPr>
          <a:xfrm>
            <a:off x="457200" y="20574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a:buFontTx/>
              <a:buNone/>
              <a:defRPr i="0" baseline="0"/>
            </a:lvl1pPr>
          </a:lstStyle>
          <a:p>
            <a:pPr lvl="0"/>
            <a:r>
              <a:rPr lang="en-US" dirty="0" smtClean="0"/>
              <a:t>Click to add a correct answer (then rearrange the choices)</a:t>
            </a:r>
            <a:endParaRPr lang="en-US"/>
          </a:p>
        </p:txBody>
      </p:sp>
      <p:sp>
        <p:nvSpPr>
          <p:cNvPr id="13" name="TextBox 12"/>
          <p:cNvSpPr txBox="1"/>
          <p:nvPr/>
        </p:nvSpPr>
        <p:spPr>
          <a:xfrm>
            <a:off x="457200" y="2707957"/>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p:nvSpPr>
        <p:spPr>
          <a:xfrm>
            <a:off x="457200" y="34290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p:nvSpPr>
        <p:spPr>
          <a:xfrm>
            <a:off x="457200" y="41148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p:nvSpPr>
        <p:spPr>
          <a:xfrm>
            <a:off x="457200" y="48006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1E13247-250B-408B-B25F-68FDDD0AC0E6}" type="datetime1">
              <a:rPr lang="en-US" smtClean="0"/>
              <a:pPr/>
              <a:t>10/4/2011</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7B4331BB-6433-41ED-874A-4DB7FFCBDAA2}"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fld id="{4372B5CF-8BC2-42B1-8441-5C29F094C339}" type="datetime1">
              <a:rPr lang="en-US" smtClean="0"/>
              <a:pPr/>
              <a:t>10/4/2011</a:t>
            </a:fld>
            <a:endParaRPr lang="en-US"/>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7B4331BB-6433-41ED-874A-4DB7FFCBDAA2}" type="slidenum">
              <a:rPr lang="en-US" smtClean="0"/>
              <a:pPr/>
              <a:t>‹#›</a:t>
            </a:fld>
            <a:endParaRPr lang="en-US"/>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6"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transition>
    <p:fade/>
  </p:transition>
  <p:timing>
    <p:tnLst>
      <p:par>
        <p:cTn id="1" dur="indefinite" restart="never" nodeType="tmRoot"/>
      </p:par>
    </p:tnLst>
  </p:timing>
  <p:hf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0CA24E-6482-40F0-8089-038E94AA59AB}" type="datetime1">
              <a:rPr lang="en-US" smtClean="0"/>
              <a:pPr/>
              <a:t>10/4/2011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B4331BB-6433-41ED-874A-4DB7FFCBD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ebprotege.stanford.edu/" TargetMode="External"/><Relationship Id="rId2" Type="http://schemas.openxmlformats.org/officeDocument/2006/relationships/hyperlink" Target="https://sourceforge.net/tracker/?func=detail&amp;aid=3031357&amp;group_id=177891&amp;atid=886178"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447800"/>
            <a:ext cx="6858000" cy="1219200"/>
          </a:xfrm>
        </p:spPr>
        <p:txBody>
          <a:bodyPr>
            <a:noAutofit/>
          </a:bodyPr>
          <a:lstStyle/>
          <a:p>
            <a:r>
              <a:rPr lang="en-US" sz="4000" dirty="0" smtClean="0">
                <a:solidFill>
                  <a:schemeClr val="tx1"/>
                </a:solidFill>
                <a:latin typeface="Times New Roman" pitchFamily="18" charset="0"/>
                <a:cs typeface="Times New Roman" pitchFamily="18" charset="0"/>
              </a:rPr>
              <a:t>Enrichment of OBI</a:t>
            </a:r>
            <a:br>
              <a:rPr lang="en-US" sz="4000" dirty="0" smtClean="0">
                <a:solidFill>
                  <a:schemeClr val="tx1"/>
                </a:solidFill>
                <a:latin typeface="Times New Roman" pitchFamily="18" charset="0"/>
                <a:cs typeface="Times New Roman" pitchFamily="18" charset="0"/>
              </a:rPr>
            </a:br>
            <a:r>
              <a:rPr lang="en-US" sz="4000" dirty="0" smtClean="0">
                <a:solidFill>
                  <a:schemeClr val="tx1"/>
                </a:solidFill>
                <a:latin typeface="Times New Roman" pitchFamily="18" charset="0"/>
                <a:cs typeface="Times New Roman" pitchFamily="18" charset="0"/>
              </a:rPr>
              <a:t>for Web Services Annotation</a:t>
            </a:r>
            <a:endParaRPr lang="en-US" sz="4000" dirty="0"/>
          </a:p>
        </p:txBody>
      </p:sp>
      <p:sp>
        <p:nvSpPr>
          <p:cNvPr id="3" name="Subtitle 2"/>
          <p:cNvSpPr>
            <a:spLocks noGrp="1"/>
          </p:cNvSpPr>
          <p:nvPr>
            <p:ph type="subTitle" idx="1"/>
          </p:nvPr>
        </p:nvSpPr>
        <p:spPr>
          <a:xfrm>
            <a:off x="1828800" y="3810000"/>
            <a:ext cx="7239000" cy="2057400"/>
          </a:xfrm>
        </p:spPr>
        <p:txBody>
          <a:bodyPr>
            <a:normAutofit/>
          </a:bodyPr>
          <a:lstStyle/>
          <a:p>
            <a:r>
              <a:rPr lang="en-US" b="0" dirty="0" err="1" smtClean="0"/>
              <a:t>ChaitanyaGuttula</a:t>
            </a:r>
            <a:r>
              <a:rPr lang="en-US" b="0" dirty="0" smtClean="0"/>
              <a:t>, </a:t>
            </a:r>
            <a:r>
              <a:rPr lang="en-US" b="0" dirty="0" err="1" smtClean="0"/>
              <a:t>AlokDhamanaskar</a:t>
            </a:r>
            <a:r>
              <a:rPr lang="en-US" b="0" dirty="0" smtClean="0"/>
              <a:t>, Yung Long Li, Sunny </a:t>
            </a:r>
            <a:r>
              <a:rPr lang="en-US" b="0" dirty="0" err="1" smtClean="0"/>
              <a:t>SuvineethVadlamudi</a:t>
            </a:r>
            <a:r>
              <a:rPr lang="en-US" b="0" dirty="0" smtClean="0"/>
              <a:t>, </a:t>
            </a:r>
            <a:r>
              <a:rPr lang="en-US" b="0" dirty="0" err="1" smtClean="0"/>
              <a:t>Rui</a:t>
            </a:r>
            <a:r>
              <a:rPr lang="en-US" b="0" dirty="0" smtClean="0"/>
              <a:t> Wang, John A. Miller, Jessica C. Kissinger</a:t>
            </a:r>
            <a:br>
              <a:rPr lang="en-US" b="0" dirty="0" smtClean="0"/>
            </a:br>
            <a:r>
              <a:rPr lang="en-US" b="0" i="1" dirty="0" smtClean="0"/>
              <a:t>University of Georgia </a:t>
            </a:r>
          </a:p>
          <a:p>
            <a:endParaRPr lang="en-US" b="0" i="1" dirty="0" smtClean="0"/>
          </a:p>
          <a:p>
            <a:r>
              <a:rPr lang="en-US" b="0" dirty="0" err="1" smtClean="0"/>
              <a:t>JieZheng</a:t>
            </a:r>
            <a:r>
              <a:rPr lang="en-US" b="0" dirty="0" smtClean="0"/>
              <a:t>, and Christian J. </a:t>
            </a:r>
            <a:r>
              <a:rPr lang="en-US" b="0" dirty="0" err="1" smtClean="0"/>
              <a:t>Stoeckert</a:t>
            </a:r>
            <a:r>
              <a:rPr lang="en-US" b="0" dirty="0" smtClean="0"/>
              <a:t>, Jr.</a:t>
            </a:r>
            <a:br>
              <a:rPr lang="en-US" b="0" dirty="0" smtClean="0"/>
            </a:br>
            <a:r>
              <a:rPr lang="en-US" b="0" i="1" dirty="0" smtClean="0"/>
              <a:t>University of Pennsylvania</a:t>
            </a:r>
          </a:p>
          <a:p>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a:t>
            </a:r>
            <a:r>
              <a:rPr lang="en-US" dirty="0" smtClean="0"/>
              <a:t>BLAST web service</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10</a:t>
            </a:fld>
            <a:endParaRPr lang="en-US"/>
          </a:p>
        </p:txBody>
      </p:sp>
      <p:pic>
        <p:nvPicPr>
          <p:cNvPr id="2050" name="Picture 2"/>
          <p:cNvPicPr>
            <a:picLocks noChangeAspect="1" noChangeArrowheads="1"/>
          </p:cNvPicPr>
          <p:nvPr/>
        </p:nvPicPr>
        <p:blipFill>
          <a:blip r:embed="rId3"/>
          <a:srcRect/>
          <a:stretch>
            <a:fillRect/>
          </a:stretch>
        </p:blipFill>
        <p:spPr bwMode="auto">
          <a:xfrm>
            <a:off x="152400" y="1820498"/>
            <a:ext cx="8610600" cy="44279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‘run BLAST execution’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11</a:t>
            </a:fld>
            <a:endParaRPr lang="en-US"/>
          </a:p>
        </p:txBody>
      </p:sp>
      <p:pic>
        <p:nvPicPr>
          <p:cNvPr id="3076" name="Picture 4"/>
          <p:cNvPicPr>
            <a:picLocks noChangeAspect="1" noChangeArrowheads="1"/>
          </p:cNvPicPr>
          <p:nvPr/>
        </p:nvPicPr>
        <p:blipFill>
          <a:blip r:embed="rId3" cstate="print"/>
          <a:srcRect/>
          <a:stretch>
            <a:fillRect/>
          </a:stretch>
        </p:blipFill>
        <p:spPr bwMode="auto">
          <a:xfrm>
            <a:off x="998319" y="1524000"/>
            <a:ext cx="7078881"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a:t>
            </a:r>
            <a:r>
              <a:rPr lang="en-US" dirty="0" smtClean="0"/>
              <a:t>‘BLAST analysis’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12</a:t>
            </a:fld>
            <a:endParaRPr lang="en-US"/>
          </a:p>
        </p:txBody>
      </p:sp>
      <p:pic>
        <p:nvPicPr>
          <p:cNvPr id="4098" name="Picture 2" descr="C:\Documents and Settings\Jie\My Documents\My Cmaps\BlastAnalysis_20111004.jpg"/>
          <p:cNvPicPr>
            <a:picLocks noChangeAspect="1" noChangeArrowheads="1"/>
          </p:cNvPicPr>
          <p:nvPr/>
        </p:nvPicPr>
        <p:blipFill>
          <a:blip r:embed="rId2" cstate="print"/>
          <a:srcRect/>
          <a:stretch>
            <a:fillRect/>
          </a:stretch>
        </p:blipFill>
        <p:spPr bwMode="auto">
          <a:xfrm>
            <a:off x="0" y="1676400"/>
            <a:ext cx="9124992" cy="4495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sz="quarter" idx="1"/>
          </p:nvPr>
        </p:nvSpPr>
        <p:spPr>
          <a:xfrm>
            <a:off x="457200" y="5867400"/>
            <a:ext cx="7467600" cy="990600"/>
          </a:xfrm>
        </p:spPr>
        <p:txBody>
          <a:bodyPr>
            <a:normAutofit fontScale="92500" lnSpcReduction="20000"/>
          </a:bodyPr>
          <a:lstStyle/>
          <a:p>
            <a:r>
              <a:rPr lang="en-US" dirty="0" smtClean="0"/>
              <a:t>Can we define it as defined class? </a:t>
            </a:r>
          </a:p>
          <a:p>
            <a:r>
              <a:rPr lang="en-US" dirty="0" smtClean="0"/>
              <a:t>Why have both </a:t>
            </a:r>
            <a:r>
              <a:rPr lang="en-US" dirty="0" err="1" smtClean="0"/>
              <a:t>has_specified_input</a:t>
            </a:r>
            <a:r>
              <a:rPr lang="en-US" dirty="0" smtClean="0"/>
              <a:t> only and some ‘data item’?</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13</a:t>
            </a:fld>
            <a:endParaRPr lang="en-US"/>
          </a:p>
        </p:txBody>
      </p:sp>
      <p:pic>
        <p:nvPicPr>
          <p:cNvPr id="5122" name="Picture 2"/>
          <p:cNvPicPr>
            <a:picLocks noChangeAspect="1" noChangeArrowheads="1"/>
          </p:cNvPicPr>
          <p:nvPr/>
        </p:nvPicPr>
        <p:blipFill>
          <a:blip r:embed="rId2"/>
          <a:srcRect/>
          <a:stretch>
            <a:fillRect/>
          </a:stretch>
        </p:blipFill>
        <p:spPr bwMode="auto">
          <a:xfrm>
            <a:off x="533400" y="1428750"/>
            <a:ext cx="7400925" cy="4438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dirty="0" smtClean="0"/>
              <a:t>Terms for Web Services Annotation</a:t>
            </a:r>
            <a:endParaRPr lang="en-US" dirty="0"/>
          </a:p>
        </p:txBody>
      </p:sp>
      <p:sp>
        <p:nvSpPr>
          <p:cNvPr id="3" name="Content Placeholder 2"/>
          <p:cNvSpPr>
            <a:spLocks noGrp="1"/>
          </p:cNvSpPr>
          <p:nvPr>
            <p:ph sz="quarter" idx="1"/>
          </p:nvPr>
        </p:nvSpPr>
        <p:spPr/>
        <p:txBody>
          <a:bodyPr/>
          <a:lstStyle/>
          <a:p>
            <a:r>
              <a:rPr lang="en-US" dirty="0" smtClean="0"/>
              <a:t>OBI Tracker</a:t>
            </a:r>
          </a:p>
          <a:p>
            <a:pPr lvl="1">
              <a:buNone/>
            </a:pPr>
            <a:r>
              <a:rPr lang="en-US" dirty="0" smtClean="0">
                <a:hlinkClick r:id="rId2"/>
              </a:rPr>
              <a:t>https://sourceforge.net/tracker/?func=detail&amp;aid=3031357&amp;group_id=177891&amp;atid=886178</a:t>
            </a:r>
            <a:endParaRPr lang="en-US" dirty="0" smtClean="0"/>
          </a:p>
          <a:p>
            <a:pPr lvl="1">
              <a:buNone/>
            </a:pPr>
            <a:endParaRPr lang="en-US" dirty="0" smtClean="0"/>
          </a:p>
          <a:p>
            <a:r>
              <a:rPr lang="en-US" dirty="0" smtClean="0"/>
              <a:t>Terms for web services annotation added into an OWL file which imported obi.owl</a:t>
            </a:r>
          </a:p>
          <a:p>
            <a:pPr lvl="1">
              <a:buNone/>
            </a:pPr>
            <a:r>
              <a:rPr lang="en-US" dirty="0" smtClean="0">
                <a:hlinkClick r:id="rId3"/>
              </a:rPr>
              <a:t>http://webprotege.stanford.edu/#OBI</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US" dirty="0"/>
          </a:p>
        </p:txBody>
      </p:sp>
      <p:sp>
        <p:nvSpPr>
          <p:cNvPr id="3" name="Content Placeholder 2"/>
          <p:cNvSpPr>
            <a:spLocks noGrp="1"/>
          </p:cNvSpPr>
          <p:nvPr>
            <p:ph sz="quarter" idx="1"/>
          </p:nvPr>
        </p:nvSpPr>
        <p:spPr/>
        <p:txBody>
          <a:bodyPr/>
          <a:lstStyle/>
          <a:p>
            <a:r>
              <a:rPr lang="en-US" dirty="0" smtClean="0"/>
              <a:t>Have~ 100 terms ready to add</a:t>
            </a:r>
          </a:p>
          <a:p>
            <a:r>
              <a:rPr lang="en-US" dirty="0" smtClean="0"/>
              <a:t>Covering annotation of </a:t>
            </a:r>
          </a:p>
          <a:p>
            <a:pPr lvl="1"/>
            <a:r>
              <a:rPr lang="en-US" dirty="0" smtClean="0"/>
              <a:t>BLAST (</a:t>
            </a:r>
            <a:r>
              <a:rPr lang="en-US" dirty="0" err="1" smtClean="0"/>
              <a:t>NCBIBlast</a:t>
            </a:r>
            <a:r>
              <a:rPr lang="en-US" dirty="0" smtClean="0"/>
              <a:t>, </a:t>
            </a:r>
            <a:r>
              <a:rPr lang="en-US" dirty="0" err="1" smtClean="0"/>
              <a:t>WUBlast</a:t>
            </a:r>
            <a:r>
              <a:rPr lang="en-US" dirty="0" smtClean="0"/>
              <a:t> , PSI Blast)</a:t>
            </a:r>
          </a:p>
          <a:p>
            <a:pPr lvl="1"/>
            <a:r>
              <a:rPr lang="en-US" dirty="0" err="1" smtClean="0"/>
              <a:t>Clustal</a:t>
            </a:r>
            <a:r>
              <a:rPr lang="en-US" dirty="0" smtClean="0"/>
              <a:t> W, T-Coffee</a:t>
            </a:r>
          </a:p>
          <a:p>
            <a:pPr lvl="1"/>
            <a:r>
              <a:rPr lang="en-US" dirty="0" smtClean="0"/>
              <a:t>Signal P</a:t>
            </a:r>
          </a:p>
          <a:p>
            <a:pPr lvl="1"/>
            <a:r>
              <a:rPr lang="en-US" dirty="0" smtClean="0"/>
              <a:t>Fetch Batch</a:t>
            </a:r>
          </a:p>
          <a:p>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15</a:t>
            </a:fld>
            <a:endParaRPr lang="en-US"/>
          </a:p>
        </p:txBody>
      </p:sp>
      <p:graphicFrame>
        <p:nvGraphicFramePr>
          <p:cNvPr id="5" name="Chart 4"/>
          <p:cNvGraphicFramePr>
            <a:graphicFrameLocks/>
          </p:cNvGraphicFramePr>
          <p:nvPr/>
        </p:nvGraphicFramePr>
        <p:xfrm>
          <a:off x="2819400" y="3505200"/>
          <a:ext cx="5257800" cy="314801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OBI and EDAM in Web Services Suggestion (example: BLAST to </a:t>
            </a:r>
            <a:r>
              <a:rPr lang="en-US" dirty="0" err="1" smtClean="0"/>
              <a:t>ClustalW</a:t>
            </a:r>
            <a:r>
              <a:rPr lang="en-US" dirty="0" smtClean="0"/>
              <a: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16</a:t>
            </a:fld>
            <a:endParaRPr lang="en-US" dirty="0"/>
          </a:p>
        </p:txBody>
      </p:sp>
      <p:sp>
        <p:nvSpPr>
          <p:cNvPr id="7" name="Rectangle 6"/>
          <p:cNvSpPr/>
          <p:nvPr/>
        </p:nvSpPr>
        <p:spPr>
          <a:xfrm>
            <a:off x="6172200" y="5334000"/>
            <a:ext cx="990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p:cNvGraphicFramePr>
            <a:graphicFrameLocks noGrp="1"/>
          </p:cNvGraphicFramePr>
          <p:nvPr>
            <p:ph sz="quarter" idx="1"/>
          </p:nvPr>
        </p:nvGraphicFramePr>
        <p:xfrm>
          <a:off x="1066800" y="3048000"/>
          <a:ext cx="6477000"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1066800" y="6400800"/>
            <a:ext cx="4822154" cy="338554"/>
          </a:xfrm>
          <a:prstGeom prst="rect">
            <a:avLst/>
          </a:prstGeom>
          <a:noFill/>
        </p:spPr>
        <p:txBody>
          <a:bodyPr wrap="none" rtlCol="0">
            <a:spAutoFit/>
          </a:bodyPr>
          <a:lstStyle/>
          <a:p>
            <a:r>
              <a:rPr lang="en-US" sz="1600" dirty="0" smtClean="0"/>
              <a:t>Scores from Suggestion Engine : OBI and EDAM</a:t>
            </a:r>
            <a:endParaRPr lang="en-US" sz="1600" dirty="0"/>
          </a:p>
        </p:txBody>
      </p:sp>
      <p:sp>
        <p:nvSpPr>
          <p:cNvPr id="16" name="TextBox 15"/>
          <p:cNvSpPr txBox="1"/>
          <p:nvPr/>
        </p:nvSpPr>
        <p:spPr>
          <a:xfrm>
            <a:off x="609600" y="2012722"/>
            <a:ext cx="1263487" cy="307777"/>
          </a:xfrm>
          <a:prstGeom prst="rect">
            <a:avLst/>
          </a:prstGeom>
          <a:noFill/>
          <a:ln>
            <a:solidFill>
              <a:srgbClr val="0070C0"/>
            </a:solidFill>
          </a:ln>
        </p:spPr>
        <p:txBody>
          <a:bodyPr wrap="none" rtlCol="0">
            <a:spAutoFit/>
          </a:bodyPr>
          <a:lstStyle/>
          <a:p>
            <a:pPr algn="ctr"/>
            <a:r>
              <a:rPr lang="en-US" sz="1400" dirty="0" smtClean="0"/>
              <a:t>run </a:t>
            </a:r>
            <a:r>
              <a:rPr lang="en-US" sz="1400" dirty="0" err="1" smtClean="0"/>
              <a:t>WUblast</a:t>
            </a:r>
            <a:endParaRPr lang="en-US" sz="1400" dirty="0" smtClean="0"/>
          </a:p>
        </p:txBody>
      </p:sp>
      <p:sp>
        <p:nvSpPr>
          <p:cNvPr id="17" name="TextBox 16"/>
          <p:cNvSpPr txBox="1"/>
          <p:nvPr/>
        </p:nvSpPr>
        <p:spPr>
          <a:xfrm>
            <a:off x="2374843"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sp>
        <p:nvSpPr>
          <p:cNvPr id="18" name="TextBox 17"/>
          <p:cNvSpPr txBox="1"/>
          <p:nvPr/>
        </p:nvSpPr>
        <p:spPr>
          <a:xfrm>
            <a:off x="3906048" y="2012722"/>
            <a:ext cx="1132041" cy="307777"/>
          </a:xfrm>
          <a:prstGeom prst="rect">
            <a:avLst/>
          </a:prstGeom>
          <a:noFill/>
          <a:ln>
            <a:solidFill>
              <a:srgbClr val="0070C0"/>
            </a:solidFill>
          </a:ln>
        </p:spPr>
        <p:txBody>
          <a:bodyPr wrap="none" rtlCol="0">
            <a:spAutoFit/>
          </a:bodyPr>
          <a:lstStyle/>
          <a:p>
            <a:pPr algn="ctr"/>
            <a:r>
              <a:rPr lang="en-US" sz="1400" dirty="0" smtClean="0"/>
              <a:t>fetch Batch</a:t>
            </a:r>
            <a:endParaRPr lang="en-US" sz="1400" dirty="0"/>
          </a:p>
        </p:txBody>
      </p:sp>
      <p:sp>
        <p:nvSpPr>
          <p:cNvPr id="19" name="TextBox 18"/>
          <p:cNvSpPr txBox="1"/>
          <p:nvPr/>
        </p:nvSpPr>
        <p:spPr>
          <a:xfrm>
            <a:off x="5539845" y="1905000"/>
            <a:ext cx="1082349" cy="523220"/>
          </a:xfrm>
          <a:prstGeom prst="rect">
            <a:avLst/>
          </a:prstGeom>
          <a:noFill/>
          <a:ln>
            <a:solidFill>
              <a:srgbClr val="0070C0"/>
            </a:solidFill>
          </a:ln>
        </p:spPr>
        <p:txBody>
          <a:bodyPr wrap="square" rtlCol="0">
            <a:spAutoFit/>
          </a:bodyPr>
          <a:lstStyle/>
          <a:p>
            <a:pPr algn="ctr"/>
            <a:r>
              <a:rPr lang="en-US" sz="1400" dirty="0" smtClean="0"/>
              <a:t>run </a:t>
            </a:r>
            <a:r>
              <a:rPr lang="en-US" sz="1400" dirty="0" err="1" smtClean="0"/>
              <a:t>ClustalW</a:t>
            </a:r>
            <a:endParaRPr lang="en-US" sz="1400" dirty="0"/>
          </a:p>
        </p:txBody>
      </p:sp>
      <p:sp>
        <p:nvSpPr>
          <p:cNvPr id="20" name="TextBox 19"/>
          <p:cNvSpPr txBox="1"/>
          <p:nvPr/>
        </p:nvSpPr>
        <p:spPr>
          <a:xfrm>
            <a:off x="7123951"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cxnSp>
        <p:nvCxnSpPr>
          <p:cNvPr id="22" name="Straight Arrow Connector 21"/>
          <p:cNvCxnSpPr>
            <a:stCxn id="16" idx="3"/>
            <a:endCxn id="17" idx="1"/>
          </p:cNvCxnSpPr>
          <p:nvPr/>
        </p:nvCxnSpPr>
        <p:spPr>
          <a:xfrm>
            <a:off x="1873087"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38295"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1</a:t>
            </a:r>
            <a:endParaRPr lang="en-US" b="1" dirty="0">
              <a:solidFill>
                <a:srgbClr val="008000"/>
              </a:solidFill>
              <a:latin typeface="Arial" pitchFamily="34" charset="0"/>
              <a:cs typeface="Arial" pitchFamily="34" charset="0"/>
            </a:endParaRPr>
          </a:p>
        </p:txBody>
      </p:sp>
      <p:cxnSp>
        <p:nvCxnSpPr>
          <p:cNvPr id="25" name="Straight Arrow Connector 24"/>
          <p:cNvCxnSpPr>
            <a:stCxn id="17" idx="3"/>
            <a:endCxn id="18" idx="1"/>
          </p:cNvCxnSpPr>
          <p:nvPr/>
        </p:nvCxnSpPr>
        <p:spPr>
          <a:xfrm>
            <a:off x="3404292"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19" idx="1"/>
          </p:cNvCxnSpPr>
          <p:nvPr/>
        </p:nvCxnSpPr>
        <p:spPr>
          <a:xfrm flipV="1">
            <a:off x="5038089" y="2166610"/>
            <a:ext cx="501756"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a:off x="6622194" y="2166610"/>
            <a:ext cx="501757"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25797"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2</a:t>
            </a:r>
            <a:endParaRPr lang="en-US" b="1" dirty="0">
              <a:solidFill>
                <a:srgbClr val="008000"/>
              </a:solidFill>
              <a:latin typeface="Arial" pitchFamily="34" charset="0"/>
              <a:cs typeface="Arial" pitchFamily="34" charset="0"/>
            </a:endParaRPr>
          </a:p>
        </p:txBody>
      </p:sp>
      <p:sp>
        <p:nvSpPr>
          <p:cNvPr id="33" name="TextBox 32"/>
          <p:cNvSpPr txBox="1"/>
          <p:nvPr/>
        </p:nvSpPr>
        <p:spPr>
          <a:xfrm>
            <a:off x="4813299"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3</a:t>
            </a:r>
            <a:endParaRPr lang="en-US" b="1" dirty="0">
              <a:solidFill>
                <a:srgbClr val="008000"/>
              </a:solidFill>
              <a:latin typeface="Arial" pitchFamily="34" charset="0"/>
              <a:cs typeface="Arial" pitchFamily="34" charset="0"/>
            </a:endParaRPr>
          </a:p>
        </p:txBody>
      </p:sp>
      <p:sp>
        <p:nvSpPr>
          <p:cNvPr id="34" name="TextBox 33"/>
          <p:cNvSpPr txBox="1"/>
          <p:nvPr/>
        </p:nvSpPr>
        <p:spPr>
          <a:xfrm>
            <a:off x="6400800"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4</a:t>
            </a:r>
            <a:endParaRPr lang="en-US" b="1" dirty="0">
              <a:solidFill>
                <a:srgbClr val="008000"/>
              </a:solidFill>
              <a:latin typeface="Arial" pitchFamily="34" charset="0"/>
              <a:cs typeface="Arial" pitchFamily="34" charset="0"/>
            </a:endParaRPr>
          </a:p>
        </p:txBody>
      </p:sp>
      <p:sp>
        <p:nvSpPr>
          <p:cNvPr id="36" name="Rectangle 35"/>
          <p:cNvSpPr/>
          <p:nvPr/>
        </p:nvSpPr>
        <p:spPr>
          <a:xfrm>
            <a:off x="457200" y="1828800"/>
            <a:ext cx="31242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00200" y="2526268"/>
            <a:ext cx="971741" cy="369332"/>
          </a:xfrm>
          <a:prstGeom prst="rect">
            <a:avLst/>
          </a:prstGeom>
          <a:noFill/>
        </p:spPr>
        <p:txBody>
          <a:bodyPr wrap="none" rtlCol="0">
            <a:spAutoFit/>
          </a:bodyPr>
          <a:lstStyle/>
          <a:p>
            <a:r>
              <a:rPr lang="en-US" dirty="0" smtClean="0"/>
              <a:t>BLAST</a:t>
            </a:r>
            <a:endParaRPr lang="en-US" dirty="0"/>
          </a:p>
        </p:txBody>
      </p:sp>
      <p:sp>
        <p:nvSpPr>
          <p:cNvPr id="38" name="Rectangle 37"/>
          <p:cNvSpPr/>
          <p:nvPr/>
        </p:nvSpPr>
        <p:spPr>
          <a:xfrm>
            <a:off x="5410200" y="1828800"/>
            <a:ext cx="28956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248400" y="2590800"/>
            <a:ext cx="1188146" cy="369332"/>
          </a:xfrm>
          <a:prstGeom prst="rect">
            <a:avLst/>
          </a:prstGeom>
          <a:noFill/>
        </p:spPr>
        <p:txBody>
          <a:bodyPr wrap="none" rtlCol="0">
            <a:spAutoFit/>
          </a:bodyPr>
          <a:lstStyle/>
          <a:p>
            <a:r>
              <a:rPr lang="en-US" dirty="0" err="1" smtClean="0"/>
              <a:t>ClustalW</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Thank You</a:t>
            </a:r>
            <a:endParaRPr lang="en-US" sz="4000" dirty="0"/>
          </a:p>
        </p:txBody>
      </p:sp>
      <p:sp>
        <p:nvSpPr>
          <p:cNvPr id="3" name="Slide Number Placeholder 2"/>
          <p:cNvSpPr>
            <a:spLocks noGrp="1"/>
          </p:cNvSpPr>
          <p:nvPr>
            <p:ph type="sldNum" sz="quarter" idx="11"/>
          </p:nvPr>
        </p:nvSpPr>
        <p:spPr/>
        <p:txBody>
          <a:bodyPr/>
          <a:lstStyle/>
          <a:p>
            <a:fld id="{7B4331BB-6433-41ED-874A-4DB7FFCBDAA2}"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a:t>
            </a:r>
            <a:endParaRPr lang="en-US" dirty="0"/>
          </a:p>
        </p:txBody>
      </p:sp>
      <p:sp>
        <p:nvSpPr>
          <p:cNvPr id="5" name="Content Placeholder 4"/>
          <p:cNvSpPr>
            <a:spLocks noGrp="1"/>
          </p:cNvSpPr>
          <p:nvPr>
            <p:ph sz="quarter" idx="1"/>
          </p:nvPr>
        </p:nvSpPr>
        <p:spPr/>
        <p:txBody>
          <a:bodyPr/>
          <a:lstStyle/>
          <a:p>
            <a:r>
              <a:rPr lang="en-US" dirty="0" smtClean="0"/>
              <a:t>planned process‘	</a:t>
            </a:r>
          </a:p>
          <a:p>
            <a:r>
              <a:rPr lang="en-US" dirty="0" smtClean="0"/>
              <a:t>(realizes some 'service consumer role') and (realizes some 'service provider role')</a:t>
            </a:r>
          </a:p>
          <a:p>
            <a:r>
              <a:rPr lang="en-US" dirty="0" smtClean="0"/>
              <a:t>Do we need to provide which entity has 'service consumer role‘ and 'service provider role‘ in different service?</a:t>
            </a:r>
          </a:p>
          <a:p>
            <a:r>
              <a:rPr lang="en-US" dirty="0" err="1" smtClean="0"/>
              <a:t>eg</a:t>
            </a:r>
            <a:r>
              <a:rPr lang="en-US" dirty="0" smtClean="0"/>
              <a:t>. web service</a:t>
            </a:r>
            <a:endParaRPr lang="en-US" dirty="0"/>
          </a:p>
        </p:txBody>
      </p:sp>
      <p:sp>
        <p:nvSpPr>
          <p:cNvPr id="3" name="Slide Number Placeholder 2"/>
          <p:cNvSpPr>
            <a:spLocks noGrp="1"/>
          </p:cNvSpPr>
          <p:nvPr>
            <p:ph type="sldNum" sz="quarter" idx="15"/>
          </p:nvPr>
        </p:nvSpPr>
        <p:spPr/>
        <p:txBody>
          <a:bodyPr/>
          <a:lstStyle/>
          <a:p>
            <a:fld id="{7B4331BB-6433-41ED-874A-4DB7FFCBDAA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1143000"/>
            <a:ext cx="9144000" cy="5334000"/>
            <a:chOff x="457200" y="1143000"/>
            <a:chExt cx="7696200" cy="2676106"/>
          </a:xfrm>
        </p:grpSpPr>
        <p:pic>
          <p:nvPicPr>
            <p:cNvPr id="54274" name="Picture 2"/>
            <p:cNvPicPr>
              <a:picLocks noChangeAspect="1" noChangeArrowheads="1"/>
            </p:cNvPicPr>
            <p:nvPr/>
          </p:nvPicPr>
          <p:blipFill>
            <a:blip r:embed="rId3"/>
            <a:srcRect/>
            <a:stretch>
              <a:fillRect/>
            </a:stretch>
          </p:blipFill>
          <p:spPr bwMode="auto">
            <a:xfrm>
              <a:off x="457200" y="1143000"/>
              <a:ext cx="7696200" cy="2676106"/>
            </a:xfrm>
            <a:prstGeom prst="rect">
              <a:avLst/>
            </a:prstGeom>
            <a:noFill/>
            <a:ln w="9525">
              <a:noFill/>
              <a:miter lim="800000"/>
              <a:headEnd/>
              <a:tailEnd/>
            </a:ln>
            <a:effectLst/>
          </p:spPr>
        </p:pic>
        <p:cxnSp>
          <p:nvCxnSpPr>
            <p:cNvPr id="11" name="Straight Connector 10"/>
            <p:cNvCxnSpPr/>
            <p:nvPr/>
          </p:nvCxnSpPr>
          <p:spPr>
            <a:xfrm>
              <a:off x="6096000" y="28194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24746" y="37338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28194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71800" y="3685881"/>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962346" y="2019692"/>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19</a:t>
            </a:fld>
            <a:endParaRPr lang="en-US"/>
          </a:p>
        </p:txBody>
      </p:sp>
      <p:sp>
        <p:nvSpPr>
          <p:cNvPr id="8" name="TextBox 7"/>
          <p:cNvSpPr txBox="1"/>
          <p:nvPr/>
        </p:nvSpPr>
        <p:spPr>
          <a:xfrm>
            <a:off x="5410200" y="877669"/>
            <a:ext cx="3353803" cy="646331"/>
          </a:xfrm>
          <a:prstGeom prst="rect">
            <a:avLst/>
          </a:prstGeom>
          <a:noFill/>
        </p:spPr>
        <p:txBody>
          <a:bodyPr wrap="none" rtlCol="0">
            <a:spAutoFit/>
          </a:bodyPr>
          <a:lstStyle/>
          <a:p>
            <a:r>
              <a:rPr lang="en-US" dirty="0" smtClean="0"/>
              <a:t>EDAM: 14 terms</a:t>
            </a:r>
          </a:p>
          <a:p>
            <a:r>
              <a:rPr lang="en-US" dirty="0" smtClean="0"/>
              <a:t>(21 operations or parameters)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Over 1000 bioinformatics web services</a:t>
            </a:r>
          </a:p>
          <a:p>
            <a:r>
              <a:rPr lang="en-US" dirty="0" smtClean="0"/>
              <a:t>For biological data analysis, typically need more than a single web service</a:t>
            </a:r>
          </a:p>
          <a:p>
            <a:r>
              <a:rPr lang="en-US" dirty="0" smtClean="0"/>
              <a:t>Example:</a:t>
            </a:r>
          </a:p>
          <a:p>
            <a:pPr lvl="1"/>
            <a:r>
              <a:rPr lang="en-US" dirty="0" smtClean="0"/>
              <a:t>With a given protein sequence, find its evolutionary relationship to other protein sequences</a:t>
            </a:r>
          </a:p>
          <a:p>
            <a:pPr lvl="1"/>
            <a:r>
              <a:rPr lang="en-US" dirty="0" smtClean="0"/>
              <a:t>Bioinformatics programs that need to be used:</a:t>
            </a:r>
          </a:p>
          <a:p>
            <a:pPr lvl="2"/>
            <a:r>
              <a:rPr lang="en-US" dirty="0" smtClean="0"/>
              <a:t>BLAST</a:t>
            </a:r>
          </a:p>
          <a:p>
            <a:pPr lvl="2"/>
            <a:r>
              <a:rPr lang="en-US" dirty="0" err="1" smtClean="0"/>
              <a:t>ClustalW</a:t>
            </a:r>
            <a:endParaRPr lang="en-US" dirty="0" smtClean="0"/>
          </a:p>
          <a:p>
            <a:pPr lvl="2"/>
            <a:r>
              <a:rPr lang="en-US" dirty="0" err="1" smtClean="0"/>
              <a:t>Phylip</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20</a:t>
            </a:fld>
            <a:endParaRPr lang="en-US"/>
          </a:p>
        </p:txBody>
      </p:sp>
      <p:grpSp>
        <p:nvGrpSpPr>
          <p:cNvPr id="5" name="Group 23"/>
          <p:cNvGrpSpPr/>
          <p:nvPr/>
        </p:nvGrpSpPr>
        <p:grpSpPr>
          <a:xfrm>
            <a:off x="0" y="1143000"/>
            <a:ext cx="9144000" cy="5638800"/>
            <a:chOff x="533400" y="4114800"/>
            <a:chExt cx="7629158" cy="2667000"/>
          </a:xfrm>
        </p:grpSpPr>
        <p:pic>
          <p:nvPicPr>
            <p:cNvPr id="54275" name="Picture 3"/>
            <p:cNvPicPr>
              <a:picLocks noChangeAspect="1" noChangeArrowheads="1"/>
            </p:cNvPicPr>
            <p:nvPr/>
          </p:nvPicPr>
          <p:blipFill>
            <a:blip r:embed="rId3"/>
            <a:srcRect/>
            <a:stretch>
              <a:fillRect/>
            </a:stretch>
          </p:blipFill>
          <p:spPr bwMode="auto">
            <a:xfrm>
              <a:off x="533400" y="4114800"/>
              <a:ext cx="7629158" cy="2667000"/>
            </a:xfrm>
            <a:prstGeom prst="rect">
              <a:avLst/>
            </a:prstGeom>
            <a:noFill/>
            <a:ln w="9525">
              <a:noFill/>
              <a:miter lim="800000"/>
              <a:headEnd/>
              <a:tailEnd/>
            </a:ln>
            <a:effectLst/>
          </p:spPr>
        </p:pic>
        <p:cxnSp>
          <p:nvCxnSpPr>
            <p:cNvPr id="18" name="Straight Connector 17"/>
            <p:cNvCxnSpPr/>
            <p:nvPr/>
          </p:nvCxnSpPr>
          <p:spPr>
            <a:xfrm>
              <a:off x="3095919" y="5791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8000" y="6686746"/>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43600" y="67056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57912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047973" y="5000135"/>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410200" y="829270"/>
            <a:ext cx="3505200" cy="923330"/>
          </a:xfrm>
          <a:prstGeom prst="rect">
            <a:avLst/>
          </a:prstGeom>
          <a:noFill/>
        </p:spPr>
        <p:txBody>
          <a:bodyPr wrap="square" rtlCol="0">
            <a:spAutoFit/>
          </a:bodyPr>
          <a:lstStyle/>
          <a:p>
            <a:r>
              <a:rPr lang="en-US" dirty="0" smtClean="0"/>
              <a:t>OBI: 28 terms, 25 new terms</a:t>
            </a:r>
          </a:p>
          <a:p>
            <a:r>
              <a:rPr lang="en-US" dirty="0" smtClean="0"/>
              <a:t>(36 operations, objectives or parameters)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Workflow Creation</a:t>
            </a:r>
            <a:endParaRPr lang="en-US" dirty="0"/>
          </a:p>
        </p:txBody>
      </p:sp>
      <p:sp>
        <p:nvSpPr>
          <p:cNvPr id="3" name="Content Placeholder 2"/>
          <p:cNvSpPr>
            <a:spLocks noGrp="1"/>
          </p:cNvSpPr>
          <p:nvPr>
            <p:ph sz="quarter" idx="1"/>
          </p:nvPr>
        </p:nvSpPr>
        <p:spPr>
          <a:xfrm>
            <a:off x="457200" y="3733800"/>
            <a:ext cx="7772400" cy="2895600"/>
          </a:xfrm>
        </p:spPr>
        <p:txBody>
          <a:bodyPr>
            <a:normAutofit fontScale="92500" lnSpcReduction="20000"/>
          </a:bodyPr>
          <a:lstStyle/>
          <a:p>
            <a:pPr>
              <a:buNone/>
            </a:pPr>
            <a:r>
              <a:rPr lang="en-US" dirty="0" smtClean="0"/>
              <a:t>Challenges in workflow creation</a:t>
            </a:r>
          </a:p>
          <a:p>
            <a:r>
              <a:rPr lang="en-US" dirty="0" smtClean="0"/>
              <a:t>Discover the appropriate web service operation to invoke the desired bioinformatics program</a:t>
            </a:r>
          </a:p>
          <a:p>
            <a:r>
              <a:rPr lang="en-US" dirty="0" smtClean="0"/>
              <a:t>Automatic format conversions</a:t>
            </a:r>
          </a:p>
          <a:p>
            <a:pPr lvl="1"/>
            <a:r>
              <a:rPr lang="en-US" dirty="0" smtClean="0"/>
              <a:t>output format of one web service operation fit the input format of  another web service operation</a:t>
            </a:r>
          </a:p>
          <a:p>
            <a:pPr>
              <a:buNone/>
            </a:pPr>
            <a:endParaRPr lang="en-US" dirty="0" smtClean="0"/>
          </a:p>
          <a:p>
            <a:pPr>
              <a:buNone/>
            </a:pPr>
            <a:r>
              <a:rPr lang="en-US" dirty="0" smtClean="0"/>
              <a:t>Semantic annotations can help in automatic web services workflow creation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3</a:t>
            </a:fld>
            <a:endParaRPr lang="en-US"/>
          </a:p>
        </p:txBody>
      </p:sp>
      <p:pic>
        <p:nvPicPr>
          <p:cNvPr id="5" name="Picture 4" descr="workflow.jpg"/>
          <p:cNvPicPr>
            <a:picLocks noChangeAspect="1"/>
          </p:cNvPicPr>
          <p:nvPr/>
        </p:nvPicPr>
        <p:blipFill>
          <a:blip r:embed="rId2" cstate="print"/>
          <a:stretch>
            <a:fillRect/>
          </a:stretch>
        </p:blipFill>
        <p:spPr>
          <a:xfrm>
            <a:off x="1752600" y="1905000"/>
            <a:ext cx="6400800" cy="1634095"/>
          </a:xfrm>
          <a:prstGeom prst="rect">
            <a:avLst/>
          </a:prstGeom>
        </p:spPr>
      </p:pic>
      <p:sp>
        <p:nvSpPr>
          <p:cNvPr id="6" name="TextBox 5"/>
          <p:cNvSpPr txBox="1"/>
          <p:nvPr/>
        </p:nvSpPr>
        <p:spPr>
          <a:xfrm>
            <a:off x="381000" y="1981200"/>
            <a:ext cx="1233030" cy="307777"/>
          </a:xfrm>
          <a:prstGeom prst="rect">
            <a:avLst/>
          </a:prstGeom>
          <a:noFill/>
        </p:spPr>
        <p:txBody>
          <a:bodyPr wrap="none" rtlCol="0">
            <a:spAutoFit/>
          </a:bodyPr>
          <a:lstStyle/>
          <a:p>
            <a:r>
              <a:rPr lang="en-US" sz="1400" dirty="0" smtClean="0"/>
              <a:t>input/output</a:t>
            </a:r>
            <a:endParaRPr lang="en-US" sz="1400" dirty="0"/>
          </a:p>
        </p:txBody>
      </p:sp>
      <p:sp>
        <p:nvSpPr>
          <p:cNvPr id="7" name="TextBox 6"/>
          <p:cNvSpPr txBox="1"/>
          <p:nvPr/>
        </p:nvSpPr>
        <p:spPr>
          <a:xfrm>
            <a:off x="381000" y="3124200"/>
            <a:ext cx="2132315" cy="307777"/>
          </a:xfrm>
          <a:prstGeom prst="rect">
            <a:avLst/>
          </a:prstGeom>
          <a:noFill/>
        </p:spPr>
        <p:txBody>
          <a:bodyPr wrap="none" rtlCol="0">
            <a:spAutoFit/>
          </a:bodyPr>
          <a:lstStyle/>
          <a:p>
            <a:r>
              <a:rPr lang="en-US" sz="1400" dirty="0" smtClean="0"/>
              <a:t>bioinformatics program</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Annotation of Web Services</a:t>
            </a:r>
            <a:endParaRPr lang="en-US" dirty="0"/>
          </a:p>
        </p:txBody>
      </p:sp>
      <p:sp>
        <p:nvSpPr>
          <p:cNvPr id="3" name="Content Placeholder 2"/>
          <p:cNvSpPr>
            <a:spLocks noGrp="1"/>
          </p:cNvSpPr>
          <p:nvPr>
            <p:ph sz="quarter" idx="1"/>
          </p:nvPr>
        </p:nvSpPr>
        <p:spPr/>
        <p:txBody>
          <a:bodyPr/>
          <a:lstStyle/>
          <a:p>
            <a:r>
              <a:rPr lang="en-US" dirty="0" smtClean="0"/>
              <a:t>Web Service Description Language (WSDL)</a:t>
            </a:r>
          </a:p>
          <a:p>
            <a:pPr lvl="1"/>
            <a:r>
              <a:rPr lang="en-US" dirty="0" smtClean="0"/>
              <a:t>An XML format language to describe the interface of a Web service</a:t>
            </a:r>
          </a:p>
          <a:p>
            <a:pPr lvl="1"/>
            <a:r>
              <a:rPr lang="en-US" dirty="0" smtClean="0"/>
              <a:t>Operations offered by a Web service</a:t>
            </a:r>
          </a:p>
          <a:p>
            <a:pPr lvl="1"/>
            <a:r>
              <a:rPr lang="en-US" dirty="0" smtClean="0"/>
              <a:t>Details of the operations including input, output, binding, etc.</a:t>
            </a:r>
          </a:p>
          <a:p>
            <a:pPr lvl="1"/>
            <a:endParaRPr lang="en-US" dirty="0" smtClean="0"/>
          </a:p>
          <a:p>
            <a:r>
              <a:rPr lang="en-US" dirty="0" smtClean="0"/>
              <a:t>WSDL-S/SAWSDL</a:t>
            </a:r>
          </a:p>
          <a:p>
            <a:pPr lvl="1"/>
            <a:r>
              <a:rPr lang="en-US" dirty="0" smtClean="0"/>
              <a:t>In addition, contain ontology terms to describe web service</a:t>
            </a:r>
          </a:p>
        </p:txBody>
      </p:sp>
      <p:sp>
        <p:nvSpPr>
          <p:cNvPr id="4" name="Slide Number Placeholder 3"/>
          <p:cNvSpPr>
            <a:spLocks noGrp="1"/>
          </p:cNvSpPr>
          <p:nvPr>
            <p:ph type="sldNum" sz="quarter" idx="15"/>
          </p:nvPr>
        </p:nvSpPr>
        <p:spPr/>
        <p:txBody>
          <a:bodyPr/>
          <a:lstStyle/>
          <a:p>
            <a:fld id="{7B4331BB-6433-41ED-874A-4DB7FFCBDAA2}"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lstStyle/>
          <a:p>
            <a:r>
              <a:rPr lang="en-US" dirty="0" smtClean="0"/>
              <a:t>Main Components of Web Services Annotation</a:t>
            </a:r>
            <a:endParaRPr lang="en-US" dirty="0"/>
          </a:p>
        </p:txBody>
      </p:sp>
      <p:sp>
        <p:nvSpPr>
          <p:cNvPr id="3" name="Content Placeholder 2"/>
          <p:cNvSpPr>
            <a:spLocks noGrp="1"/>
          </p:cNvSpPr>
          <p:nvPr>
            <p:ph sz="quarter" idx="1"/>
          </p:nvPr>
        </p:nvSpPr>
        <p:spPr/>
        <p:txBody>
          <a:bodyPr/>
          <a:lstStyle/>
          <a:p>
            <a:r>
              <a:rPr lang="en-US" dirty="0" smtClean="0"/>
              <a:t>Operation (Execution)</a:t>
            </a:r>
          </a:p>
          <a:p>
            <a:pPr lvl="1"/>
            <a:r>
              <a:rPr lang="en-US" dirty="0" smtClean="0"/>
              <a:t>Run BLAST</a:t>
            </a:r>
          </a:p>
          <a:p>
            <a:r>
              <a:rPr lang="en-US" dirty="0" smtClean="0"/>
              <a:t>Functionality</a:t>
            </a:r>
          </a:p>
          <a:p>
            <a:pPr lvl="1"/>
            <a:r>
              <a:rPr lang="en-US" dirty="0" smtClean="0"/>
              <a:t>Sequence alignment analysis objective</a:t>
            </a:r>
          </a:p>
          <a:p>
            <a:r>
              <a:rPr lang="en-US" dirty="0" smtClean="0"/>
              <a:t>Inputs</a:t>
            </a:r>
          </a:p>
          <a:p>
            <a:pPr lvl="1"/>
            <a:r>
              <a:rPr lang="en-US" dirty="0" smtClean="0"/>
              <a:t>BLAST database, sequence data</a:t>
            </a:r>
          </a:p>
          <a:p>
            <a:r>
              <a:rPr lang="en-US" dirty="0" smtClean="0"/>
              <a:t>Outputs</a:t>
            </a:r>
          </a:p>
          <a:p>
            <a:pPr lvl="1"/>
            <a:r>
              <a:rPr lang="en-US" dirty="0" smtClean="0"/>
              <a:t>Alignment results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EDAM</a:t>
            </a:r>
            <a:endParaRPr lang="en-US" dirty="0"/>
          </a:p>
        </p:txBody>
      </p:sp>
      <p:sp>
        <p:nvSpPr>
          <p:cNvPr id="3" name="Content Placeholder 2"/>
          <p:cNvSpPr>
            <a:spLocks noGrp="1"/>
          </p:cNvSpPr>
          <p:nvPr>
            <p:ph sz="quarter" idx="1"/>
          </p:nvPr>
        </p:nvSpPr>
        <p:spPr>
          <a:xfrm>
            <a:off x="381000" y="1600200"/>
            <a:ext cx="8077200" cy="4873752"/>
          </a:xfrm>
        </p:spPr>
        <p:txBody>
          <a:bodyPr/>
          <a:lstStyle/>
          <a:p>
            <a:r>
              <a:rPr lang="en-US" dirty="0" smtClean="0"/>
              <a:t>EDAM (EMBRACE Data and Methods) is an ontology of general bioinformatics concepts, including topics and data types, formats, identifiers and operations.</a:t>
            </a:r>
          </a:p>
          <a:p>
            <a:endParaRPr lang="en-US" dirty="0" smtClean="0"/>
          </a:p>
          <a:p>
            <a:r>
              <a:rPr lang="en-US" dirty="0" smtClean="0"/>
              <a:t>Why not use EDAM?</a:t>
            </a:r>
          </a:p>
          <a:p>
            <a:pPr lvl="1"/>
            <a:r>
              <a:rPr lang="en-US" dirty="0" smtClean="0"/>
              <a:t>Not based on BFO</a:t>
            </a:r>
          </a:p>
          <a:p>
            <a:pPr lvl="2"/>
            <a:r>
              <a:rPr lang="en-US" dirty="0" smtClean="0"/>
              <a:t>Incompatible with other OBO </a:t>
            </a:r>
            <a:r>
              <a:rPr lang="en-US" dirty="0" err="1" smtClean="0"/>
              <a:t>ontologies</a:t>
            </a:r>
            <a:r>
              <a:rPr lang="en-US" dirty="0" smtClean="0"/>
              <a:t> due to different organization of classes</a:t>
            </a:r>
          </a:p>
          <a:p>
            <a:pPr lvl="1"/>
            <a:r>
              <a:rPr lang="en-US" dirty="0" smtClean="0"/>
              <a:t>Does not contain all the terms and axiomswe need</a:t>
            </a:r>
          </a:p>
          <a:p>
            <a:pPr lvl="2"/>
            <a:r>
              <a:rPr lang="en-US" dirty="0" smtClean="0"/>
              <a:t>Fine granularity – need for web service suggestion and discovery  </a:t>
            </a:r>
          </a:p>
          <a:p>
            <a:pPr lvl="2"/>
            <a:r>
              <a:rPr lang="en-US" dirty="0" smtClean="0"/>
              <a:t>Rich axioms – need for semantic comparison</a:t>
            </a:r>
          </a:p>
        </p:txBody>
      </p:sp>
      <p:sp>
        <p:nvSpPr>
          <p:cNvPr id="4" name="Slide Number Placeholder 3"/>
          <p:cNvSpPr>
            <a:spLocks noGrp="1"/>
          </p:cNvSpPr>
          <p:nvPr>
            <p:ph type="sldNum" sz="quarter" idx="15"/>
          </p:nvPr>
        </p:nvSpPr>
        <p:spPr/>
        <p:txBody>
          <a:bodyPr/>
          <a:lstStyle/>
          <a:p>
            <a:fld id="{7B4331BB-6433-41ED-874A-4DB7FFCBDAA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dirty="0" smtClean="0"/>
              <a:t>Enrichment of OBI for Web Services Annotation</a:t>
            </a:r>
            <a:endParaRPr lang="en-US" dirty="0"/>
          </a:p>
        </p:txBody>
      </p:sp>
      <p:sp>
        <p:nvSpPr>
          <p:cNvPr id="3" name="Content Placeholder 2"/>
          <p:cNvSpPr>
            <a:spLocks noGrp="1"/>
          </p:cNvSpPr>
          <p:nvPr>
            <p:ph sz="quarter" idx="1"/>
          </p:nvPr>
        </p:nvSpPr>
        <p:spPr/>
        <p:txBody>
          <a:bodyPr/>
          <a:lstStyle/>
          <a:p>
            <a:r>
              <a:rPr lang="en-US" dirty="0" smtClean="0"/>
              <a:t>Web Service – planned process</a:t>
            </a:r>
          </a:p>
          <a:p>
            <a:pPr lvl="1"/>
            <a:r>
              <a:rPr lang="en-US" dirty="0" smtClean="0"/>
              <a:t>Operations </a:t>
            </a:r>
          </a:p>
          <a:p>
            <a:pPr lvl="2"/>
            <a:r>
              <a:rPr lang="en-US" dirty="0" smtClean="0"/>
              <a:t>planned process</a:t>
            </a:r>
          </a:p>
          <a:p>
            <a:pPr lvl="1"/>
            <a:r>
              <a:rPr lang="en-US" dirty="0" smtClean="0"/>
              <a:t>Functionality</a:t>
            </a:r>
          </a:p>
          <a:p>
            <a:pPr lvl="2"/>
            <a:r>
              <a:rPr lang="en-US" dirty="0" smtClean="0"/>
              <a:t>objective specification</a:t>
            </a:r>
          </a:p>
          <a:p>
            <a:pPr lvl="1"/>
            <a:r>
              <a:rPr lang="en-US" dirty="0" smtClean="0"/>
              <a:t>Inputs</a:t>
            </a:r>
          </a:p>
          <a:p>
            <a:pPr lvl="2"/>
            <a:r>
              <a:rPr lang="en-US" dirty="0" smtClean="0"/>
              <a:t>information content entity, mainly data item</a:t>
            </a:r>
          </a:p>
          <a:p>
            <a:pPr lvl="1"/>
            <a:r>
              <a:rPr lang="en-US" dirty="0" smtClean="0"/>
              <a:t>Outputs</a:t>
            </a:r>
          </a:p>
          <a:p>
            <a:pPr lvl="2"/>
            <a:r>
              <a:rPr lang="en-US" dirty="0" smtClean="0"/>
              <a:t>information content entity, mainly data item</a:t>
            </a:r>
          </a:p>
          <a:p>
            <a:pPr lvl="2">
              <a:buNone/>
            </a:pPr>
            <a:endParaRPr lang="en-US" dirty="0" smtClean="0"/>
          </a:p>
          <a:p>
            <a:pPr lvl="1"/>
            <a:endParaRPr lang="en-US" dirty="0" smtClean="0"/>
          </a:p>
          <a:p>
            <a:pPr lvl="1"/>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model of Web Services</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7B4331BB-6433-41ED-874A-4DB7FFCBDAA2}"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43400" y="1676400"/>
            <a:ext cx="8367200" cy="4495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the Terms</a:t>
            </a:r>
            <a:endParaRPr lang="en-US" dirty="0"/>
          </a:p>
        </p:txBody>
      </p:sp>
      <p:sp>
        <p:nvSpPr>
          <p:cNvPr id="3" name="Content Placeholder 2"/>
          <p:cNvSpPr>
            <a:spLocks noGrp="1"/>
          </p:cNvSpPr>
          <p:nvPr>
            <p:ph sz="quarter" idx="1"/>
          </p:nvPr>
        </p:nvSpPr>
        <p:spPr>
          <a:xfrm>
            <a:off x="457200" y="1600200"/>
            <a:ext cx="7848600" cy="5257800"/>
          </a:xfrm>
        </p:spPr>
        <p:txBody>
          <a:bodyPr>
            <a:normAutofit lnSpcReduction="10000"/>
          </a:bodyPr>
          <a:lstStyle/>
          <a:p>
            <a:r>
              <a:rPr lang="en-US" b="1" dirty="0" smtClean="0"/>
              <a:t>Algorithm</a:t>
            </a:r>
            <a:r>
              <a:rPr lang="en-US" dirty="0" smtClean="0"/>
              <a:t>: a plan specification that contains a set of </a:t>
            </a:r>
            <a:r>
              <a:rPr lang="en-US" dirty="0" smtClean="0"/>
              <a:t>instructions, </a:t>
            </a:r>
            <a:r>
              <a:rPr lang="en-US" dirty="0" smtClean="0"/>
              <a:t>independent of implementation </a:t>
            </a:r>
            <a:r>
              <a:rPr lang="en-US" dirty="0" smtClean="0"/>
              <a:t>and </a:t>
            </a:r>
            <a:r>
              <a:rPr lang="en-US" dirty="0" smtClean="0"/>
              <a:t>programming </a:t>
            </a:r>
            <a:r>
              <a:rPr lang="en-US" dirty="0" smtClean="0"/>
              <a:t>languages.</a:t>
            </a:r>
          </a:p>
          <a:p>
            <a:pPr lvl="1"/>
            <a:r>
              <a:rPr lang="en-US" dirty="0" smtClean="0"/>
              <a:t>Algorithm is encoded in software, like data item is encoded in data format specification</a:t>
            </a:r>
          </a:p>
          <a:p>
            <a:pPr lvl="1"/>
            <a:r>
              <a:rPr lang="en-US" dirty="0" smtClean="0"/>
              <a:t>Relation: ‘is encoded in’, proposed by Software Ontology</a:t>
            </a:r>
          </a:p>
          <a:p>
            <a:pPr lvl="1">
              <a:buNone/>
            </a:pPr>
            <a:r>
              <a:rPr lang="en-US" dirty="0" smtClean="0"/>
              <a:t>	We </a:t>
            </a:r>
            <a:r>
              <a:rPr lang="en-US" dirty="0" smtClean="0"/>
              <a:t>propose its reverse relation as ‘</a:t>
            </a:r>
            <a:r>
              <a:rPr lang="en-US" dirty="0" smtClean="0"/>
              <a:t>encodes</a:t>
            </a:r>
            <a:r>
              <a:rPr lang="en-US" dirty="0" smtClean="0"/>
              <a:t>’.</a:t>
            </a:r>
            <a:r>
              <a:rPr lang="en-US" dirty="0" smtClean="0"/>
              <a:t> </a:t>
            </a:r>
          </a:p>
          <a:p>
            <a:r>
              <a:rPr lang="en-US" b="1" dirty="0" smtClean="0"/>
              <a:t>Software</a:t>
            </a:r>
            <a:r>
              <a:rPr lang="en-US" dirty="0" smtClean="0"/>
              <a:t>: a </a:t>
            </a:r>
            <a:r>
              <a:rPr lang="en-US" dirty="0" smtClean="0"/>
              <a:t>plan specification that </a:t>
            </a:r>
            <a:r>
              <a:rPr lang="en-US" dirty="0" smtClean="0"/>
              <a:t>implements (encodes) </a:t>
            </a:r>
            <a:r>
              <a:rPr lang="en-US" dirty="0" smtClean="0"/>
              <a:t>one or more algorithms in one or more programming languages</a:t>
            </a:r>
            <a:r>
              <a:rPr lang="en-US" dirty="0" smtClean="0"/>
              <a:t>.</a:t>
            </a:r>
          </a:p>
          <a:p>
            <a:r>
              <a:rPr lang="en-US" b="1" dirty="0" smtClean="0"/>
              <a:t>Software execution</a:t>
            </a:r>
            <a:r>
              <a:rPr lang="en-US" dirty="0" smtClean="0"/>
              <a:t>: a planned process that executes software. </a:t>
            </a:r>
            <a:endParaRPr lang="en-US" dirty="0" smtClean="0"/>
          </a:p>
          <a:p>
            <a:pPr lvl="1"/>
            <a:r>
              <a:rPr lang="en-US" dirty="0" smtClean="0"/>
              <a:t>Relation: ‘is executed in’, proposed by Software Ontology</a:t>
            </a:r>
          </a:p>
          <a:p>
            <a:pPr lvl="1">
              <a:buNone/>
            </a:pPr>
            <a:r>
              <a:rPr lang="en-US" dirty="0" smtClean="0"/>
              <a:t>    We propose its reverse relation as ‘executes’.</a:t>
            </a:r>
            <a:r>
              <a:rPr lang="en-US" dirty="0" smtClean="0"/>
              <a:t/>
            </a:r>
            <a:br>
              <a:rPr lang="en-US" dirty="0" smtClean="0"/>
            </a:b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9.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ppt/theme/themeOverride2.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1694</TotalTime>
  <Words>791</Words>
  <Application>Microsoft Macintosh PowerPoint</Application>
  <PresentationFormat>On-screen Show (4:3)</PresentationFormat>
  <Paragraphs>158</Paragraphs>
  <Slides>20</Slides>
  <Notes>7</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QuizShow</vt:lpstr>
      <vt:lpstr>Oriel</vt:lpstr>
      <vt:lpstr>Enrichment of OBI for Web Services Annotation</vt:lpstr>
      <vt:lpstr>Background</vt:lpstr>
      <vt:lpstr>Web Services Workflow Creation</vt:lpstr>
      <vt:lpstr>Semantic Annotation of Web Services</vt:lpstr>
      <vt:lpstr>Main Components of Web Services Annotation</vt:lpstr>
      <vt:lpstr>EDAM</vt:lpstr>
      <vt:lpstr>Enrichment of OBI for Web Services Annotation</vt:lpstr>
      <vt:lpstr>Generic model of Web Services</vt:lpstr>
      <vt:lpstr>Definitions of the Terms</vt:lpstr>
      <vt:lpstr>Ontology-based Representation of BLAST web service</vt:lpstr>
      <vt:lpstr>Ontology-based Representation of ‘run BLAST execution’</vt:lpstr>
      <vt:lpstr>Ontology-based Representation of ‘BLAST analysis’</vt:lpstr>
      <vt:lpstr>Data transformation</vt:lpstr>
      <vt:lpstr>Terms for Web Services Annotation</vt:lpstr>
      <vt:lpstr>Current Progress</vt:lpstr>
      <vt:lpstr>Compare OBI and EDAM in Web Services Suggestion (example: BLAST to ClustalW)</vt:lpstr>
      <vt:lpstr>Thank You</vt:lpstr>
      <vt:lpstr>Service</vt:lpstr>
      <vt:lpstr>Annotation of WDSL (Example: WU-Blast)</vt:lpstr>
      <vt:lpstr>Annotation of WDSL (Example: WU-Blast)</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 Zheng</dc:creator>
  <cp:lastModifiedBy>Jie Zheng</cp:lastModifiedBy>
  <cp:revision>216</cp:revision>
  <dcterms:created xsi:type="dcterms:W3CDTF">2011-09-15T15:47:38Z</dcterms:created>
  <dcterms:modified xsi:type="dcterms:W3CDTF">2011-10-04T19:32:30Z</dcterms:modified>
</cp:coreProperties>
</file>