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0"/>
  </p:notesMasterIdLst>
  <p:sldIdLst>
    <p:sldId id="256" r:id="rId2"/>
    <p:sldId id="258" r:id="rId3"/>
    <p:sldId id="263" r:id="rId4"/>
    <p:sldId id="259" r:id="rId5"/>
    <p:sldId id="260" r:id="rId6"/>
    <p:sldId id="261" r:id="rId7"/>
    <p:sldId id="262" r:id="rId8"/>
    <p:sldId id="25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7" d="100"/>
          <a:sy n="117" d="100"/>
        </p:scale>
        <p:origin x="-6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A615B5-5498-8846-8143-4EAEC2BAFDCA}" type="datetimeFigureOut">
              <a:rPr lang="en-US" smtClean="0"/>
              <a:t>3/23/11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0FC4B-02EA-9440-8E95-3BD8B863980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Functional</a:t>
            </a:r>
            <a:r>
              <a:rPr lang="en-US" baseline="0" dirty="0" smtClean="0"/>
              <a:t> genomics is more than expression profiling on microarrays and standards need to reflect that. This summer.</a:t>
            </a:r>
          </a:p>
          <a:p>
            <a:r>
              <a:rPr lang="en-US" baseline="0" dirty="0" smtClean="0"/>
              <a:t>For recent example see </a:t>
            </a:r>
            <a:r>
              <a:rPr lang="en-US" baseline="0" dirty="0" err="1" smtClean="0"/>
              <a:t>PLoS</a:t>
            </a:r>
            <a:r>
              <a:rPr lang="en-US" baseline="0" dirty="0" smtClean="0"/>
              <a:t> Comp Bio paper</a:t>
            </a:r>
            <a:br>
              <a:rPr lang="en-US" baseline="0" dirty="0" smtClean="0"/>
            </a:br>
            <a:r>
              <a:rPr lang="en-US" baseline="0" dirty="0" smtClean="0"/>
              <a:t>Genome Standards </a:t>
            </a:r>
            <a:r>
              <a:rPr lang="en-US" baseline="0" dirty="0" err="1" smtClean="0"/>
              <a:t>Consorium</a:t>
            </a:r>
            <a:r>
              <a:rPr lang="en-US" baseline="0" dirty="0" smtClean="0"/>
              <a:t>, give examples</a:t>
            </a:r>
            <a:endParaRPr lang="en-US" dirty="0"/>
          </a:p>
        </p:txBody>
      </p:sp>
      <p:sp>
        <p:nvSpPr>
          <p:cNvPr id="4" name="Slide Number Placeholder 3"/>
          <p:cNvSpPr>
            <a:spLocks noGrp="1"/>
          </p:cNvSpPr>
          <p:nvPr>
            <p:ph type="sldNum" sz="quarter" idx="10"/>
          </p:nvPr>
        </p:nvSpPr>
        <p:spPr/>
        <p:txBody>
          <a:bodyPr/>
          <a:lstStyle/>
          <a:p>
            <a:fld id="{AA99FFD7-D0D9-C946-BF35-26D7BD812468}"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a:lstStyle/>
          <a:p>
            <a:pPr>
              <a:spcBef>
                <a:spcPct val="0"/>
              </a:spcBef>
            </a:pPr>
            <a:r>
              <a:rPr lang="en-GB" dirty="0" smtClean="0">
                <a:ea typeface="ＭＳ Ｐゴシック" charset="-128"/>
                <a:cs typeface="ＭＳ Ｐゴシック" charset="-128"/>
              </a:rPr>
              <a:t>In</a:t>
            </a:r>
            <a:r>
              <a:rPr lang="en-GB" baseline="0" dirty="0" smtClean="0">
                <a:ea typeface="ＭＳ Ｐゴシック" charset="-128"/>
                <a:cs typeface="ＭＳ Ｐゴシック" charset="-128"/>
              </a:rPr>
              <a:t> order to promote standards we recognized that we need to make it easier for people to use them. One effort is to build tools to help</a:t>
            </a:r>
            <a:endParaRPr lang="en-GB" dirty="0">
              <a:ea typeface="ＭＳ Ｐゴシック" charset="-128"/>
              <a:cs typeface="ＭＳ Ｐゴシック" charset="-128"/>
            </a:endParaRPr>
          </a:p>
        </p:txBody>
      </p:sp>
      <p:sp>
        <p:nvSpPr>
          <p:cNvPr id="27652" name="Slide Number Placeholder 3"/>
          <p:cNvSpPr>
            <a:spLocks noGrp="1"/>
          </p:cNvSpPr>
          <p:nvPr>
            <p:ph type="sldNum" sz="quarter" idx="5"/>
          </p:nvPr>
        </p:nvSpPr>
        <p:spPr bwMode="auto">
          <a:noFill/>
          <a:ln>
            <a:miter lim="800000"/>
            <a:headEnd/>
            <a:tailEnd/>
          </a:ln>
        </p:spPr>
        <p:txBody>
          <a:bodyPr/>
          <a:lstStyle/>
          <a:p>
            <a:fld id="{1ADB337B-E5BC-424E-96A6-2FD4A872EA4C}" type="slidenum">
              <a:rPr lang="en-GB">
                <a:latin typeface="Times" charset="0"/>
              </a:rPr>
              <a:pPr/>
              <a:t>4</a:t>
            </a:fld>
            <a:endParaRPr lang="en-GB">
              <a:latin typeface="Time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pPr>
              <a:spcBef>
                <a:spcPct val="0"/>
              </a:spcBef>
            </a:pPr>
            <a:r>
              <a:rPr lang="en-GB" dirty="0" smtClean="0">
                <a:ea typeface="ＭＳ Ｐゴシック" charset="-128"/>
                <a:cs typeface="ＭＳ Ｐゴシック" charset="-128"/>
              </a:rPr>
              <a:t>As a spreadsheet we typically start with a</a:t>
            </a:r>
            <a:r>
              <a:rPr lang="en-GB" baseline="0" dirty="0" smtClean="0">
                <a:ea typeface="ＭＳ Ｐゴシック" charset="-128"/>
                <a:cs typeface="ＭＳ Ｐゴシック" charset="-128"/>
              </a:rPr>
              <a:t> previous file that is similar and adjust – </a:t>
            </a:r>
            <a:r>
              <a:rPr lang="en-GB" baseline="0" dirty="0" err="1" smtClean="0">
                <a:ea typeface="ＭＳ Ｐゴシック" charset="-128"/>
                <a:cs typeface="ＭＳ Ｐゴシック" charset="-128"/>
              </a:rPr>
              <a:t>Annotare</a:t>
            </a:r>
            <a:r>
              <a:rPr lang="en-GB" baseline="0" dirty="0" smtClean="0">
                <a:ea typeface="ＭＳ Ｐゴシック" charset="-128"/>
                <a:cs typeface="ＭＳ Ｐゴシック" charset="-128"/>
              </a:rPr>
              <a:t> uses that approach to help you put in your info.</a:t>
            </a:r>
            <a:endParaRPr lang="en-GB" dirty="0">
              <a:ea typeface="ＭＳ Ｐゴシック" charset="-128"/>
              <a:cs typeface="ＭＳ Ｐゴシック" charset="-128"/>
            </a:endParaRPr>
          </a:p>
        </p:txBody>
      </p:sp>
      <p:sp>
        <p:nvSpPr>
          <p:cNvPr id="33796" name="Slide Number Placeholder 3"/>
          <p:cNvSpPr>
            <a:spLocks noGrp="1"/>
          </p:cNvSpPr>
          <p:nvPr>
            <p:ph type="sldNum" sz="quarter" idx="5"/>
          </p:nvPr>
        </p:nvSpPr>
        <p:spPr bwMode="auto">
          <a:noFill/>
          <a:ln>
            <a:miter lim="800000"/>
            <a:headEnd/>
            <a:tailEnd/>
          </a:ln>
        </p:spPr>
        <p:txBody>
          <a:bodyPr/>
          <a:lstStyle/>
          <a:p>
            <a:fld id="{6B41C22D-DB9F-E445-8835-F43A754F586E}" type="slidenum">
              <a:rPr lang="en-GB">
                <a:latin typeface="Times" charset="0"/>
              </a:rPr>
              <a:pPr/>
              <a:t>5</a:t>
            </a:fld>
            <a:endParaRPr lang="en-GB">
              <a:latin typeface="Time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pPr>
              <a:spcBef>
                <a:spcPct val="0"/>
              </a:spcBef>
            </a:pPr>
            <a:r>
              <a:rPr lang="en-GB" dirty="0" smtClean="0">
                <a:ea typeface="ＭＳ Ｐゴシック" charset="-128"/>
                <a:cs typeface="ＭＳ Ｐゴシック" charset="-128"/>
              </a:rPr>
              <a:t>It also provides choices for terms,</a:t>
            </a:r>
            <a:r>
              <a:rPr lang="en-GB" baseline="0" dirty="0" smtClean="0">
                <a:ea typeface="ＭＳ Ｐゴシック" charset="-128"/>
                <a:cs typeface="ＭＳ Ｐゴシック" charset="-128"/>
              </a:rPr>
              <a:t> checks to see if the file has needed sections filled out and can be downloaded for free,</a:t>
            </a:r>
            <a:endParaRPr lang="en-GB" dirty="0">
              <a:ea typeface="ＭＳ Ｐゴシック" charset="-128"/>
              <a:cs typeface="ＭＳ Ｐゴシック" charset="-128"/>
            </a:endParaRPr>
          </a:p>
        </p:txBody>
      </p:sp>
      <p:sp>
        <p:nvSpPr>
          <p:cNvPr id="33796" name="Slide Number Placeholder 3"/>
          <p:cNvSpPr>
            <a:spLocks noGrp="1"/>
          </p:cNvSpPr>
          <p:nvPr>
            <p:ph type="sldNum" sz="quarter" idx="5"/>
          </p:nvPr>
        </p:nvSpPr>
        <p:spPr bwMode="auto">
          <a:noFill/>
          <a:ln>
            <a:miter lim="800000"/>
            <a:headEnd/>
            <a:tailEnd/>
          </a:ln>
        </p:spPr>
        <p:txBody>
          <a:bodyPr/>
          <a:lstStyle/>
          <a:p>
            <a:fld id="{6B41C22D-DB9F-E445-8835-F43A754F586E}" type="slidenum">
              <a:rPr lang="en-GB">
                <a:latin typeface="Times" charset="0"/>
              </a:rPr>
              <a:pPr/>
              <a:t>6</a:t>
            </a:fld>
            <a:endParaRPr lang="en-GB">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a:t>
            </a:r>
            <a:r>
              <a:rPr lang="en-US" baseline="0" dirty="0" smtClean="0"/>
              <a:t> of experiments can be annotated using OBI</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303B7A-5FA7-414D-865A-8E5E9A16C7C4}" type="datetimeFigureOut">
              <a:rPr lang="en-US" smtClean="0"/>
              <a:t>3/23/11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37732-53F4-A446-AFB6-9D88AE28D13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03B7A-5FA7-414D-865A-8E5E9A16C7C4}" type="datetimeFigureOut">
              <a:rPr lang="en-US" smtClean="0"/>
              <a:t>3/23/11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37732-53F4-A446-AFB6-9D88AE28D1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03B7A-5FA7-414D-865A-8E5E9A16C7C4}" type="datetimeFigureOut">
              <a:rPr lang="en-US" smtClean="0"/>
              <a:t>3/23/11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37732-53F4-A446-AFB6-9D88AE28D1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03B7A-5FA7-414D-865A-8E5E9A16C7C4}" type="datetimeFigureOut">
              <a:rPr lang="en-US" smtClean="0"/>
              <a:t>3/23/11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37732-53F4-A446-AFB6-9D88AE28D1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303B7A-5FA7-414D-865A-8E5E9A16C7C4}" type="datetimeFigureOut">
              <a:rPr lang="en-US" smtClean="0"/>
              <a:t>3/23/11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37732-53F4-A446-AFB6-9D88AE28D1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303B7A-5FA7-414D-865A-8E5E9A16C7C4}" type="datetimeFigureOut">
              <a:rPr lang="en-US" smtClean="0"/>
              <a:t>3/23/11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37732-53F4-A446-AFB6-9D88AE28D1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303B7A-5FA7-414D-865A-8E5E9A16C7C4}" type="datetimeFigureOut">
              <a:rPr lang="en-US" smtClean="0"/>
              <a:t>3/23/11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337732-53F4-A446-AFB6-9D88AE28D1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303B7A-5FA7-414D-865A-8E5E9A16C7C4}" type="datetimeFigureOut">
              <a:rPr lang="en-US" smtClean="0"/>
              <a:t>3/23/11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337732-53F4-A446-AFB6-9D88AE28D1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03B7A-5FA7-414D-865A-8E5E9A16C7C4}" type="datetimeFigureOut">
              <a:rPr lang="en-US" smtClean="0"/>
              <a:t>3/23/11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337732-53F4-A446-AFB6-9D88AE28D1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303B7A-5FA7-414D-865A-8E5E9A16C7C4}" type="datetimeFigureOut">
              <a:rPr lang="en-US" smtClean="0"/>
              <a:t>3/23/11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37732-53F4-A446-AFB6-9D88AE28D1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303B7A-5FA7-414D-865A-8E5E9A16C7C4}" type="datetimeFigureOut">
              <a:rPr lang="en-US" smtClean="0"/>
              <a:t>3/23/11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37732-53F4-A446-AFB6-9D88AE28D1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03B7A-5FA7-414D-865A-8E5E9A16C7C4}" type="datetimeFigureOut">
              <a:rPr lang="en-US" smtClean="0"/>
              <a:t>3/23/11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37732-53F4-A446-AFB6-9D88AE28D1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FGED Views</a:t>
            </a:r>
            <a:endParaRPr lang="en-US" dirty="0"/>
          </a:p>
        </p:txBody>
      </p:sp>
      <p:sp>
        <p:nvSpPr>
          <p:cNvPr id="3" name="Subtitle 2"/>
          <p:cNvSpPr>
            <a:spLocks noGrp="1"/>
          </p:cNvSpPr>
          <p:nvPr>
            <p:ph type="subTitle" idx="1"/>
          </p:nvPr>
        </p:nvSpPr>
        <p:spPr/>
        <p:txBody>
          <a:bodyPr/>
          <a:lstStyle/>
          <a:p>
            <a:r>
              <a:rPr lang="en-US" dirty="0" smtClean="0"/>
              <a:t>OBI Workshop</a:t>
            </a:r>
          </a:p>
          <a:p>
            <a:r>
              <a:rPr lang="en-US" dirty="0" smtClean="0"/>
              <a:t>La Jolla, CA</a:t>
            </a:r>
          </a:p>
          <a:p>
            <a:r>
              <a:rPr lang="en-US" dirty="0" smtClean="0"/>
              <a:t>March 23, 2011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ged_logo.jpg"/>
          <p:cNvPicPr>
            <a:picLocks noChangeAspect="1"/>
          </p:cNvPicPr>
          <p:nvPr/>
        </p:nvPicPr>
        <p:blipFill>
          <a:blip r:embed="rId3"/>
          <a:stretch>
            <a:fillRect/>
          </a:stretch>
        </p:blipFill>
        <p:spPr>
          <a:xfrm>
            <a:off x="25400" y="330200"/>
            <a:ext cx="1905000" cy="876300"/>
          </a:xfrm>
          <a:prstGeom prst="rect">
            <a:avLst/>
          </a:prstGeom>
        </p:spPr>
      </p:pic>
      <p:sp>
        <p:nvSpPr>
          <p:cNvPr id="18434" name="Title 1"/>
          <p:cNvSpPr>
            <a:spLocks noGrp="1"/>
          </p:cNvSpPr>
          <p:nvPr>
            <p:ph type="title"/>
          </p:nvPr>
        </p:nvSpPr>
        <p:spPr>
          <a:xfrm>
            <a:off x="381000" y="381000"/>
            <a:ext cx="8305800" cy="1143000"/>
          </a:xfrm>
        </p:spPr>
        <p:txBody>
          <a:bodyPr>
            <a:normAutofit fontScale="90000"/>
          </a:bodyPr>
          <a:lstStyle/>
          <a:p>
            <a:r>
              <a:rPr lang="en-US" smtClean="0">
                <a:ea typeface="ＭＳ Ｐゴシック" charset="-128"/>
                <a:cs typeface="ＭＳ Ｐゴシック" charset="-128"/>
              </a:rPr>
              <a:t>MGED is now the </a:t>
            </a:r>
            <a:br>
              <a:rPr lang="en-US" smtClean="0">
                <a:ea typeface="ＭＳ Ｐゴシック" charset="-128"/>
                <a:cs typeface="ＭＳ Ｐゴシック" charset="-128"/>
              </a:rPr>
            </a:br>
            <a:r>
              <a:rPr lang="en-US" smtClean="0">
                <a:ea typeface="ＭＳ Ｐゴシック" charset="-128"/>
                <a:cs typeface="ＭＳ Ｐゴシック" charset="-128"/>
              </a:rPr>
              <a:t>Functional Genomics Data Society</a:t>
            </a:r>
          </a:p>
        </p:txBody>
      </p:sp>
      <p:sp>
        <p:nvSpPr>
          <p:cNvPr id="18435" name="Content Placeholder 2"/>
          <p:cNvSpPr>
            <a:spLocks noGrp="1"/>
          </p:cNvSpPr>
          <p:nvPr>
            <p:ph idx="1"/>
          </p:nvPr>
        </p:nvSpPr>
        <p:spPr>
          <a:xfrm>
            <a:off x="685800" y="1905000"/>
            <a:ext cx="7772400" cy="4114800"/>
          </a:xfrm>
        </p:spPr>
        <p:txBody>
          <a:bodyPr>
            <a:normAutofit fontScale="92500" lnSpcReduction="10000"/>
          </a:bodyPr>
          <a:lstStyle/>
          <a:p>
            <a:r>
              <a:rPr lang="en-US" sz="2000" dirty="0" smtClean="0">
                <a:ea typeface="ＭＳ Ｐゴシック" charset="-128"/>
                <a:cs typeface="ＭＳ Ｐゴシック" charset="-128"/>
              </a:rPr>
              <a:t>The Functional Genomics Data Society - FGED (</a:t>
            </a:r>
            <a:r>
              <a:rPr lang="en-US" sz="2000" dirty="0" err="1" smtClean="0">
                <a:ea typeface="ＭＳ Ｐゴシック" charset="-128"/>
                <a:cs typeface="ＭＳ Ｐゴシック" charset="-128"/>
              </a:rPr>
              <a:t>eff</a:t>
            </a:r>
            <a:r>
              <a:rPr lang="en-US" sz="2000" dirty="0" smtClean="0">
                <a:ea typeface="ＭＳ Ｐゴシック" charset="-128"/>
                <a:cs typeface="ＭＳ Ｐゴシック" charset="-128"/>
              </a:rPr>
              <a:t> – </a:t>
            </a:r>
            <a:r>
              <a:rPr lang="en-US" sz="2000" dirty="0" err="1" smtClean="0">
                <a:ea typeface="ＭＳ Ｐゴシック" charset="-128"/>
                <a:cs typeface="ＭＳ Ｐゴシック" charset="-128"/>
              </a:rPr>
              <a:t>jed</a:t>
            </a:r>
            <a:r>
              <a:rPr lang="en-US" sz="2000" dirty="0" smtClean="0">
                <a:ea typeface="ＭＳ Ｐゴシック" charset="-128"/>
                <a:cs typeface="ＭＳ Ｐゴシック" charset="-128"/>
              </a:rPr>
              <a:t>) Society, founded in1999 as the MGED Society, advocates for open access to genomic data sets and works towards providing concrete solutions to achieve this. Our goal is to assure that investment in functional genomics data generates the maximum public benefit. Our work on defining minimum information specifications for reporting data in functional genomics papers have already enabled large data sets to be used and reused to their greater potential in biological and medical research.</a:t>
            </a:r>
          </a:p>
          <a:p>
            <a:r>
              <a:rPr lang="en-US" sz="2000" dirty="0" smtClean="0">
                <a:ea typeface="ＭＳ Ｐゴシック" charset="-128"/>
                <a:cs typeface="ＭＳ Ｐゴシック" charset="-128"/>
              </a:rPr>
              <a:t>We work with other organizations to develop standards for biological research data quality, annotation and exchange. </a:t>
            </a:r>
          </a:p>
          <a:p>
            <a:r>
              <a:rPr lang="en-US" sz="2000" dirty="0" smtClean="0">
                <a:ea typeface="ＭＳ Ｐゴシック" charset="-128"/>
                <a:cs typeface="ＭＳ Ｐゴシック" charset="-128"/>
              </a:rPr>
              <a:t>We facilitate the creation and use of software tools that build on these standards and allow researchers to annotate and share their data easily. </a:t>
            </a:r>
          </a:p>
          <a:p>
            <a:r>
              <a:rPr lang="en-US" sz="2000" dirty="0" smtClean="0">
                <a:ea typeface="ＭＳ Ｐゴシック" charset="-128"/>
                <a:cs typeface="ＭＳ Ｐゴシック" charset="-128"/>
              </a:rPr>
              <a:t>We promote scientific discovery that is driven by genome wide and other biological research data integration and meta-analysis.</a:t>
            </a:r>
          </a:p>
        </p:txBody>
      </p:sp>
      <p:sp>
        <p:nvSpPr>
          <p:cNvPr id="6" name="Text Box 5"/>
          <p:cNvSpPr txBox="1">
            <a:spLocks noChangeArrowheads="1"/>
          </p:cNvSpPr>
          <p:nvPr/>
        </p:nvSpPr>
        <p:spPr bwMode="auto">
          <a:xfrm>
            <a:off x="1231900" y="6204466"/>
            <a:ext cx="6877050" cy="369332"/>
          </a:xfrm>
          <a:prstGeom prst="rect">
            <a:avLst/>
          </a:prstGeom>
          <a:noFill/>
          <a:ln w="9525">
            <a:noFill/>
            <a:miter lim="800000"/>
            <a:headEnd/>
            <a:tailEnd/>
          </a:ln>
        </p:spPr>
        <p:txBody>
          <a:bodyPr wrap="square">
            <a:prstTxWarp prst="textNoShape">
              <a:avLst/>
            </a:prstTxWarp>
            <a:spAutoFit/>
          </a:bodyPr>
          <a:lstStyle/>
          <a:p>
            <a:r>
              <a:rPr lang="en-US" dirty="0">
                <a:latin typeface="Arial" charset="0"/>
              </a:rPr>
              <a:t>For more information </a:t>
            </a:r>
            <a:r>
              <a:rPr lang="en-US" dirty="0" smtClean="0">
                <a:latin typeface="Arial" charset="0"/>
              </a:rPr>
              <a:t>see </a:t>
            </a:r>
            <a:r>
              <a:rPr lang="en-US" dirty="0">
                <a:latin typeface="Arial" charset="0"/>
              </a:rPr>
              <a:t>http://</a:t>
            </a:r>
            <a:r>
              <a:rPr lang="en-US" dirty="0" err="1">
                <a:latin typeface="Arial" charset="0"/>
              </a:rPr>
              <a:t>fged.org</a:t>
            </a:r>
            <a:endParaRPr lang="en-US" dirty="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sz="3600" dirty="0" smtClean="0"/>
              <a:t>What is Functional Genomics?</a:t>
            </a:r>
            <a:endParaRPr lang="en-US" sz="3600" dirty="0" smtClean="0">
              <a:ea typeface="ＭＳ Ｐゴシック" charset="-128"/>
              <a:cs typeface="ＭＳ Ｐゴシック" charset="-128"/>
            </a:endParaRPr>
          </a:p>
        </p:txBody>
      </p:sp>
      <p:sp>
        <p:nvSpPr>
          <p:cNvPr id="17411" name="Content Placeholder 2"/>
          <p:cNvSpPr>
            <a:spLocks noGrp="1"/>
          </p:cNvSpPr>
          <p:nvPr>
            <p:ph idx="1"/>
          </p:nvPr>
        </p:nvSpPr>
        <p:spPr>
          <a:xfrm>
            <a:off x="685800" y="2199270"/>
            <a:ext cx="8077200" cy="4602162"/>
          </a:xfrm>
        </p:spPr>
        <p:txBody>
          <a:bodyPr>
            <a:normAutofit/>
          </a:bodyPr>
          <a:lstStyle/>
          <a:p>
            <a:pPr>
              <a:buFontTx/>
              <a:buNone/>
            </a:pPr>
            <a:r>
              <a:rPr lang="en-US" sz="2000" i="1" dirty="0" smtClean="0">
                <a:ea typeface="ＭＳ Ｐゴシック" charset="-128"/>
                <a:cs typeface="ＭＳ Ｐゴシック" charset="-128"/>
              </a:rPr>
              <a:t>From http://</a:t>
            </a:r>
            <a:r>
              <a:rPr lang="en-US" sz="2000" i="1" dirty="0" err="1" smtClean="0">
                <a:ea typeface="ＭＳ Ｐゴシック" charset="-128"/>
                <a:cs typeface="ＭＳ Ｐゴシック" charset="-128"/>
              </a:rPr>
              <a:t>en.wikipedia.org/wiki/Functional_genomics</a:t>
            </a:r>
            <a:endParaRPr lang="en-US" sz="2000" i="1" dirty="0" smtClean="0">
              <a:ea typeface="ＭＳ Ｐゴシック" charset="-128"/>
              <a:cs typeface="ＭＳ Ｐゴシック" charset="-128"/>
            </a:endParaRPr>
          </a:p>
          <a:p>
            <a:r>
              <a:rPr lang="en-US" sz="2000" dirty="0" smtClean="0">
                <a:ea typeface="ＭＳ Ｐゴシック" charset="-128"/>
                <a:cs typeface="ＭＳ Ｐゴシック" charset="-128"/>
              </a:rPr>
              <a:t>Functional genomics is a field of molecular biology that attempts to make use of the vast wealth of data produced by genomic projects (such as genome sequencing projects) to describe gene (and protein) functions and interactions. Unlike genomics and proteomics, </a:t>
            </a:r>
            <a:r>
              <a:rPr lang="en-US" sz="2000" b="1" dirty="0" smtClean="0">
                <a:ea typeface="ＭＳ Ｐゴシック" charset="-128"/>
                <a:cs typeface="ＭＳ Ｐゴシック" charset="-128"/>
              </a:rPr>
              <a:t>functional genomics focuses on the dynamic aspects such as gene transcription, translation, and protein-protein interactions, </a:t>
            </a:r>
            <a:r>
              <a:rPr lang="en-US" sz="2000" dirty="0" smtClean="0">
                <a:ea typeface="ＭＳ Ｐゴシック" charset="-128"/>
                <a:cs typeface="ＭＳ Ｐゴシック" charset="-128"/>
              </a:rPr>
              <a:t>as opposed to the static aspects of the genomic information such as DNA sequence or structures. Functional genomics attempts to answer questions about the function of DNA at the levels of genes, RNA transcripts, and protein products. A key characteristic of functional genomics studies is their </a:t>
            </a:r>
            <a:r>
              <a:rPr lang="en-US" sz="2000" b="1" dirty="0" smtClean="0">
                <a:ea typeface="ＭＳ Ｐゴシック" charset="-128"/>
                <a:cs typeface="ＭＳ Ｐゴシック" charset="-128"/>
              </a:rPr>
              <a:t>genome-wide approach to these questions, generally involving high-throughput methods </a:t>
            </a:r>
            <a:r>
              <a:rPr lang="en-US" sz="2000" dirty="0" smtClean="0">
                <a:ea typeface="ＭＳ Ｐゴシック" charset="-128"/>
                <a:cs typeface="ＭＳ Ｐゴシック" charset="-128"/>
              </a:rPr>
              <a:t>rather than a more traditional “gene-by-gene” approach.</a:t>
            </a:r>
          </a:p>
        </p:txBody>
      </p:sp>
      <p:pic>
        <p:nvPicPr>
          <p:cNvPr id="5" name="Picture 4" descr="Wikipedia-logo.png"/>
          <p:cNvPicPr>
            <a:picLocks noChangeAspect="1"/>
          </p:cNvPicPr>
          <p:nvPr/>
        </p:nvPicPr>
        <p:blipFill>
          <a:blip r:embed="rId2"/>
          <a:stretch>
            <a:fillRect/>
          </a:stretch>
        </p:blipFill>
        <p:spPr>
          <a:xfrm>
            <a:off x="6992709" y="1019855"/>
            <a:ext cx="1506775" cy="15067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ctrTitle"/>
          </p:nvPr>
        </p:nvSpPr>
        <p:spPr/>
        <p:txBody>
          <a:bodyPr/>
          <a:lstStyle/>
          <a:p>
            <a:r>
              <a:rPr lang="en-GB">
                <a:ea typeface="ＭＳ Ｐゴシック" charset="-128"/>
                <a:cs typeface="ＭＳ Ｐゴシック" charset="-128"/>
              </a:rPr>
              <a:t>Annotare  - An open source standalone MAGE-TAB editor</a:t>
            </a:r>
          </a:p>
        </p:txBody>
      </p:sp>
      <p:sp>
        <p:nvSpPr>
          <p:cNvPr id="3" name="Rectangle 2"/>
          <p:cNvSpPr/>
          <p:nvPr/>
        </p:nvSpPr>
        <p:spPr>
          <a:xfrm>
            <a:off x="1346200" y="4125773"/>
            <a:ext cx="6642100" cy="1477328"/>
          </a:xfrm>
          <a:prstGeom prst="rect">
            <a:avLst/>
          </a:prstGeom>
        </p:spPr>
        <p:txBody>
          <a:bodyPr wrap="square">
            <a:spAutoFit/>
          </a:bodyPr>
          <a:lstStyle/>
          <a:p>
            <a:r>
              <a:rPr lang="en-US" dirty="0" smtClean="0"/>
              <a:t>Shankar R, Parkinson H, Burdett T, Hastings E, Liu J, Miller M, Srinivasa R, White J, Brazma A, Sherlock G, Stoeckert CJ Jr, Ball CA.</a:t>
            </a:r>
          </a:p>
          <a:p>
            <a:r>
              <a:rPr lang="en-US" dirty="0" err="1" smtClean="0"/>
              <a:t>Annotare</a:t>
            </a:r>
            <a:r>
              <a:rPr lang="en-US" dirty="0" smtClean="0"/>
              <a:t> - a tool for annotating high-throughput biomedical investigations and resulting data. </a:t>
            </a:r>
          </a:p>
          <a:p>
            <a:r>
              <a:rPr lang="en-US" dirty="0" smtClean="0"/>
              <a:t>Bioinformatics. 2010 Aug 23.</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a:xfrm>
            <a:off x="215900" y="274638"/>
            <a:ext cx="8686800" cy="1143000"/>
          </a:xfrm>
        </p:spPr>
        <p:txBody>
          <a:bodyPr>
            <a:noAutofit/>
          </a:bodyPr>
          <a:lstStyle/>
          <a:p>
            <a:r>
              <a:rPr lang="en-GB" sz="3600" dirty="0" err="1" smtClean="0">
                <a:ea typeface="ＭＳ Ｐゴシック" charset="-128"/>
                <a:cs typeface="ＭＳ Ｐゴシック" charset="-128"/>
              </a:rPr>
              <a:t>Annotare</a:t>
            </a:r>
            <a:r>
              <a:rPr lang="en-GB" sz="3600" dirty="0" smtClean="0">
                <a:ea typeface="ＭＳ Ｐゴシック" charset="-128"/>
                <a:cs typeface="ＭＳ Ｐゴシック" charset="-128"/>
              </a:rPr>
              <a:t> - </a:t>
            </a:r>
            <a:r>
              <a:rPr lang="en-GB" sz="3600" dirty="0" smtClean="0"/>
              <a:t>an open source MAGE-TAB Editor</a:t>
            </a:r>
            <a:endParaRPr lang="en-GB" sz="3600" dirty="0">
              <a:ea typeface="ＭＳ Ｐゴシック" charset="-128"/>
              <a:cs typeface="ＭＳ Ｐゴシック" charset="-128"/>
            </a:endParaRPr>
          </a:p>
        </p:txBody>
      </p:sp>
      <p:sp>
        <p:nvSpPr>
          <p:cNvPr id="3" name="Content Placeholder 2"/>
          <p:cNvSpPr>
            <a:spLocks noGrp="1"/>
          </p:cNvSpPr>
          <p:nvPr>
            <p:ph idx="1"/>
          </p:nvPr>
        </p:nvSpPr>
        <p:spPr>
          <a:xfrm>
            <a:off x="457200" y="1092200"/>
            <a:ext cx="8229600" cy="4813300"/>
          </a:xfrm>
        </p:spPr>
        <p:txBody>
          <a:bodyPr>
            <a:normAutofit/>
          </a:bodyPr>
          <a:lstStyle/>
          <a:p>
            <a:pPr>
              <a:lnSpc>
                <a:spcPct val="80000"/>
              </a:lnSpc>
              <a:buFont typeface="Arial" charset="0"/>
              <a:buNone/>
              <a:defRPr/>
            </a:pPr>
            <a:endParaRPr lang="en-GB" sz="2000" b="1" dirty="0" smtClean="0"/>
          </a:p>
          <a:p>
            <a:pPr>
              <a:lnSpc>
                <a:spcPct val="80000"/>
              </a:lnSpc>
              <a:buNone/>
              <a:defRPr/>
            </a:pPr>
            <a:r>
              <a:rPr lang="en-GB" sz="2400" dirty="0" err="1"/>
              <a:t>Annotare</a:t>
            </a:r>
            <a:r>
              <a:rPr lang="en-GB" sz="2400" dirty="0"/>
              <a:t> is an annotation tool for high throughput gene expression experiments in MAGE-TAB format.</a:t>
            </a:r>
            <a:r>
              <a:rPr lang="en-GB" sz="2400" dirty="0" smtClean="0"/>
              <a:t> Researchers </a:t>
            </a:r>
            <a:r>
              <a:rPr lang="en-GB" sz="2400" dirty="0"/>
              <a:t>can describe their investigations with the investigators’ contact details, experimental design, protocols that were employed, references to publications, details of biological samples, arrays, and experimental data produced in the investigation. </a:t>
            </a:r>
          </a:p>
          <a:p>
            <a:pPr>
              <a:lnSpc>
                <a:spcPct val="80000"/>
              </a:lnSpc>
              <a:defRPr/>
            </a:pPr>
            <a:endParaRPr lang="en-GB" sz="2000" dirty="0" smtClean="0"/>
          </a:p>
          <a:p>
            <a:pPr>
              <a:lnSpc>
                <a:spcPct val="80000"/>
              </a:lnSpc>
              <a:defRPr/>
            </a:pPr>
            <a:endParaRPr lang="en-GB" sz="1800" dirty="0" smtClean="0"/>
          </a:p>
          <a:p>
            <a:pPr>
              <a:lnSpc>
                <a:spcPct val="80000"/>
              </a:lnSpc>
              <a:defRPr/>
            </a:pPr>
            <a:endParaRPr lang="en-GB" sz="1800" dirty="0"/>
          </a:p>
        </p:txBody>
      </p:sp>
      <p:pic>
        <p:nvPicPr>
          <p:cNvPr id="4" name="Picture 3" descr="2010-09-22_1502.png"/>
          <p:cNvPicPr>
            <a:picLocks noChangeAspect="1"/>
          </p:cNvPicPr>
          <p:nvPr/>
        </p:nvPicPr>
        <p:blipFill>
          <a:blip r:embed="rId3"/>
          <a:stretch>
            <a:fillRect/>
          </a:stretch>
        </p:blipFill>
        <p:spPr>
          <a:xfrm>
            <a:off x="1968500" y="3723299"/>
            <a:ext cx="4673599" cy="287788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dirty="0" err="1" smtClean="0">
                <a:ea typeface="ＭＳ Ｐゴシック" charset="-128"/>
                <a:cs typeface="ＭＳ Ｐゴシック" charset="-128"/>
              </a:rPr>
              <a:t>Annotare</a:t>
            </a:r>
            <a:r>
              <a:rPr lang="en-GB" dirty="0" smtClean="0">
                <a:ea typeface="ＭＳ Ｐゴシック" charset="-128"/>
                <a:cs typeface="ＭＳ Ｐゴシック" charset="-128"/>
              </a:rPr>
              <a:t> Features</a:t>
            </a:r>
            <a:endParaRPr lang="en-GB" dirty="0">
              <a:ea typeface="ＭＳ Ｐゴシック" charset="-128"/>
              <a:cs typeface="ＭＳ Ｐゴシック" charset="-128"/>
            </a:endParaRPr>
          </a:p>
        </p:txBody>
      </p:sp>
      <p:sp>
        <p:nvSpPr>
          <p:cNvPr id="3" name="Content Placeholder 2"/>
          <p:cNvSpPr>
            <a:spLocks noGrp="1"/>
          </p:cNvSpPr>
          <p:nvPr>
            <p:ph idx="1"/>
          </p:nvPr>
        </p:nvSpPr>
        <p:spPr>
          <a:xfrm>
            <a:off x="0" y="1417638"/>
            <a:ext cx="6032500" cy="4813300"/>
          </a:xfrm>
        </p:spPr>
        <p:txBody>
          <a:bodyPr>
            <a:normAutofit/>
          </a:bodyPr>
          <a:lstStyle/>
          <a:p>
            <a:pPr>
              <a:lnSpc>
                <a:spcPct val="80000"/>
              </a:lnSpc>
              <a:buFont typeface="Arial" charset="0"/>
              <a:buNone/>
              <a:defRPr/>
            </a:pPr>
            <a:endParaRPr lang="en-GB" sz="2400" b="1" dirty="0" smtClean="0"/>
          </a:p>
          <a:p>
            <a:pPr>
              <a:lnSpc>
                <a:spcPct val="80000"/>
              </a:lnSpc>
              <a:defRPr/>
            </a:pPr>
            <a:r>
              <a:rPr lang="en-GB" sz="2400" dirty="0"/>
              <a:t>Intuitive graphical user interface forms for editing</a:t>
            </a:r>
          </a:p>
          <a:p>
            <a:pPr>
              <a:lnSpc>
                <a:spcPct val="80000"/>
              </a:lnSpc>
              <a:defRPr/>
            </a:pPr>
            <a:r>
              <a:rPr lang="en-GB" sz="2400" dirty="0"/>
              <a:t>Ontology support, an inbuilt ontology and web services connectivity to </a:t>
            </a:r>
            <a:r>
              <a:rPr lang="en-GB" sz="2400" dirty="0" err="1"/>
              <a:t>bioportal</a:t>
            </a:r>
            <a:endParaRPr lang="en-GB" sz="2400" dirty="0"/>
          </a:p>
          <a:p>
            <a:pPr>
              <a:lnSpc>
                <a:spcPct val="80000"/>
              </a:lnSpc>
              <a:defRPr/>
            </a:pPr>
            <a:r>
              <a:rPr lang="en-GB" sz="2400" dirty="0"/>
              <a:t>Searchable standard templates</a:t>
            </a:r>
          </a:p>
          <a:p>
            <a:pPr>
              <a:lnSpc>
                <a:spcPct val="80000"/>
              </a:lnSpc>
              <a:defRPr/>
            </a:pPr>
            <a:r>
              <a:rPr lang="en-GB" sz="2400" dirty="0"/>
              <a:t>Design wizard </a:t>
            </a:r>
          </a:p>
          <a:p>
            <a:pPr>
              <a:lnSpc>
                <a:spcPct val="80000"/>
              </a:lnSpc>
              <a:defRPr/>
            </a:pPr>
            <a:r>
              <a:rPr lang="en-GB" sz="2400" dirty="0"/>
              <a:t>Validation module</a:t>
            </a:r>
            <a:r>
              <a:rPr lang="en-GB" sz="2400" dirty="0" smtClean="0"/>
              <a:t> </a:t>
            </a:r>
          </a:p>
          <a:p>
            <a:pPr>
              <a:lnSpc>
                <a:spcPct val="80000"/>
              </a:lnSpc>
              <a:defRPr/>
            </a:pPr>
            <a:r>
              <a:rPr lang="en-GB" sz="2400" dirty="0" smtClean="0"/>
              <a:t>Mac </a:t>
            </a:r>
            <a:r>
              <a:rPr lang="en-GB" sz="2400" dirty="0"/>
              <a:t>and Windows Support</a:t>
            </a:r>
          </a:p>
          <a:p>
            <a:pPr>
              <a:lnSpc>
                <a:spcPct val="80000"/>
              </a:lnSpc>
              <a:defRPr/>
            </a:pPr>
            <a:endParaRPr lang="en-GB" sz="2400" dirty="0"/>
          </a:p>
          <a:p>
            <a:pPr>
              <a:lnSpc>
                <a:spcPct val="80000"/>
              </a:lnSpc>
              <a:defRPr/>
            </a:pPr>
            <a:endParaRPr lang="en-GB" sz="2400" dirty="0"/>
          </a:p>
        </p:txBody>
      </p:sp>
      <p:pic>
        <p:nvPicPr>
          <p:cNvPr id="5" name="Picture 4" descr="AnnotareComponents.jpg"/>
          <p:cNvPicPr>
            <a:picLocks noChangeAspect="1"/>
          </p:cNvPicPr>
          <p:nvPr/>
        </p:nvPicPr>
        <p:blipFill>
          <a:blip r:embed="rId3"/>
          <a:stretch>
            <a:fillRect/>
          </a:stretch>
        </p:blipFill>
        <p:spPr>
          <a:xfrm>
            <a:off x="4537172" y="3162300"/>
            <a:ext cx="4606828" cy="3695700"/>
          </a:xfrm>
          <a:prstGeom prst="rect">
            <a:avLst/>
          </a:prstGeom>
        </p:spPr>
      </p:pic>
      <p:sp>
        <p:nvSpPr>
          <p:cNvPr id="6" name="Rectangle 5"/>
          <p:cNvSpPr/>
          <p:nvPr/>
        </p:nvSpPr>
        <p:spPr>
          <a:xfrm>
            <a:off x="457200" y="6046272"/>
            <a:ext cx="3647152"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smtClean="0"/>
              <a:t>http://</a:t>
            </a:r>
            <a:r>
              <a:rPr lang="en-US" dirty="0" err="1" smtClean="0"/>
              <a:t>code.google.com/p/annotare</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0973"/>
          </a:xfrm>
        </p:spPr>
        <p:txBody>
          <a:bodyPr>
            <a:normAutofit fontScale="90000"/>
          </a:bodyPr>
          <a:lstStyle/>
          <a:p>
            <a:r>
              <a:rPr lang="en-US" sz="3600" dirty="0" smtClean="0"/>
              <a:t>Annotation Using OBI (Exp: E-MEXP-1979)</a:t>
            </a:r>
            <a:endParaRPr lang="en-US" sz="3600" dirty="0"/>
          </a:p>
        </p:txBody>
      </p:sp>
      <p:graphicFrame>
        <p:nvGraphicFramePr>
          <p:cNvPr id="6" name="Table 5"/>
          <p:cNvGraphicFramePr>
            <a:graphicFrameLocks noGrp="1"/>
          </p:cNvGraphicFramePr>
          <p:nvPr/>
        </p:nvGraphicFramePr>
        <p:xfrm>
          <a:off x="457200" y="868445"/>
          <a:ext cx="7836037" cy="5851142"/>
        </p:xfrm>
        <a:graphic>
          <a:graphicData uri="http://schemas.openxmlformats.org/drawingml/2006/table">
            <a:tbl>
              <a:tblPr/>
              <a:tblGrid>
                <a:gridCol w="2262813"/>
                <a:gridCol w="2250841"/>
                <a:gridCol w="2217916"/>
                <a:gridCol w="1104467"/>
              </a:tblGrid>
              <a:tr h="250050">
                <a:tc>
                  <a:txBody>
                    <a:bodyPr/>
                    <a:lstStyle/>
                    <a:p>
                      <a:pPr algn="l" fontAlgn="b"/>
                      <a:r>
                        <a:rPr lang="en-US" sz="1000" b="1" i="0" u="none" strike="noStrike">
                          <a:solidFill>
                            <a:srgbClr val="000000"/>
                          </a:solidFill>
                          <a:latin typeface="Calibri"/>
                        </a:rPr>
                        <a:t>Field Name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MO terms</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OBI terms</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a:solidFill>
                            <a:srgbClr val="000000"/>
                          </a:solidFill>
                          <a:latin typeface="Calibri"/>
                        </a:rPr>
                        <a:t>Status</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rowSpan="5">
                  <a:txBody>
                    <a:bodyPr/>
                    <a:lstStyle/>
                    <a:p>
                      <a:pPr algn="l" fontAlgn="t"/>
                      <a:r>
                        <a:rPr lang="en-US" sz="1000" b="1" i="0" u="none" strike="noStrike">
                          <a:solidFill>
                            <a:srgbClr val="000000"/>
                          </a:solidFill>
                          <a:latin typeface="Calibri"/>
                        </a:rPr>
                        <a:t>Experimental Design</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ex_vivo_design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ex vivo 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genetic_modification_design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genetic modification 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co-expression_design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 </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deprecate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replicate_design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replicate 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transcription profiling by array (EFO)</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transcription profiling by array design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a:txBody>
                    <a:bodyPr/>
                    <a:lstStyle/>
                    <a:p>
                      <a:pPr algn="l" fontAlgn="b"/>
                      <a:r>
                        <a:rPr lang="en-US" sz="1000" b="1" i="0" u="none" strike="noStrike">
                          <a:solidFill>
                            <a:srgbClr val="000000"/>
                          </a:solidFill>
                          <a:latin typeface="Calibri"/>
                        </a:rPr>
                        <a:t>Experimental Factor 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genotype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allele information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a:txBody>
                    <a:bodyPr/>
                    <a:lstStyle/>
                    <a:p>
                      <a:pPr algn="l" fontAlgn="b"/>
                      <a:r>
                        <a:rPr lang="en-US" sz="1000" b="1" i="0" u="none" strike="noStrike">
                          <a:solidFill>
                            <a:srgbClr val="000000"/>
                          </a:solidFill>
                          <a:latin typeface="Calibri"/>
                        </a:rPr>
                        <a:t>Person Roles</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submitter</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FF0000"/>
                          </a:solidFill>
                          <a:latin typeface="Calibri"/>
                        </a:rPr>
                        <a:t>reporting party role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rowSpan="7">
                  <a:txBody>
                    <a:bodyPr/>
                    <a:lstStyle/>
                    <a:p>
                      <a:pPr algn="l" fontAlgn="t"/>
                      <a:r>
                        <a:rPr lang="en-US" sz="1000" b="1" i="0" u="none" strike="noStrike">
                          <a:solidFill>
                            <a:srgbClr val="000000"/>
                          </a:solidFill>
                          <a:latin typeface="Calibri"/>
                        </a:rPr>
                        <a:t>Protocol Type</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nucleic_acid_extraction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nucleic acid extraction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specified_biomaterial_action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specimen creation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pool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pooling specimen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labeling</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labeling</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hybridization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nucleic acid hybridization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feature_extraction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feature extraction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bioassay_data_transformation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data transformation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a:txBody>
                    <a:bodyPr/>
                    <a:lstStyle/>
                    <a:p>
                      <a:pPr algn="l" fontAlgn="b"/>
                      <a:r>
                        <a:rPr lang="en-US" sz="1000" b="1" i="0" u="none" strike="noStrike">
                          <a:solidFill>
                            <a:srgbClr val="000000"/>
                          </a:solidFill>
                          <a:latin typeface="Calibri"/>
                        </a:rPr>
                        <a:t>Characteristics [Age]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Age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1000" b="0" i="0" u="none" strike="noStrike">
                          <a:solidFill>
                            <a:srgbClr val="000000"/>
                          </a:solidFill>
                          <a:latin typeface="Calibri"/>
                        </a:rPr>
                        <a:t>age since birth measurement datum</a:t>
                      </a:r>
                    </a:p>
                  </a:txBody>
                  <a:tcPr marL="6947" marR="6947" marT="6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sz="1000" b="0" i="0" u="none" strike="noStrike">
                          <a:solidFill>
                            <a:srgbClr val="000000"/>
                          </a:solidFill>
                          <a:latin typeface="Calibri"/>
                        </a:rPr>
                        <a:t>in OBI</a:t>
                      </a:r>
                    </a:p>
                  </a:txBody>
                  <a:tcPr marL="6947" marR="6947" marT="69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rowSpan="2">
                  <a:txBody>
                    <a:bodyPr/>
                    <a:lstStyle/>
                    <a:p>
                      <a:pPr algn="l" fontAlgn="t"/>
                      <a:r>
                        <a:rPr lang="en-US" sz="1000" b="1" i="0" u="none" strike="noStrike">
                          <a:solidFill>
                            <a:srgbClr val="000000"/>
                          </a:solidFill>
                          <a:latin typeface="Calibri"/>
                        </a:rPr>
                        <a:t>Characteristics [InitialTimePoint]</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InitialTimePoint</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birth</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00039">
                <a:tc rowSpan="2">
                  <a:txBody>
                    <a:bodyPr/>
                    <a:lstStyle/>
                    <a:p>
                      <a:pPr algn="l" fontAlgn="t"/>
                      <a:r>
                        <a:rPr lang="en-US" sz="1000" b="1" i="0" u="none" strike="noStrike">
                          <a:solidFill>
                            <a:srgbClr val="000000"/>
                          </a:solidFill>
                          <a:latin typeface="Calibri"/>
                        </a:rPr>
                        <a:t>Characteristics [Sex]</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Sex</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biological sex</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 (PATO)</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male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male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 (PATO)</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rowSpan="2">
                  <a:txBody>
                    <a:bodyPr/>
                    <a:lstStyle/>
                    <a:p>
                      <a:pPr algn="l" fontAlgn="t"/>
                      <a:r>
                        <a:rPr lang="en-US" sz="1000" b="1" i="0" u="none" strike="noStrike">
                          <a:solidFill>
                            <a:srgbClr val="000000"/>
                          </a:solidFill>
                          <a:latin typeface="Calibri"/>
                        </a:rPr>
                        <a:t>Characteristics [BioSourceType]</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BioSourceType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specimen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fresh_sample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fresh specimen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rowSpan="2">
                  <a:txBody>
                    <a:bodyPr/>
                    <a:lstStyle/>
                    <a:p>
                      <a:pPr algn="l" fontAlgn="t"/>
                      <a:r>
                        <a:rPr lang="en-US" sz="1000" b="1" i="0" u="none" strike="noStrike">
                          <a:solidFill>
                            <a:srgbClr val="000000"/>
                          </a:solidFill>
                          <a:latin typeface="Calibri"/>
                        </a:rPr>
                        <a:t>Characteristics [Genotype]</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Genotype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allele information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wild_type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allele wild type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pending approval</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a:txBody>
                    <a:bodyPr/>
                    <a:lstStyle/>
                    <a:p>
                      <a:pPr algn="l" fontAlgn="b"/>
                      <a:r>
                        <a:rPr lang="en-US" sz="1000" b="1" i="0" u="none" strike="noStrike">
                          <a:solidFill>
                            <a:srgbClr val="000000"/>
                          </a:solidFill>
                          <a:latin typeface="Calibri"/>
                        </a:rPr>
                        <a:t>Characteristics [Organism]</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Organism</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organism</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a:txBody>
                    <a:bodyPr/>
                    <a:lstStyle/>
                    <a:p>
                      <a:pPr algn="l" fontAlgn="b"/>
                      <a:r>
                        <a:rPr lang="en-US" sz="1000" b="1" i="0" u="none" strike="noStrike">
                          <a:solidFill>
                            <a:srgbClr val="000000"/>
                          </a:solidFill>
                          <a:latin typeface="Calibri"/>
                        </a:rPr>
                        <a:t>Characteristics [OrganismPart]</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OrganismPart</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anatomical entity</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a:txBody>
                    <a:bodyPr/>
                    <a:lstStyle/>
                    <a:p>
                      <a:pPr algn="l" fontAlgn="b"/>
                      <a:r>
                        <a:rPr lang="en-US" sz="1000" b="1" i="0" u="none" strike="noStrike">
                          <a:solidFill>
                            <a:srgbClr val="000000"/>
                          </a:solidFill>
                          <a:latin typeface="Calibri"/>
                        </a:rPr>
                        <a:t>Characteristics [DevelopmentalStage]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DevelopmentalStage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life cycle stage</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 (UBERON)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rowSpan="2">
                  <a:txBody>
                    <a:bodyPr/>
                    <a:lstStyle/>
                    <a:p>
                      <a:pPr algn="l" fontAlgn="t"/>
                      <a:r>
                        <a:rPr lang="en-US" sz="1000" b="1" i="0" u="none" strike="noStrike">
                          <a:solidFill>
                            <a:srgbClr val="000000"/>
                          </a:solidFill>
                          <a:latin typeface="Calibri"/>
                        </a:rPr>
                        <a:t>Characteristics [GeneticModification]</a:t>
                      </a:r>
                    </a:p>
                  </a:txBody>
                  <a:tcPr marL="6947" marR="6947" marT="6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GeneticModification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genetic transformation</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39">
                <a:tc vMerge="1">
                  <a:txBody>
                    <a:bodyPr/>
                    <a:lstStyle/>
                    <a:p>
                      <a:endParaRPr lang="en-US"/>
                    </a:p>
                  </a:txBody>
                  <a:tcPr/>
                </a:tc>
                <a:tc>
                  <a:txBody>
                    <a:bodyPr/>
                    <a:lstStyle/>
                    <a:p>
                      <a:pPr algn="l" fontAlgn="b"/>
                      <a:r>
                        <a:rPr lang="en-US" sz="1000" b="0" i="0" u="none" strike="noStrike">
                          <a:solidFill>
                            <a:srgbClr val="000000"/>
                          </a:solidFill>
                          <a:latin typeface="Calibri"/>
                        </a:rPr>
                        <a:t>gene_knock_out</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gene knock out</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in OBI</a:t>
                      </a:r>
                    </a:p>
                  </a:txBody>
                  <a:tcPr marL="6947" marR="6947" marT="69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FGED Needs</a:t>
            </a:r>
            <a:endParaRPr lang="en-US" dirty="0"/>
          </a:p>
        </p:txBody>
      </p:sp>
      <p:sp>
        <p:nvSpPr>
          <p:cNvPr id="3" name="Content Placeholder 2"/>
          <p:cNvSpPr>
            <a:spLocks noGrp="1"/>
          </p:cNvSpPr>
          <p:nvPr>
            <p:ph idx="1"/>
          </p:nvPr>
        </p:nvSpPr>
        <p:spPr>
          <a:xfrm>
            <a:off x="457200" y="1237534"/>
            <a:ext cx="8229600" cy="5471202"/>
          </a:xfrm>
        </p:spPr>
        <p:txBody>
          <a:bodyPr>
            <a:normAutofit fontScale="70000" lnSpcReduction="20000"/>
          </a:bodyPr>
          <a:lstStyle/>
          <a:p>
            <a:r>
              <a:rPr lang="en-US" dirty="0" smtClean="0"/>
              <a:t>P41 HG003619 “Microarray </a:t>
            </a:r>
            <a:r>
              <a:rPr lang="en-US" dirty="0"/>
              <a:t>data standards and supporting </a:t>
            </a:r>
            <a:r>
              <a:rPr lang="en-US" dirty="0" smtClean="0"/>
              <a:t>applications: MGED”</a:t>
            </a:r>
          </a:p>
          <a:p>
            <a:pPr lvl="1"/>
            <a:r>
              <a:rPr lang="en-US" b="1" dirty="0" smtClean="0"/>
              <a:t>Aim 4.  Provide biologist-friendly ontology terms that can be used to annotate microarray data.</a:t>
            </a:r>
          </a:p>
          <a:p>
            <a:pPr lvl="1"/>
            <a:r>
              <a:rPr lang="en-US" dirty="0" smtClean="0"/>
              <a:t>Move MO and other needed terms into OBI</a:t>
            </a:r>
          </a:p>
          <a:p>
            <a:pPr lvl="2"/>
            <a:r>
              <a:rPr lang="en-US" dirty="0" smtClean="0"/>
              <a:t>Provide labels that are biologist friendly</a:t>
            </a:r>
          </a:p>
          <a:p>
            <a:pPr lvl="1"/>
            <a:r>
              <a:rPr lang="en-US" dirty="0" smtClean="0"/>
              <a:t>Provide an easy way to pull terms from OBI for use in MAGE-TAB</a:t>
            </a:r>
          </a:p>
          <a:p>
            <a:pPr lvl="2"/>
            <a:r>
              <a:rPr lang="en-US" dirty="0" smtClean="0"/>
              <a:t>Using </a:t>
            </a:r>
            <a:r>
              <a:rPr lang="en-US" dirty="0" err="1" smtClean="0"/>
              <a:t>Annotare</a:t>
            </a:r>
            <a:r>
              <a:rPr lang="en-US" dirty="0" smtClean="0"/>
              <a:t> </a:t>
            </a:r>
            <a:endParaRPr lang="en-US" dirty="0" smtClean="0"/>
          </a:p>
          <a:p>
            <a:r>
              <a:rPr lang="en-US" dirty="0" smtClean="0"/>
              <a:t>Proposal: </a:t>
            </a:r>
          </a:p>
          <a:p>
            <a:pPr lvl="1"/>
            <a:r>
              <a:rPr lang="en-US" dirty="0" smtClean="0"/>
              <a:t>use annotation properties to create FGED terms such as:</a:t>
            </a:r>
          </a:p>
          <a:p>
            <a:pPr lvl="2"/>
            <a:r>
              <a:rPr lang="en-US" dirty="0" err="1" smtClean="0"/>
              <a:t>rdfs</a:t>
            </a:r>
            <a:r>
              <a:rPr lang="en-US" dirty="0" smtClean="0"/>
              <a:t>: editor preferred term: reporting party role</a:t>
            </a:r>
          </a:p>
          <a:p>
            <a:pPr lvl="2"/>
            <a:r>
              <a:rPr lang="en-US" dirty="0" err="1" smtClean="0"/>
              <a:t>rdfs</a:t>
            </a:r>
            <a:r>
              <a:rPr lang="en-US" dirty="0" smtClean="0"/>
              <a:t>: community preferred term: </a:t>
            </a:r>
            <a:r>
              <a:rPr lang="en-US" dirty="0" err="1" smtClean="0"/>
              <a:t>FGED:submitter</a:t>
            </a:r>
            <a:endParaRPr lang="en-US" dirty="0" smtClean="0"/>
          </a:p>
          <a:p>
            <a:pPr lvl="2"/>
            <a:r>
              <a:rPr lang="en-US" dirty="0" smtClean="0"/>
              <a:t>Or </a:t>
            </a:r>
            <a:r>
              <a:rPr lang="en-US" dirty="0" err="1" smtClean="0"/>
              <a:t>rdfs</a:t>
            </a:r>
            <a:r>
              <a:rPr lang="en-US" dirty="0" smtClean="0"/>
              <a:t>: FGED preferred term: submitter</a:t>
            </a:r>
          </a:p>
          <a:p>
            <a:pPr lvl="1"/>
            <a:r>
              <a:rPr lang="en-US" dirty="0" smtClean="0"/>
              <a:t>Use EFO for source of preferred term where it makes sense</a:t>
            </a:r>
          </a:p>
          <a:p>
            <a:pPr lvl="1"/>
            <a:r>
              <a:rPr lang="en-US" dirty="0" smtClean="0"/>
              <a:t>Provide a FGED term for ALL terms of interest – may be same as editor-preferred term</a:t>
            </a:r>
          </a:p>
          <a:p>
            <a:pPr lvl="1"/>
            <a:r>
              <a:rPr lang="en-US" dirty="0" smtClean="0"/>
              <a:t>Generate a FGED </a:t>
            </a:r>
            <a:r>
              <a:rPr lang="en-US" dirty="0" err="1" smtClean="0"/>
              <a:t>obi.owl</a:t>
            </a:r>
            <a:r>
              <a:rPr lang="en-US" dirty="0" smtClean="0"/>
              <a:t> of inferred </a:t>
            </a:r>
            <a:r>
              <a:rPr lang="en-US" dirty="0" err="1" smtClean="0"/>
              <a:t>obi.owl</a:t>
            </a:r>
            <a:r>
              <a:rPr lang="en-US" dirty="0" smtClean="0"/>
              <a:t> using FGED term as label and filtering out non-FGED terms.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TotalTime>
  <Words>1016</Words>
  <Application>Microsoft Macintosh PowerPoint</Application>
  <PresentationFormat>On-screen Show (4:3)</PresentationFormat>
  <Paragraphs>154</Paragraphs>
  <Slides>8</Slides>
  <Notes>5</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Office Theme</vt:lpstr>
      <vt:lpstr>FGED Views</vt:lpstr>
      <vt:lpstr>MGED is now the  Functional Genomics Data Society</vt:lpstr>
      <vt:lpstr>What is Functional Genomics?</vt:lpstr>
      <vt:lpstr>Annotare  - An open source standalone MAGE-TAB editor</vt:lpstr>
      <vt:lpstr>Annotare - an open source MAGE-TAB Editor</vt:lpstr>
      <vt:lpstr>Annotare Features</vt:lpstr>
      <vt:lpstr>Annotation Using OBI (Exp: E-MEXP-1979)</vt:lpstr>
      <vt:lpstr>FGED Needs</vt:lpstr>
    </vt:vector>
  </TitlesOfParts>
  <Company>University of Pennsylvania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FGED Views</dc:title>
  <dc:creator>Chris Stoeckert</dc:creator>
  <cp:lastModifiedBy>Chris Stoeckert</cp:lastModifiedBy>
  <cp:revision>4</cp:revision>
  <dcterms:created xsi:type="dcterms:W3CDTF">2011-03-23T13:43:44Z</dcterms:created>
  <dcterms:modified xsi:type="dcterms:W3CDTF">2011-03-23T15:12:19Z</dcterms:modified>
</cp:coreProperties>
</file>