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Default Extension="emf" ContentType="image/x-emf"/>
  <Default Extension="xls" ContentType="application/vnd.ms-exce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Default Extension="xlsx" ContentType="application/vnd.openxmlformats-officedocument.spreadsheetml.sheet"/>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60" r:id="rId1"/>
  </p:sldMasterIdLst>
  <p:notesMasterIdLst>
    <p:notesMasterId r:id="rId24"/>
  </p:notesMasterIdLst>
  <p:sldIdLst>
    <p:sldId id="256" r:id="rId2"/>
    <p:sldId id="302" r:id="rId3"/>
    <p:sldId id="303" r:id="rId4"/>
    <p:sldId id="276" r:id="rId5"/>
    <p:sldId id="297" r:id="rId6"/>
    <p:sldId id="274" r:id="rId7"/>
    <p:sldId id="309" r:id="rId8"/>
    <p:sldId id="275" r:id="rId9"/>
    <p:sldId id="277" r:id="rId10"/>
    <p:sldId id="304" r:id="rId11"/>
    <p:sldId id="294" r:id="rId12"/>
    <p:sldId id="296" r:id="rId13"/>
    <p:sldId id="292" r:id="rId14"/>
    <p:sldId id="305" r:id="rId15"/>
    <p:sldId id="298" r:id="rId16"/>
    <p:sldId id="306" r:id="rId17"/>
    <p:sldId id="280" r:id="rId18"/>
    <p:sldId id="310" r:id="rId19"/>
    <p:sldId id="307" r:id="rId20"/>
    <p:sldId id="308" r:id="rId21"/>
    <p:sldId id="295" r:id="rId22"/>
    <p:sldId id="301"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CCECFF"/>
    <a:srgbClr val="ED6101"/>
    <a:srgbClr val="FE7416"/>
    <a:srgbClr val="FFCC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1" autoAdjust="0"/>
    <p:restoredTop sz="86808" autoAdjust="0"/>
  </p:normalViewPr>
  <p:slideViewPr>
    <p:cSldViewPr>
      <p:cViewPr varScale="1">
        <p:scale>
          <a:sx n="98" d="100"/>
          <a:sy n="98" d="100"/>
        </p:scale>
        <p:origin x="-136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126"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6BA1C0CE-DE7F-4AF8-BD80-787B07F50A88}" type="datetimeFigureOut">
              <a:rPr lang="en-US"/>
              <a:pPr>
                <a:defRPr/>
              </a:pPr>
              <a:t>7/21/2011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smtClean="0"/>
              <a:t>Click to edit Master text styles</a:t>
            </a:r>
          </a:p>
          <a:p>
            <a:pPr lvl="0"/>
            <a:r>
              <a:rPr lang="en-US" smtClean="0"/>
              <a:t>Second level</a:t>
            </a:r>
          </a:p>
          <a:p>
            <a:pPr lvl="0"/>
            <a:r>
              <a:rPr lang="en-US" smtClean="0"/>
              <a:t>Third level</a:t>
            </a:r>
          </a:p>
          <a:p>
            <a:pPr lvl="0"/>
            <a:r>
              <a:rPr lang="en-US" smtClean="0"/>
              <a:t>Fourth level</a:t>
            </a:r>
          </a:p>
          <a:p>
            <a:pPr lvl="0"/>
            <a:r>
              <a:rPr lang="en-US"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A96576D-D51A-4E67-8DA5-9A6D61B288F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ehow.com/about_5339802_life-cycle-parasite.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A96576D-D51A-4E67-8DA5-9A6D61B288F8}" type="slidenum">
              <a:rPr lang="en-US" smtClean="0"/>
              <a:pPr>
                <a:defRPr/>
              </a:pPr>
              <a:t>7</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a:lstStyle/>
          <a:p>
            <a:pPr>
              <a:spcBef>
                <a:spcPct val="0"/>
              </a:spcBef>
            </a:pPr>
            <a:r>
              <a:rPr lang="en-US" sz="1800" smtClean="0">
                <a:latin typeface="Trebuchet MS" pitchFamily="34" charset="0"/>
                <a:cs typeface="Arial" pitchFamily="34" charset="0"/>
              </a:rPr>
              <a:t>EupathDB, data we want to collect and issues we have now</a:t>
            </a:r>
          </a:p>
        </p:txBody>
      </p:sp>
      <p:sp>
        <p:nvSpPr>
          <p:cNvPr id="276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FD20FA0-9931-4FA5-9123-F27539B85481}" type="slidenum">
              <a:rPr lang="en-US">
                <a:cs typeface="Arial" pitchFamily="34" charset="0"/>
              </a:rPr>
              <a:pPr fontAlgn="base">
                <a:spcBef>
                  <a:spcPct val="0"/>
                </a:spcBef>
                <a:spcAft>
                  <a:spcPct val="0"/>
                </a:spcAft>
              </a:pPr>
              <a:t>21</a:t>
            </a:fld>
            <a:endParaRPr lang="en-US">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a:lstStyle/>
          <a:p>
            <a:pPr>
              <a:spcBef>
                <a:spcPct val="0"/>
              </a:spcBef>
            </a:pPr>
            <a:r>
              <a:rPr lang="en-US" sz="1800" smtClean="0">
                <a:latin typeface="Trebuchet MS" pitchFamily="34" charset="0"/>
                <a:cs typeface="Arial" pitchFamily="34" charset="0"/>
              </a:rPr>
              <a:t>Completeness of isolate data depending on submitter</a:t>
            </a:r>
          </a:p>
          <a:p>
            <a:pPr>
              <a:spcBef>
                <a:spcPct val="0"/>
              </a:spcBef>
            </a:pPr>
            <a:endParaRPr lang="en-US" sz="1800" smtClean="0">
              <a:latin typeface="Trebuchet MS" pitchFamily="34" charset="0"/>
              <a:cs typeface="Arial" pitchFamily="34" charset="0"/>
            </a:endParaRPr>
          </a:p>
        </p:txBody>
      </p:sp>
      <p:sp>
        <p:nvSpPr>
          <p:cNvPr id="317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6460560-CD58-4D29-AD18-A1AA1D75C457}" type="slidenum">
              <a:rPr lang="en-US">
                <a:cs typeface="Arial" pitchFamily="34" charset="0"/>
              </a:rPr>
              <a:pPr fontAlgn="base">
                <a:spcBef>
                  <a:spcPct val="0"/>
                </a:spcBef>
                <a:spcAft>
                  <a:spcPct val="0"/>
                </a:spcAft>
              </a:pPr>
              <a:t>8</a:t>
            </a:fld>
            <a:endParaRPr lang="en-US">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a:lstStyle/>
          <a:p>
            <a:pPr>
              <a:spcBef>
                <a:spcPct val="0"/>
              </a:spcBef>
            </a:pPr>
            <a:endParaRPr lang="en-US" sz="1800" smtClean="0">
              <a:latin typeface="Trebuchet MS" pitchFamily="34" charset="0"/>
              <a:cs typeface="Arial" pitchFamily="34" charset="0"/>
            </a:endParaRPr>
          </a:p>
        </p:txBody>
      </p:sp>
      <p:sp>
        <p:nvSpPr>
          <p:cNvPr id="3584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F2890E4-8835-4A44-B18F-D80B42908DF6}" type="slidenum">
              <a:rPr lang="en-US">
                <a:cs typeface="Arial" pitchFamily="34" charset="0"/>
              </a:rPr>
              <a:pPr fontAlgn="base">
                <a:spcBef>
                  <a:spcPct val="0"/>
                </a:spcBef>
                <a:spcAft>
                  <a:spcPct val="0"/>
                </a:spcAft>
              </a:pPr>
              <a:t>11</a:t>
            </a:fld>
            <a:endParaRPr lang="en-US">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a:lstStyle/>
          <a:p>
            <a:pPr>
              <a:spcBef>
                <a:spcPct val="0"/>
              </a:spcBef>
            </a:pPr>
            <a:r>
              <a:rPr lang="en-US" sz="1800" smtClean="0">
                <a:latin typeface="Trebuchet MS" pitchFamily="34" charset="0"/>
                <a:cs typeface="Arial" pitchFamily="34" charset="0"/>
              </a:rPr>
              <a:t>Process central ontology, process will link the material entities</a:t>
            </a:r>
          </a:p>
        </p:txBody>
      </p:sp>
      <p:sp>
        <p:nvSpPr>
          <p:cNvPr id="399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267609E-7A58-4F3F-AD4E-4931CD0318AD}" type="slidenum">
              <a:rPr lang="en-US">
                <a:cs typeface="Arial" pitchFamily="34" charset="0"/>
              </a:rPr>
              <a:pPr fontAlgn="base">
                <a:spcBef>
                  <a:spcPct val="0"/>
                </a:spcBef>
                <a:spcAft>
                  <a:spcPct val="0"/>
                </a:spcAft>
              </a:pPr>
              <a:t>12</a:t>
            </a:fld>
            <a:endParaRPr lang="en-US">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p:spPr>
      </p:sp>
      <p:sp>
        <p:nvSpPr>
          <p:cNvPr id="59394" name="Notes Placeholder 2"/>
          <p:cNvSpPr>
            <a:spLocks noGrp="1"/>
          </p:cNvSpPr>
          <p:nvPr>
            <p:ph type="body" idx="1"/>
          </p:nvPr>
        </p:nvSpPr>
        <p:spPr bwMode="auto">
          <a:noFill/>
        </p:spPr>
        <p:txBody>
          <a:bodyPr/>
          <a:lstStyle/>
          <a:p>
            <a:pPr>
              <a:spcBef>
                <a:spcPct val="0"/>
              </a:spcBef>
            </a:pPr>
            <a:r>
              <a:rPr lang="en-US" sz="1800" smtClean="0">
                <a:latin typeface="Trebuchet MS" pitchFamily="34" charset="0"/>
                <a:cs typeface="Arial" pitchFamily="34" charset="0"/>
              </a:rPr>
              <a:t>Isolate ID: not clear what it refers to</a:t>
            </a:r>
          </a:p>
          <a:p>
            <a:pPr>
              <a:spcBef>
                <a:spcPct val="0"/>
              </a:spcBef>
              <a:buFontTx/>
              <a:buChar char="-"/>
            </a:pPr>
            <a:r>
              <a:rPr lang="en-US" sz="1800" smtClean="0">
                <a:latin typeface="Trebuchet MS" pitchFamily="34" charset="0"/>
                <a:cs typeface="Arial" pitchFamily="34" charset="0"/>
              </a:rPr>
              <a:t> Specimen id</a:t>
            </a:r>
          </a:p>
          <a:p>
            <a:pPr>
              <a:spcBef>
                <a:spcPct val="0"/>
              </a:spcBef>
              <a:buFontTx/>
              <a:buChar char="-"/>
            </a:pPr>
            <a:r>
              <a:rPr lang="en-US" sz="1800" smtClean="0">
                <a:latin typeface="Trebuchet MS" pitchFamily="34" charset="0"/>
                <a:cs typeface="Arial" pitchFamily="34" charset="0"/>
              </a:rPr>
              <a:t> target isolate id</a:t>
            </a:r>
          </a:p>
          <a:p>
            <a:pPr>
              <a:spcBef>
                <a:spcPct val="0"/>
              </a:spcBef>
              <a:buFontTx/>
              <a:buChar char="-"/>
            </a:pPr>
            <a:r>
              <a:rPr lang="en-US" sz="1800" smtClean="0">
                <a:latin typeface="Trebuchet MS" pitchFamily="34" charset="0"/>
                <a:cs typeface="Arial" pitchFamily="34" charset="0"/>
              </a:rPr>
              <a:t> sequence id (which it is in EuPathDB)</a:t>
            </a:r>
          </a:p>
          <a:p>
            <a:pPr>
              <a:spcBef>
                <a:spcPct val="0"/>
              </a:spcBef>
            </a:pPr>
            <a:endParaRPr lang="en-US" sz="1800" smtClean="0">
              <a:latin typeface="Trebuchet MS" pitchFamily="34" charset="0"/>
              <a:cs typeface="Arial" pitchFamily="34" charset="0"/>
            </a:endParaRPr>
          </a:p>
          <a:p>
            <a:pPr>
              <a:spcBef>
                <a:spcPct val="0"/>
              </a:spcBef>
            </a:pPr>
            <a:r>
              <a:rPr lang="en-US" sz="1800" smtClean="0">
                <a:latin typeface="Trebuchet MS" pitchFamily="34" charset="0"/>
                <a:cs typeface="Arial" pitchFamily="34" charset="0"/>
              </a:rPr>
              <a:t>Sequence description:  (required by GenBank)</a:t>
            </a:r>
          </a:p>
          <a:p>
            <a:pPr>
              <a:spcBef>
                <a:spcPct val="0"/>
              </a:spcBef>
              <a:buFontTx/>
              <a:buChar char="-"/>
            </a:pPr>
            <a:r>
              <a:rPr lang="en-US" sz="1800" smtClean="0">
                <a:latin typeface="Trebuchet MS" pitchFamily="34" charset="0"/>
                <a:cs typeface="Arial" pitchFamily="34" charset="0"/>
              </a:rPr>
              <a:t> complete sequence</a:t>
            </a:r>
          </a:p>
          <a:p>
            <a:pPr>
              <a:spcBef>
                <a:spcPct val="0"/>
              </a:spcBef>
              <a:buFontTx/>
              <a:buChar char="-"/>
            </a:pPr>
            <a:r>
              <a:rPr lang="en-US" sz="1800" smtClean="0">
                <a:latin typeface="Trebuchet MS" pitchFamily="34" charset="0"/>
                <a:cs typeface="Arial" pitchFamily="34" charset="0"/>
              </a:rPr>
              <a:t> partial sequence</a:t>
            </a:r>
          </a:p>
          <a:p>
            <a:pPr>
              <a:spcBef>
                <a:spcPct val="0"/>
              </a:spcBef>
              <a:buFontTx/>
              <a:buChar char="-"/>
            </a:pPr>
            <a:r>
              <a:rPr lang="en-US" sz="1800" smtClean="0">
                <a:latin typeface="Trebuchet MS" pitchFamily="34" charset="0"/>
                <a:cs typeface="Arial" pitchFamily="34" charset="0"/>
              </a:rPr>
              <a:t> partial cds</a:t>
            </a:r>
          </a:p>
          <a:p>
            <a:pPr>
              <a:spcBef>
                <a:spcPct val="0"/>
              </a:spcBef>
              <a:buFontTx/>
              <a:buChar char="-"/>
            </a:pPr>
            <a:r>
              <a:rPr lang="en-US" sz="1800" smtClean="0">
                <a:latin typeface="Trebuchet MS" pitchFamily="34" charset="0"/>
                <a:cs typeface="Arial" pitchFamily="34" charset="0"/>
              </a:rPr>
              <a:t> unknown </a:t>
            </a:r>
          </a:p>
        </p:txBody>
      </p:sp>
      <p:sp>
        <p:nvSpPr>
          <p:cNvPr id="593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6EEFB91-D513-4972-9185-CC369B1FFB09}" type="slidenum">
              <a:rPr lang="en-US">
                <a:cs typeface="Arial" pitchFamily="34" charset="0"/>
              </a:rPr>
              <a:pPr fontAlgn="base">
                <a:spcBef>
                  <a:spcPct val="0"/>
                </a:spcBef>
                <a:spcAft>
                  <a:spcPct val="0"/>
                </a:spcAft>
              </a:pPr>
              <a:t>13</a:t>
            </a:fld>
            <a:endParaRPr lang="en-US">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p:cNvSpPr>
          <p:nvPr>
            <p:ph type="sldImg"/>
          </p:nvPr>
        </p:nvSpPr>
        <p:spPr bwMode="auto">
          <a:noFill/>
          <a:ln>
            <a:solidFill>
              <a:srgbClr val="000000"/>
            </a:solidFill>
            <a:miter lim="800000"/>
            <a:headEnd/>
            <a:tailEnd/>
          </a:ln>
        </p:spPr>
      </p:sp>
      <p:sp>
        <p:nvSpPr>
          <p:cNvPr id="100355" name="Notes Placeholder 2"/>
          <p:cNvSpPr>
            <a:spLocks noGrp="1"/>
          </p:cNvSpPr>
          <p:nvPr>
            <p:ph type="body" idx="1"/>
          </p:nvPr>
        </p:nvSpPr>
        <p:spPr bwMode="auto">
          <a:noFill/>
        </p:spPr>
        <p:txBody>
          <a:bodyPr/>
          <a:lstStyle/>
          <a:p>
            <a:pPr>
              <a:spcBef>
                <a:spcPct val="0"/>
              </a:spcBef>
            </a:pPr>
            <a:r>
              <a:rPr lang="en-US" smtClean="0"/>
              <a:t>Isolate ID: not clear what it refers to</a:t>
            </a:r>
          </a:p>
          <a:p>
            <a:pPr>
              <a:spcBef>
                <a:spcPct val="0"/>
              </a:spcBef>
              <a:buFontTx/>
              <a:buChar char="-"/>
            </a:pPr>
            <a:r>
              <a:rPr lang="en-US" smtClean="0"/>
              <a:t> Specimen id</a:t>
            </a:r>
          </a:p>
          <a:p>
            <a:pPr>
              <a:spcBef>
                <a:spcPct val="0"/>
              </a:spcBef>
              <a:buFontTx/>
              <a:buChar char="-"/>
            </a:pPr>
            <a:r>
              <a:rPr lang="en-US" smtClean="0"/>
              <a:t> target isolate id</a:t>
            </a:r>
          </a:p>
          <a:p>
            <a:pPr>
              <a:spcBef>
                <a:spcPct val="0"/>
              </a:spcBef>
              <a:buFontTx/>
              <a:buChar char="-"/>
            </a:pPr>
            <a:r>
              <a:rPr lang="en-US" smtClean="0"/>
              <a:t> sequence id (which it is in EuPathDB)</a:t>
            </a:r>
          </a:p>
          <a:p>
            <a:pPr>
              <a:spcBef>
                <a:spcPct val="0"/>
              </a:spcBef>
            </a:pPr>
            <a:endParaRPr lang="en-US" smtClean="0"/>
          </a:p>
          <a:p>
            <a:pPr>
              <a:spcBef>
                <a:spcPct val="0"/>
              </a:spcBef>
            </a:pPr>
            <a:r>
              <a:rPr lang="en-US" smtClean="0"/>
              <a:t>Sequence description:  (required by GenBank)</a:t>
            </a:r>
          </a:p>
          <a:p>
            <a:pPr>
              <a:spcBef>
                <a:spcPct val="0"/>
              </a:spcBef>
              <a:buFontTx/>
              <a:buChar char="-"/>
            </a:pPr>
            <a:r>
              <a:rPr lang="en-US" smtClean="0"/>
              <a:t> complete sequence</a:t>
            </a:r>
          </a:p>
          <a:p>
            <a:pPr>
              <a:spcBef>
                <a:spcPct val="0"/>
              </a:spcBef>
              <a:buFontTx/>
              <a:buChar char="-"/>
            </a:pPr>
            <a:r>
              <a:rPr lang="en-US" smtClean="0"/>
              <a:t> partial sequence</a:t>
            </a:r>
          </a:p>
          <a:p>
            <a:pPr>
              <a:spcBef>
                <a:spcPct val="0"/>
              </a:spcBef>
              <a:buFontTx/>
              <a:buChar char="-"/>
            </a:pPr>
            <a:r>
              <a:rPr lang="en-US" smtClean="0"/>
              <a:t> partial cds</a:t>
            </a:r>
          </a:p>
          <a:p>
            <a:pPr>
              <a:spcBef>
                <a:spcPct val="0"/>
              </a:spcBef>
              <a:buFontTx/>
              <a:buChar char="-"/>
            </a:pPr>
            <a:r>
              <a:rPr lang="en-US" smtClean="0"/>
              <a:t> unknown </a:t>
            </a:r>
          </a:p>
        </p:txBody>
      </p:sp>
      <p:sp>
        <p:nvSpPr>
          <p:cNvPr id="10035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EECA5BA-BDBD-4A0F-8F7B-DDF2F148BFF0}" type="slidenum">
              <a:rPr lang="en-US" sz="1200">
                <a:latin typeface="Calibri" pitchFamily="34" charset="0"/>
              </a:rPr>
              <a:pPr algn="r"/>
              <a:t>15</a:t>
            </a:fld>
            <a:endParaRPr lang="en-US" sz="1200">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identifying novel intervention targets</a:t>
            </a:r>
          </a:p>
          <a:p>
            <a:r>
              <a:rPr lang="en-US" sz="1200" kern="1200" dirty="0" smtClean="0">
                <a:solidFill>
                  <a:schemeClr val="tx1"/>
                </a:solidFill>
                <a:latin typeface="+mn-lt"/>
                <a:ea typeface="+mn-ea"/>
                <a:cs typeface="+mn-cs"/>
              </a:rPr>
              <a:t>localization of a parasite within its host at each lifecycle stage</a:t>
            </a:r>
          </a:p>
          <a:p>
            <a:r>
              <a:rPr lang="en-US" sz="1200" kern="1200" dirty="0" smtClean="0">
                <a:solidFill>
                  <a:schemeClr val="tx1"/>
                </a:solidFill>
                <a:latin typeface="+mn-lt"/>
                <a:ea typeface="+mn-ea"/>
                <a:cs typeface="+mn-cs"/>
              </a:rPr>
              <a:t>host and vector information of parasites </a:t>
            </a:r>
          </a:p>
          <a:p>
            <a:r>
              <a:rPr lang="en-US" sz="1200" kern="1200" dirty="0" smtClean="0">
                <a:solidFill>
                  <a:schemeClr val="tx1"/>
                </a:solidFill>
                <a:latin typeface="+mn-lt"/>
                <a:ea typeface="+mn-ea"/>
                <a:cs typeface="+mn-cs"/>
              </a:rPr>
              <a:t>several parasitic organism genomes, namely </a:t>
            </a:r>
            <a:r>
              <a:rPr lang="en-US" sz="1200" i="1" kern="1200" dirty="0" err="1" smtClean="0">
                <a:solidFill>
                  <a:schemeClr val="tx1"/>
                </a:solidFill>
                <a:latin typeface="+mn-lt"/>
                <a:ea typeface="+mn-ea"/>
                <a:cs typeface="+mn-cs"/>
              </a:rPr>
              <a:t>Trypanosomabrucei</a:t>
            </a:r>
            <a:r>
              <a:rPr lang="en-US" sz="1200"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Trypanosomacruzi</a:t>
            </a:r>
            <a:r>
              <a:rPr lang="en-US" sz="1200"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Leishmania</a:t>
            </a:r>
            <a:r>
              <a:rPr lang="en-US" sz="1200" i="1" kern="1200" dirty="0" smtClean="0">
                <a:solidFill>
                  <a:schemeClr val="tx1"/>
                </a:solidFill>
                <a:latin typeface="+mn-lt"/>
                <a:ea typeface="+mn-ea"/>
                <a:cs typeface="+mn-cs"/>
              </a:rPr>
              <a:t> major</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Plasmodium </a:t>
            </a:r>
            <a:r>
              <a:rPr lang="en-US" sz="1200" i="1" kern="1200" dirty="0" err="1" smtClean="0">
                <a:solidFill>
                  <a:schemeClr val="tx1"/>
                </a:solidFill>
                <a:latin typeface="+mn-lt"/>
                <a:ea typeface="+mn-ea"/>
                <a:cs typeface="+mn-cs"/>
              </a:rPr>
              <a:t>falciparum</a:t>
            </a:r>
            <a:r>
              <a:rPr lang="en-US" sz="1200" kern="1200" dirty="0" smtClean="0">
                <a:solidFill>
                  <a:schemeClr val="tx1"/>
                </a:solidFill>
                <a:latin typeface="+mn-lt"/>
                <a:ea typeface="+mn-ea"/>
                <a:cs typeface="+mn-cs"/>
              </a:rPr>
              <a:t>, and </a:t>
            </a:r>
            <a:r>
              <a:rPr lang="en-US" sz="1200" i="1" kern="1200" dirty="0" err="1" smtClean="0">
                <a:solidFill>
                  <a:schemeClr val="tx1"/>
                </a:solidFill>
                <a:latin typeface="+mn-lt"/>
                <a:ea typeface="+mn-ea"/>
                <a:cs typeface="+mn-cs"/>
              </a:rPr>
              <a:t>Schistosomamansoni</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Since the majority of experiments carried out in parasitic organisms are done in a single lifecycle stage, it is important to annotate phenotype data with this information to enable users to analyze the data appropriately.</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latin typeface="+mn-lt"/>
                <a:ea typeface="+mn-ea"/>
                <a:cs typeface="+mn-cs"/>
              </a:rPr>
              <a:t>lethal during bloodstream stage</a:t>
            </a:r>
          </a:p>
          <a:p>
            <a:endParaRPr lang="en-US" dirty="0"/>
          </a:p>
        </p:txBody>
      </p:sp>
      <p:sp>
        <p:nvSpPr>
          <p:cNvPr id="4" name="Slide Number Placeholder 3"/>
          <p:cNvSpPr>
            <a:spLocks noGrp="1"/>
          </p:cNvSpPr>
          <p:nvPr>
            <p:ph type="sldNum" sz="quarter" idx="10"/>
          </p:nvPr>
        </p:nvSpPr>
        <p:spPr/>
        <p:txBody>
          <a:bodyPr/>
          <a:lstStyle/>
          <a:p>
            <a:pPr>
              <a:defRPr/>
            </a:pPr>
            <a:fld id="{3A96576D-D51A-4E67-8DA5-9A6D61B288F8}" type="slidenum">
              <a:rPr lang="en-US" smtClean="0"/>
              <a:pPr>
                <a:defRPr/>
              </a:pPr>
              <a:t>17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There are many types of parasites, and each one has variations to its life cycle. There are, however, similarities among the life cycles of all parasites. The one thing that all parasites have in common is that they are opportunistic organisms that live off the blood of other living organisms. Parasites are dangerous for two reasons. The first is that they can infiltrate the host to the point of consuming all of the body's food, clogging vessels or organs and killing the host, and the other is that they can pass deadly diseases to host organisms.</a:t>
            </a:r>
            <a:r>
              <a:rPr lang="en-US" sz="1200" u="none" strike="noStrike" kern="1200" dirty="0" smtClean="0">
                <a:solidFill>
                  <a:schemeClr val="tx1"/>
                </a:solidFill>
                <a:latin typeface="+mn-lt"/>
                <a:ea typeface="+mn-ea"/>
                <a:cs typeface="+mn-cs"/>
              </a:rPr>
              <a:t/>
            </a:r>
            <a:br>
              <a:rPr lang="en-US" sz="1200" u="none" strike="noStrike" kern="1200" dirty="0" smtClean="0">
                <a:solidFill>
                  <a:schemeClr val="tx1"/>
                </a:solidFill>
                <a:latin typeface="+mn-lt"/>
                <a:ea typeface="+mn-ea"/>
                <a:cs typeface="+mn-cs"/>
              </a:rPr>
            </a:br>
            <a:r>
              <a:rPr lang="en-US" sz="1200" u="none" strike="noStrike" kern="1200" dirty="0" smtClean="0">
                <a:solidFill>
                  <a:schemeClr val="tx1"/>
                </a:solidFill>
                <a:latin typeface="+mn-lt"/>
                <a:ea typeface="+mn-ea"/>
                <a:cs typeface="+mn-cs"/>
              </a:rPr>
              <a:t>Read more: </a:t>
            </a:r>
            <a:r>
              <a:rPr lang="en-US" sz="1200" u="none" strike="noStrike" kern="1200" dirty="0" smtClean="0">
                <a:solidFill>
                  <a:schemeClr val="tx1"/>
                </a:solidFill>
                <a:latin typeface="+mn-lt"/>
                <a:ea typeface="+mn-ea"/>
                <a:cs typeface="+mn-cs"/>
                <a:hlinkClick r:id="rId3"/>
              </a:rPr>
              <a:t>Life Cycle of a Parasite | eHow.comhttp://www.ehow.com/about_5339802_life-cycle-parasite.html#ixzz1S1N345mM</a:t>
            </a:r>
            <a:endParaRPr lang="en-US" sz="1200" u="none" strike="noStrike" kern="1200" dirty="0" smtClean="0">
              <a:solidFill>
                <a:schemeClr val="tx1"/>
              </a:solidFill>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u="none" strike="noStrike" kern="1200" dirty="0" smtClean="0">
              <a:solidFill>
                <a:schemeClr val="tx1"/>
              </a:solidFill>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u="none" strike="noStrike" kern="1200" dirty="0" smtClean="0">
                <a:solidFill>
                  <a:schemeClr val="tx1"/>
                </a:solidFill>
                <a:latin typeface="+mn-lt"/>
                <a:ea typeface="+mn-ea"/>
                <a:cs typeface="+mn-cs"/>
              </a:rPr>
              <a:t>http://www.dpd.cdc.gov/dpdx/HTML/TrypanosomiasisAfrican.htm</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During a blood meal on the mammalian host, an infected tsetse fly (genus </a:t>
            </a:r>
            <a:r>
              <a:rPr lang="en-US" i="1" dirty="0" err="1" smtClean="0"/>
              <a:t>Glossina</a:t>
            </a:r>
            <a:r>
              <a:rPr lang="en-US" dirty="0" smtClean="0"/>
              <a:t>) injects </a:t>
            </a:r>
            <a:r>
              <a:rPr lang="en-US" dirty="0" err="1" smtClean="0"/>
              <a:t>metacyclictrypomastigotes</a:t>
            </a:r>
            <a:r>
              <a:rPr lang="en-US" dirty="0" smtClean="0"/>
              <a:t> into skin tissue.  The parasites enter the lymphatic system and pass into the bloodstream (1) .  Inside the host, they transform into bloodstream </a:t>
            </a:r>
            <a:r>
              <a:rPr lang="en-US" dirty="0" err="1" smtClean="0"/>
              <a:t>trypomastigotes</a:t>
            </a:r>
            <a:r>
              <a:rPr lang="en-US" dirty="0" smtClean="0"/>
              <a:t>  (2), are carried to other sites throughout the body, reach other blood fluids (e.g., lymph, spinal fluid), and continue the replication by binary fission (3).  The entire life cycle of African Trypanosomes is represented by extracellular stages.  The tsetse fly becomes infected with bloodstream </a:t>
            </a:r>
            <a:r>
              <a:rPr lang="en-US" dirty="0" err="1" smtClean="0"/>
              <a:t>trypomastigotes</a:t>
            </a:r>
            <a:r>
              <a:rPr lang="en-US" dirty="0" smtClean="0"/>
              <a:t> when taking a blood meal on an infected mammalian host (4,5).  In the fly’s </a:t>
            </a:r>
            <a:r>
              <a:rPr lang="en-US" dirty="0" err="1" smtClean="0"/>
              <a:t>midgut</a:t>
            </a:r>
            <a:r>
              <a:rPr lang="en-US" dirty="0" smtClean="0"/>
              <a:t>, the parasites transform into </a:t>
            </a:r>
            <a:r>
              <a:rPr lang="en-US" dirty="0" err="1" smtClean="0"/>
              <a:t>procyclictrypomastigotes</a:t>
            </a:r>
            <a:r>
              <a:rPr lang="en-US" dirty="0" smtClean="0"/>
              <a:t>, multiply by binary fission (6), leave the </a:t>
            </a:r>
            <a:r>
              <a:rPr lang="en-US" dirty="0" err="1" smtClean="0"/>
              <a:t>midgut</a:t>
            </a:r>
            <a:r>
              <a:rPr lang="en-US" dirty="0" smtClean="0"/>
              <a:t>, and transform into </a:t>
            </a:r>
            <a:r>
              <a:rPr lang="en-US" dirty="0" err="1" smtClean="0"/>
              <a:t>epimastigotes</a:t>
            </a:r>
            <a:r>
              <a:rPr lang="en-US" dirty="0" smtClean="0"/>
              <a:t> (7).  The </a:t>
            </a:r>
            <a:r>
              <a:rPr lang="en-US" dirty="0" err="1" smtClean="0"/>
              <a:t>epimastigotes</a:t>
            </a:r>
            <a:r>
              <a:rPr lang="en-US" dirty="0" smtClean="0"/>
              <a:t> reach the fly’s salivary glands and continue multiplication by binary fission (8).  The cycle in the fly takes approximately 3 weeks.  Humans are the main reservoir for </a:t>
            </a:r>
            <a:r>
              <a:rPr lang="en-US" i="1" dirty="0" err="1" smtClean="0"/>
              <a:t>Trypanosomabruceigambiense</a:t>
            </a:r>
            <a:r>
              <a:rPr lang="en-US" dirty="0" smtClean="0"/>
              <a:t>, but this species can also be found in animals.  Wild game animals are the main reservoir of </a:t>
            </a:r>
            <a:r>
              <a:rPr lang="en-US" i="1" dirty="0" smtClean="0"/>
              <a:t>T. b. </a:t>
            </a:r>
            <a:r>
              <a:rPr lang="en-US" i="1" dirty="0" err="1" smtClean="0"/>
              <a:t>rhodesiense</a:t>
            </a:r>
            <a:r>
              <a:rPr lang="en-US" dirty="0" smtClean="0"/>
              <a: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u="none" strike="noStrike" kern="1200" dirty="0" smtClean="0">
              <a:solidFill>
                <a:schemeClr val="tx1"/>
              </a:solidFill>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latin typeface="+mn-lt"/>
                <a:ea typeface="+mn-ea"/>
                <a:cs typeface="+mn-cs"/>
              </a:rPr>
              <a:t>To illustrate the complexity of parasite lifecycle stages we consider </a:t>
            </a:r>
            <a:r>
              <a:rPr lang="en-US" sz="1200" kern="1200" dirty="0" err="1" smtClean="0">
                <a:solidFill>
                  <a:schemeClr val="tx1"/>
                </a:solidFill>
                <a:latin typeface="+mn-lt"/>
                <a:ea typeface="+mn-ea"/>
                <a:cs typeface="+mn-cs"/>
              </a:rPr>
              <a:t>the</a:t>
            </a:r>
            <a:r>
              <a:rPr lang="en-US" sz="1200" i="1" kern="1200" dirty="0" err="1" smtClean="0">
                <a:solidFill>
                  <a:schemeClr val="tx1"/>
                </a:solidFill>
                <a:latin typeface="+mn-lt"/>
                <a:ea typeface="+mn-ea"/>
                <a:cs typeface="+mn-cs"/>
              </a:rPr>
              <a:t>Trypanosomacruzi</a:t>
            </a:r>
            <a:r>
              <a:rPr lang="en-US" sz="1200" kern="1200" dirty="0" err="1" smtClean="0">
                <a:solidFill>
                  <a:schemeClr val="tx1"/>
                </a:solidFill>
                <a:latin typeface="+mn-lt"/>
                <a:ea typeface="+mn-ea"/>
                <a:cs typeface="+mn-cs"/>
              </a:rPr>
              <a:t>parasite</a:t>
            </a:r>
            <a:r>
              <a:rPr lang="en-US" sz="1200" kern="1200" dirty="0" smtClean="0">
                <a:solidFill>
                  <a:schemeClr val="tx1"/>
                </a:solidFill>
                <a:latin typeface="+mn-lt"/>
                <a:ea typeface="+mn-ea"/>
                <a:cs typeface="+mn-cs"/>
              </a:rPr>
              <a:t>, which has three stages, namely </a:t>
            </a:r>
            <a:r>
              <a:rPr lang="en-US" sz="1200" kern="1200" dirty="0" err="1" smtClean="0">
                <a:solidFill>
                  <a:schemeClr val="tx1"/>
                </a:solidFill>
                <a:latin typeface="+mn-lt"/>
                <a:ea typeface="+mn-ea"/>
                <a:cs typeface="+mn-cs"/>
              </a:rPr>
              <a:t>amastigote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epimastigote</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trypomastigote</a:t>
            </a:r>
            <a:r>
              <a:rPr lang="en-US" sz="1200" kern="1200" dirty="0" smtClean="0">
                <a:solidFill>
                  <a:schemeClr val="tx1"/>
                </a:solidFill>
                <a:latin typeface="+mn-lt"/>
                <a:ea typeface="+mn-ea"/>
                <a:cs typeface="+mn-cs"/>
              </a:rPr>
              <a:t>.  The </a:t>
            </a:r>
            <a:r>
              <a:rPr lang="en-US" sz="1200" kern="1200" dirty="0" err="1" smtClean="0">
                <a:solidFill>
                  <a:schemeClr val="tx1"/>
                </a:solidFill>
                <a:latin typeface="+mn-lt"/>
                <a:ea typeface="+mn-ea"/>
                <a:cs typeface="+mn-cs"/>
              </a:rPr>
              <a:t>amastigote</a:t>
            </a:r>
            <a:r>
              <a:rPr lang="en-US" sz="1200" kern="1200" dirty="0" smtClean="0">
                <a:solidFill>
                  <a:schemeClr val="tx1"/>
                </a:solidFill>
                <a:latin typeface="+mn-lt"/>
                <a:ea typeface="+mn-ea"/>
                <a:cs typeface="+mn-cs"/>
              </a:rPr>
              <a:t> is an intracellular form that is found in humans/vertebrate hosts of the parasite, the </a:t>
            </a:r>
            <a:r>
              <a:rPr lang="en-US" sz="1200" kern="1200" dirty="0" err="1" smtClean="0">
                <a:solidFill>
                  <a:schemeClr val="tx1"/>
                </a:solidFill>
                <a:latin typeface="+mn-lt"/>
                <a:ea typeface="+mn-ea"/>
                <a:cs typeface="+mn-cs"/>
              </a:rPr>
              <a:t>epimastigote</a:t>
            </a:r>
            <a:r>
              <a:rPr lang="en-US" sz="1200" kern="1200" dirty="0" smtClean="0">
                <a:solidFill>
                  <a:schemeClr val="tx1"/>
                </a:solidFill>
                <a:latin typeface="+mn-lt"/>
                <a:ea typeface="+mn-ea"/>
                <a:cs typeface="+mn-cs"/>
              </a:rPr>
              <a:t> is found in the </a:t>
            </a:r>
            <a:r>
              <a:rPr lang="en-US" sz="1200" kern="1200" dirty="0" err="1" smtClean="0">
                <a:solidFill>
                  <a:schemeClr val="tx1"/>
                </a:solidFill>
                <a:latin typeface="+mn-lt"/>
                <a:ea typeface="+mn-ea"/>
                <a:cs typeface="+mn-cs"/>
              </a:rPr>
              <a:t>midgut</a:t>
            </a:r>
            <a:r>
              <a:rPr lang="en-US" sz="1200" kern="1200" dirty="0" smtClean="0">
                <a:solidFill>
                  <a:schemeClr val="tx1"/>
                </a:solidFill>
                <a:latin typeface="+mn-lt"/>
                <a:ea typeface="+mn-ea"/>
                <a:cs typeface="+mn-cs"/>
              </a:rPr>
              <a:t> of an insect vector and the </a:t>
            </a:r>
            <a:r>
              <a:rPr lang="en-US" sz="1200" kern="1200" dirty="0" err="1" smtClean="0">
                <a:solidFill>
                  <a:schemeClr val="tx1"/>
                </a:solidFill>
                <a:latin typeface="+mn-lt"/>
                <a:ea typeface="+mn-ea"/>
                <a:cs typeface="+mn-cs"/>
              </a:rPr>
              <a:t>trypomastigote</a:t>
            </a:r>
            <a:r>
              <a:rPr lang="en-US" sz="1200" kern="1200" dirty="0" smtClean="0">
                <a:solidFill>
                  <a:schemeClr val="tx1"/>
                </a:solidFill>
                <a:latin typeface="+mn-lt"/>
                <a:ea typeface="+mn-ea"/>
                <a:cs typeface="+mn-cs"/>
              </a:rPr>
              <a:t> is found in the bloodstream of a vertebrate host.  Further, the similar lifecycle stage in different organisms may have different locations and vectors.  For example, the </a:t>
            </a:r>
            <a:r>
              <a:rPr lang="en-US" sz="1200" kern="1200" dirty="0" err="1" smtClean="0">
                <a:solidFill>
                  <a:schemeClr val="tx1"/>
                </a:solidFill>
                <a:latin typeface="+mn-lt"/>
                <a:ea typeface="+mn-ea"/>
                <a:cs typeface="+mn-cs"/>
              </a:rPr>
              <a:t>epimastigote</a:t>
            </a:r>
            <a:r>
              <a:rPr lang="en-US" sz="1200" kern="1200" dirty="0" smtClean="0">
                <a:solidFill>
                  <a:schemeClr val="tx1"/>
                </a:solidFill>
                <a:latin typeface="+mn-lt"/>
                <a:ea typeface="+mn-ea"/>
                <a:cs typeface="+mn-cs"/>
              </a:rPr>
              <a:t> stage of </a:t>
            </a:r>
            <a:r>
              <a:rPr lang="en-US" sz="1200" i="1" kern="1200" dirty="0" smtClean="0">
                <a:solidFill>
                  <a:schemeClr val="tx1"/>
                </a:solidFill>
                <a:latin typeface="+mn-lt"/>
                <a:ea typeface="+mn-ea"/>
                <a:cs typeface="+mn-cs"/>
              </a:rPr>
              <a:t>T. </a:t>
            </a:r>
            <a:r>
              <a:rPr lang="en-US" sz="1200" i="1" kern="1200" dirty="0" err="1" smtClean="0">
                <a:solidFill>
                  <a:schemeClr val="tx1"/>
                </a:solidFill>
                <a:latin typeface="+mn-lt"/>
                <a:ea typeface="+mn-ea"/>
                <a:cs typeface="+mn-cs"/>
              </a:rPr>
              <a:t>cruzi</a:t>
            </a:r>
            <a:r>
              <a:rPr lang="en-US" sz="1200" kern="1200" dirty="0" smtClean="0">
                <a:solidFill>
                  <a:schemeClr val="tx1"/>
                </a:solidFill>
                <a:latin typeface="+mn-lt"/>
                <a:ea typeface="+mn-ea"/>
                <a:cs typeface="+mn-cs"/>
              </a:rPr>
              <a:t> occurs in the </a:t>
            </a:r>
            <a:r>
              <a:rPr lang="en-US" sz="1200" kern="1200" dirty="0" err="1" smtClean="0">
                <a:solidFill>
                  <a:schemeClr val="tx1"/>
                </a:solidFill>
                <a:latin typeface="+mn-lt"/>
                <a:ea typeface="+mn-ea"/>
                <a:cs typeface="+mn-cs"/>
              </a:rPr>
              <a:t>midgut</a:t>
            </a:r>
            <a:r>
              <a:rPr lang="en-US" sz="1200" kern="1200" dirty="0" smtClean="0">
                <a:solidFill>
                  <a:schemeClr val="tx1"/>
                </a:solidFill>
                <a:latin typeface="+mn-lt"/>
                <a:ea typeface="+mn-ea"/>
                <a:cs typeface="+mn-cs"/>
              </a:rPr>
              <a:t> of the </a:t>
            </a:r>
            <a:r>
              <a:rPr lang="en-US" sz="1200" kern="1200" dirty="0" err="1" smtClean="0">
                <a:solidFill>
                  <a:schemeClr val="tx1"/>
                </a:solidFill>
                <a:latin typeface="+mn-lt"/>
                <a:ea typeface="+mn-ea"/>
                <a:cs typeface="+mn-cs"/>
              </a:rPr>
              <a:t>triatomine</a:t>
            </a:r>
            <a:r>
              <a:rPr lang="en-US" sz="1200" kern="1200" dirty="0" smtClean="0">
                <a:solidFill>
                  <a:schemeClr val="tx1"/>
                </a:solidFill>
                <a:latin typeface="+mn-lt"/>
                <a:ea typeface="+mn-ea"/>
                <a:cs typeface="+mn-cs"/>
              </a:rPr>
              <a:t> kissing bug, but in </a:t>
            </a:r>
            <a:r>
              <a:rPr lang="en-US" sz="1200" i="1" kern="1200" dirty="0" smtClean="0">
                <a:solidFill>
                  <a:schemeClr val="tx1"/>
                </a:solidFill>
                <a:latin typeface="+mn-lt"/>
                <a:ea typeface="+mn-ea"/>
                <a:cs typeface="+mn-cs"/>
              </a:rPr>
              <a:t>T. </a:t>
            </a:r>
            <a:r>
              <a:rPr lang="en-US" sz="1200" i="1" kern="1200" dirty="0" err="1" smtClean="0">
                <a:solidFill>
                  <a:schemeClr val="tx1"/>
                </a:solidFill>
                <a:latin typeface="+mn-lt"/>
                <a:ea typeface="+mn-ea"/>
                <a:cs typeface="+mn-cs"/>
              </a:rPr>
              <a:t>brucei</a:t>
            </a:r>
            <a:r>
              <a:rPr lang="en-US" sz="1200" kern="1200" dirty="0" smtClean="0">
                <a:solidFill>
                  <a:schemeClr val="tx1"/>
                </a:solidFill>
                <a:latin typeface="+mn-lt"/>
                <a:ea typeface="+mn-ea"/>
                <a:cs typeface="+mn-cs"/>
              </a:rPr>
              <a:t> it occurs in the salivary gland of the tsetse fly, </a:t>
            </a:r>
            <a:r>
              <a:rPr lang="en-US" sz="1200" i="1" kern="1200" dirty="0" err="1" smtClean="0">
                <a:solidFill>
                  <a:schemeClr val="tx1"/>
                </a:solidFill>
                <a:latin typeface="+mn-lt"/>
                <a:ea typeface="+mn-ea"/>
                <a:cs typeface="+mn-cs"/>
              </a:rPr>
              <a:t>Glossinamorsitans</a:t>
            </a:r>
            <a:r>
              <a:rPr lang="en-US" sz="1200" kern="1200" dirty="0" smtClean="0">
                <a:solidFill>
                  <a:schemeClr val="tx1"/>
                </a:solidFill>
                <a:latin typeface="+mn-lt"/>
                <a:ea typeface="+mn-ea"/>
                <a:cs typeface="+mn-cs"/>
              </a:rPr>
              <a:t>.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u="none" strike="noStrike"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3A96576D-D51A-4E67-8DA5-9A6D61B288F8}" type="slidenum">
              <a:rPr lang="en-US" smtClean="0"/>
              <a:pPr>
                <a:defRPr/>
              </a:pPr>
              <a:t>18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Around</a:t>
            </a:r>
            <a:r>
              <a:rPr lang="en-US" baseline="0" dirty="0" smtClean="0"/>
              <a:t> 300 terms, parasite lifecycle stage, where it takes place, vector and host of specific parasite, etc.</a:t>
            </a:r>
            <a:endParaRPr lang="en-US" dirty="0"/>
          </a:p>
        </p:txBody>
      </p:sp>
      <p:sp>
        <p:nvSpPr>
          <p:cNvPr id="4" name="Slide Number Placeholder 3"/>
          <p:cNvSpPr>
            <a:spLocks noGrp="1"/>
          </p:cNvSpPr>
          <p:nvPr>
            <p:ph type="sldNum" sz="quarter" idx="10"/>
          </p:nvPr>
        </p:nvSpPr>
        <p:spPr/>
        <p:txBody>
          <a:bodyPr/>
          <a:lstStyle/>
          <a:p>
            <a:pPr>
              <a:defRPr/>
            </a:pPr>
            <a:fld id="{3A96576D-D51A-4E67-8DA5-9A6D61B288F8}" type="slidenum">
              <a:rPr lang="en-US" smtClean="0"/>
              <a:pPr>
                <a:defRPr/>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11"/>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13"/>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Straight Connector 10"/>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Straight Connector 1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Straight Connector 15"/>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4"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5" name="Straight Connector 21"/>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6"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22"/>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Oval 23"/>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Oval 25"/>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Oval 24"/>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2" name="Oval 29"/>
          <p:cNvSpPr/>
          <p:nvPr userDrawn="1"/>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286000" y="1229838"/>
            <a:ext cx="6172200" cy="2580162"/>
          </a:xfrm>
        </p:spPr>
        <p:txBody>
          <a:bodyPr anchor="t" anchorCtr="0"/>
          <a:lstStyle>
            <a:lvl1pPr algn="ctr">
              <a:defRPr b="1" cap="none" baseline="0">
                <a:latin typeface="Geneva" pitchFamily="34" charset="0"/>
              </a:defRPr>
            </a:lvl1pPr>
          </a:lstStyle>
          <a:p>
            <a:r>
              <a:rPr lang="en-US" dirty="0" smtClean="0"/>
              <a:t>Click to edit Master title style</a:t>
            </a:r>
            <a:endParaRPr lang="en-US" dirty="0"/>
          </a:p>
        </p:txBody>
      </p:sp>
      <p:sp>
        <p:nvSpPr>
          <p:cNvPr id="9" name="Subtitle 8"/>
          <p:cNvSpPr>
            <a:spLocks noGrp="1"/>
          </p:cNvSpPr>
          <p:nvPr>
            <p:ph type="subTitle" idx="1"/>
          </p:nvPr>
        </p:nvSpPr>
        <p:spPr>
          <a:xfrm>
            <a:off x="2286000" y="5003322"/>
            <a:ext cx="6172200" cy="1371600"/>
          </a:xfrm>
        </p:spPr>
        <p:txBody>
          <a:bodyPr/>
          <a:lstStyle>
            <a:lvl1pPr marL="0" indent="0" algn="ctr">
              <a:buNone/>
              <a:defRPr sz="1800" b="1" baseline="0">
                <a:solidFill>
                  <a:schemeClr val="tx2"/>
                </a:solidFill>
                <a:latin typeface="Geneva"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Click to edit Master subtitle style</a:t>
            </a:r>
            <a:endParaRPr lang="en-US" dirty="0"/>
          </a:p>
        </p:txBody>
      </p:sp>
      <p:sp>
        <p:nvSpPr>
          <p:cNvPr id="23" name="Date Placeholder 27"/>
          <p:cNvSpPr>
            <a:spLocks noGrp="1"/>
          </p:cNvSpPr>
          <p:nvPr>
            <p:ph type="dt" sz="half" idx="10"/>
          </p:nvPr>
        </p:nvSpPr>
        <p:spPr bwMode="auto">
          <a:xfrm rot="5400000">
            <a:off x="7764463" y="1174750"/>
            <a:ext cx="2286000" cy="381000"/>
          </a:xfrm>
        </p:spPr>
        <p:txBody>
          <a:bodyPr/>
          <a:lstStyle>
            <a:lvl1pPr>
              <a:defRPr/>
            </a:lvl1pPr>
          </a:lstStyle>
          <a:p>
            <a:pPr>
              <a:defRPr/>
            </a:pPr>
            <a:fld id="{09E6E2F5-E82E-4073-886A-8FD937FADFAE}" type="datetime1">
              <a:rPr lang="en-US"/>
              <a:pPr>
                <a:defRPr/>
              </a:pPr>
              <a:t>7/21/2011</a:t>
            </a:fld>
            <a:endParaRPr lang="en-US"/>
          </a:p>
        </p:txBody>
      </p:sp>
      <p:sp>
        <p:nvSpPr>
          <p:cNvPr id="24" name="Footer Placeholder 16"/>
          <p:cNvSpPr>
            <a:spLocks noGrp="1"/>
          </p:cNvSpPr>
          <p:nvPr>
            <p:ph type="ftr" sz="quarter" idx="11"/>
          </p:nvPr>
        </p:nvSpPr>
        <p:spPr bwMode="auto">
          <a:xfrm rot="5400000">
            <a:off x="7077076" y="4181475"/>
            <a:ext cx="3657600" cy="384175"/>
          </a:xfrm>
        </p:spPr>
        <p:txBody>
          <a:bodyPr/>
          <a:lstStyle>
            <a:lvl1pPr>
              <a:defRPr/>
            </a:lvl1pPr>
          </a:lstStyle>
          <a:p>
            <a:pPr>
              <a:defRPr/>
            </a:pPr>
            <a:endParaRPr lang="en-US"/>
          </a:p>
        </p:txBody>
      </p:sp>
      <p:sp>
        <p:nvSpPr>
          <p:cNvPr id="25" name="Slide Number Placeholder 28"/>
          <p:cNvSpPr>
            <a:spLocks noGrp="1"/>
          </p:cNvSpPr>
          <p:nvPr>
            <p:ph type="sldNum" sz="quarter" idx="12"/>
          </p:nvPr>
        </p:nvSpPr>
        <p:spPr bwMode="auto">
          <a:xfrm>
            <a:off x="1325563" y="4929188"/>
            <a:ext cx="609600" cy="517525"/>
          </a:xfrm>
        </p:spPr>
        <p:txBody>
          <a:bodyPr/>
          <a:lstStyle>
            <a:lvl1pPr>
              <a:defRPr/>
            </a:lvl1pPr>
          </a:lstStyle>
          <a:p>
            <a:pPr>
              <a:defRPr/>
            </a:pPr>
            <a:fld id="{55E5F3D9-627F-4639-BD34-7F68CC74A77A}"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5" name="Straight Connector 4"/>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Straight Connector 5"/>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7" name="Rectangle 6"/>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traight Connector 8"/>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Oval 9"/>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1" name="Straight Connector 12"/>
          <p:cNvCxnSpPr/>
          <p:nvPr userDrawn="1"/>
        </p:nvCxnSpPr>
        <p:spPr>
          <a:xfrm flipV="1">
            <a:off x="381000" y="1066800"/>
            <a:ext cx="7924800" cy="0"/>
          </a:xfrm>
          <a:prstGeom prst="line">
            <a:avLst/>
          </a:prstGeom>
          <a:ln w="9525">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74638"/>
            <a:ext cx="7467600" cy="715962"/>
          </a:xfrm>
        </p:spPr>
        <p:txBody>
          <a:bodyPr/>
          <a:lstStyle>
            <a:lvl1pPr>
              <a:defRPr sz="2800" b="1" i="0" cap="none" baseline="0">
                <a:solidFill>
                  <a:schemeClr val="tx1">
                    <a:lumMod val="65000"/>
                    <a:lumOff val="35000"/>
                  </a:schemeClr>
                </a:solidFill>
                <a:latin typeface="Helvetica" pitchFamily="34" charset="0"/>
              </a:defRPr>
            </a:lvl1pPr>
          </a:lstStyle>
          <a:p>
            <a:r>
              <a:rPr lang="en-US" dirty="0" smtClean="0"/>
              <a:t>Click to edit Master title style</a:t>
            </a:r>
            <a:endParaRPr lang="en-US" dirty="0"/>
          </a:p>
        </p:txBody>
      </p:sp>
      <p:sp>
        <p:nvSpPr>
          <p:cNvPr id="8" name="Content Placeholder 7"/>
          <p:cNvSpPr>
            <a:spLocks noGrp="1"/>
          </p:cNvSpPr>
          <p:nvPr>
            <p:ph sz="quarter" idx="1"/>
          </p:nvPr>
        </p:nvSpPr>
        <p:spPr>
          <a:xfrm>
            <a:off x="457200" y="1143000"/>
            <a:ext cx="7467600" cy="53309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Date Placeholder 6"/>
          <p:cNvSpPr>
            <a:spLocks noGrp="1"/>
          </p:cNvSpPr>
          <p:nvPr>
            <p:ph type="dt" sz="half" idx="10"/>
          </p:nvPr>
        </p:nvSpPr>
        <p:spPr/>
        <p:txBody>
          <a:bodyPr/>
          <a:lstStyle>
            <a:lvl1pPr>
              <a:defRPr/>
            </a:lvl1pPr>
          </a:lstStyle>
          <a:p>
            <a:pPr>
              <a:defRPr/>
            </a:pPr>
            <a:fld id="{853FFAFD-FF68-4BF9-ADF1-9E331B5C0D7E}" type="datetime1">
              <a:rPr lang="en-US"/>
              <a:pPr>
                <a:defRPr/>
              </a:pPr>
              <a:t>7/21/2011</a:t>
            </a:fld>
            <a:endParaRPr lang="en-US"/>
          </a:p>
        </p:txBody>
      </p:sp>
      <p:sp>
        <p:nvSpPr>
          <p:cNvPr id="13" name="Slide Number Placeholder 8"/>
          <p:cNvSpPr>
            <a:spLocks noGrp="1"/>
          </p:cNvSpPr>
          <p:nvPr>
            <p:ph type="sldNum" sz="quarter" idx="11"/>
          </p:nvPr>
        </p:nvSpPr>
        <p:spPr/>
        <p:txBody>
          <a:bodyPr/>
          <a:lstStyle>
            <a:lvl1pPr>
              <a:defRPr/>
            </a:lvl1pPr>
          </a:lstStyle>
          <a:p>
            <a:pPr>
              <a:defRPr/>
            </a:pPr>
            <a:fld id="{C6587C3C-6210-43A2-897D-BAD9F5F0EE9E}" type="slidenum">
              <a:rPr lang="en-US"/>
              <a:pPr>
                <a:defRPr/>
              </a:pPr>
              <a:t>‹#›</a:t>
            </a:fld>
            <a:endParaRPr lang="en-US"/>
          </a:p>
        </p:txBody>
      </p:sp>
      <p:sp>
        <p:nvSpPr>
          <p:cNvPr id="14" name="Footer Placeholder 9"/>
          <p:cNvSpPr>
            <a:spLocks noGrp="1"/>
          </p:cNvSpPr>
          <p:nvPr>
            <p:ph type="ftr" sz="quarter" idx="12"/>
          </p:nvPr>
        </p:nvSpPr>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lang="en-US" smtClean="0"/>
              <a:t>Click to edit Master title style</a:t>
            </a:r>
            <a:endParaRPr lang="en-US"/>
          </a:p>
        </p:txBody>
      </p:sp>
      <p:sp>
        <p:nvSpPr>
          <p:cNvPr id="76810" name="Text Placeholder 12"/>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 name="Date Placeholder 6"/>
          <p:cNvSpPr>
            <a:spLocks noGrp="1"/>
          </p:cNvSpPr>
          <p:nvPr>
            <p:ph type="dt" sz="half" idx="2"/>
          </p:nvPr>
        </p:nvSpPr>
        <p:spPr>
          <a:xfrm rot="5400000">
            <a:off x="7589045" y="1081881"/>
            <a:ext cx="2011362" cy="384175"/>
          </a:xfrm>
          <a:prstGeom prst="rect">
            <a:avLst/>
          </a:prstGeom>
        </p:spPr>
        <p:txBody>
          <a:bodyPr vert="horz" rtlCol="0" anchor="ctr" anchorCtr="0"/>
          <a:lstStyle>
            <a:lvl1pPr algn="r" fontAlgn="auto">
              <a:spcBef>
                <a:spcPts val="0"/>
              </a:spcBef>
              <a:spcAft>
                <a:spcPts val="0"/>
              </a:spcAft>
              <a:defRPr sz="1200">
                <a:solidFill>
                  <a:schemeClr val="tx2"/>
                </a:solidFill>
                <a:latin typeface="+mn-lt"/>
                <a:cs typeface="+mn-cs"/>
              </a:defRPr>
            </a:lvl1pPr>
          </a:lstStyle>
          <a:p>
            <a:pPr>
              <a:defRPr/>
            </a:pPr>
            <a:fld id="{B9C8FBFE-2B45-46C8-B362-8550B47E7BB4}" type="datetime1">
              <a:rPr lang="en-US"/>
              <a:pPr>
                <a:defRPr/>
              </a:pPr>
              <a:t>7/21/2011</a:t>
            </a:fld>
            <a:endParaRPr lang="en-US"/>
          </a:p>
        </p:txBody>
      </p:sp>
      <p:sp>
        <p:nvSpPr>
          <p:cNvPr id="18" name="Slide Number Placeholder 8"/>
          <p:cNvSpPr>
            <a:spLocks noGrp="1"/>
          </p:cNvSpPr>
          <p:nvPr>
            <p:ph type="sldNum" sz="quarter" idx="4"/>
          </p:nvPr>
        </p:nvSpPr>
        <p:spPr>
          <a:xfrm>
            <a:off x="8129588" y="5734050"/>
            <a:ext cx="609600" cy="520700"/>
          </a:xfrm>
          <a:prstGeom prst="rect">
            <a:avLst/>
          </a:prstGeom>
        </p:spPr>
        <p:txBody>
          <a:bodyPr vert="horz" rtlCol="0" anchor="ctr"/>
          <a:lstStyle>
            <a:lvl1pPr algn="ctr" fontAlgn="auto">
              <a:spcBef>
                <a:spcPts val="0"/>
              </a:spcBef>
              <a:spcAft>
                <a:spcPts val="0"/>
              </a:spcAft>
              <a:defRPr sz="1400" b="1">
                <a:solidFill>
                  <a:srgbClr val="FFFFFF"/>
                </a:solidFill>
                <a:latin typeface="+mn-lt"/>
                <a:cs typeface="+mn-cs"/>
              </a:defRPr>
            </a:lvl1pPr>
          </a:lstStyle>
          <a:p>
            <a:pPr>
              <a:defRPr/>
            </a:pPr>
            <a:fld id="{D6DDAA7F-7A62-46D5-B5CD-A4B9F95C40FE}" type="slidenum">
              <a:rPr lang="en-US"/>
              <a:pPr>
                <a:defRPr/>
              </a:pPr>
              <a:t>‹#›</a:t>
            </a:fld>
            <a:endParaRPr lang="en-US"/>
          </a:p>
        </p:txBody>
      </p:sp>
      <p:sp>
        <p:nvSpPr>
          <p:cNvPr id="19" name="Footer Placeholder 9"/>
          <p:cNvSpPr>
            <a:spLocks noGrp="1"/>
          </p:cNvSpPr>
          <p:nvPr>
            <p:ph type="ftr" sz="quarter" idx="3"/>
          </p:nvPr>
        </p:nvSpPr>
        <p:spPr>
          <a:xfrm rot="5400000">
            <a:off x="6989763" y="3736975"/>
            <a:ext cx="3200400" cy="365125"/>
          </a:xfrm>
          <a:prstGeom prst="rect">
            <a:avLst/>
          </a:prstGeom>
        </p:spPr>
        <p:txBody>
          <a:bodyPr vert="horz" rtlCol="0" anchor="ctr" anchorCtr="0"/>
          <a:lstStyle>
            <a:lvl1pPr fontAlgn="auto">
              <a:spcBef>
                <a:spcPts val="0"/>
              </a:spcBef>
              <a:spcAft>
                <a:spcPts val="0"/>
              </a:spcAft>
              <a:defRPr sz="1200">
                <a:solidFill>
                  <a:schemeClr val="tx2"/>
                </a:solidFill>
                <a:latin typeface="+mn-lt"/>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Lst>
  <p:transition>
    <p:fade/>
  </p:transition>
  <p:hf hdr="0" ftr="0" dt="0"/>
  <p:txStyles>
    <p:title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itchFamily="18" charset="0"/>
        </a:defRPr>
      </a:lvl2pPr>
      <a:lvl3pPr algn="l" rtl="0" fontAlgn="base">
        <a:spcBef>
          <a:spcPct val="0"/>
        </a:spcBef>
        <a:spcAft>
          <a:spcPct val="0"/>
        </a:spcAft>
        <a:defRPr sz="3000">
          <a:solidFill>
            <a:schemeClr val="tx2"/>
          </a:solidFill>
          <a:latin typeface="Century Schoolbook" pitchFamily="18" charset="0"/>
        </a:defRPr>
      </a:lvl3pPr>
      <a:lvl4pPr algn="l" rtl="0" fontAlgn="base">
        <a:spcBef>
          <a:spcPct val="0"/>
        </a:spcBef>
        <a:spcAft>
          <a:spcPct val="0"/>
        </a:spcAft>
        <a:defRPr sz="3000">
          <a:solidFill>
            <a:schemeClr val="tx2"/>
          </a:solidFill>
          <a:latin typeface="Century Schoolbook" pitchFamily="18" charset="0"/>
        </a:defRPr>
      </a:lvl4pPr>
      <a:lvl5pPr algn="l" rtl="0" fontAlgn="base">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fontAlgn="base">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fontAlgn="base">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fontAlgn="base">
        <a:spcBef>
          <a:spcPct val="20000"/>
        </a:spcBef>
        <a:spcAft>
          <a:spcPct val="0"/>
        </a:spcAft>
        <a:buClr>
          <a:srgbClr val="0C61AE"/>
        </a:buClr>
        <a:buSzPct val="60000"/>
        <a:buFont typeface="Wingdings" pitchFamily="2" charset="2"/>
        <a:buChar char=""/>
        <a:defRPr kern="1200">
          <a:solidFill>
            <a:schemeClr val="tx1"/>
          </a:solidFill>
          <a:latin typeface="+mn-lt"/>
          <a:ea typeface="+mn-ea"/>
          <a:cs typeface="+mn-cs"/>
        </a:defRPr>
      </a:lvl3pPr>
      <a:lvl4pPr marL="1187450" indent="-182563" algn="l" rtl="0" fontAlgn="base">
        <a:spcBef>
          <a:spcPct val="20000"/>
        </a:spcBef>
        <a:spcAft>
          <a:spcPct val="0"/>
        </a:spcAft>
        <a:buClr>
          <a:srgbClr val="AABBDF"/>
        </a:buClr>
        <a:buSzPct val="60000"/>
        <a:buFont typeface="Wingdings" pitchFamily="2" charset="2"/>
        <a:buChar char=""/>
        <a:defRPr kern="1200">
          <a:solidFill>
            <a:schemeClr val="tx1"/>
          </a:solidFill>
          <a:latin typeface="+mn-lt"/>
          <a:ea typeface="+mn-ea"/>
          <a:cs typeface="+mn-cs"/>
        </a:defRPr>
      </a:lvl4pPr>
      <a:lvl5pPr marL="1462088" indent="-182563" algn="l" rtl="0" fontAlgn="base">
        <a:spcBef>
          <a:spcPct val="20000"/>
        </a:spcBef>
        <a:spcAft>
          <a:spcPct val="0"/>
        </a:spcAft>
        <a:buClr>
          <a:srgbClr val="AACC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package" Target="../embeddings/Microsoft_Office_Excel_Worksheet4.xlsx"/><Relationship Id="rId4" Type="http://schemas.openxmlformats.org/officeDocument/2006/relationships/hyperlink" Target="EuPathDB_IsolateSubmission.xl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Microsoft_Office_Excel_97-2003_Worksheet1.xls"/></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Office_Excel_Worksheet1.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Office_Excel_Worksheet2.xlsx"/></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Office_Excel_Worksheet3.xlsx"/><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1447800"/>
            <a:ext cx="6858000" cy="2362200"/>
          </a:xfrm>
        </p:spPr>
        <p:txBody>
          <a:bodyPr>
            <a:normAutofit fontScale="90000"/>
          </a:bodyPr>
          <a:lstStyle/>
          <a:p>
            <a:pPr fontAlgn="auto">
              <a:lnSpc>
                <a:spcPct val="150000"/>
              </a:lnSpc>
              <a:spcAft>
                <a:spcPts val="0"/>
              </a:spcAft>
              <a:defRPr/>
            </a:pPr>
            <a:r>
              <a:rPr lang="en-US" sz="3600" dirty="0" smtClean="0">
                <a:solidFill>
                  <a:schemeClr val="tx1"/>
                </a:solidFill>
                <a:latin typeface="Arial"/>
                <a:cs typeface="Arial"/>
              </a:rPr>
              <a:t>Ontology Driven</a:t>
            </a:r>
            <a:br>
              <a:rPr lang="en-US" sz="3600" dirty="0" smtClean="0">
                <a:solidFill>
                  <a:schemeClr val="tx1"/>
                </a:solidFill>
                <a:latin typeface="Arial"/>
                <a:cs typeface="Arial"/>
              </a:rPr>
            </a:br>
            <a:r>
              <a:rPr lang="en-US" sz="3600" dirty="0" smtClean="0">
                <a:solidFill>
                  <a:schemeClr val="tx1"/>
                </a:solidFill>
                <a:latin typeface="Arial"/>
                <a:cs typeface="Arial"/>
              </a:rPr>
              <a:t>Data Collection for </a:t>
            </a:r>
            <a:r>
              <a:rPr lang="en-US" sz="3600" dirty="0" err="1" smtClean="0">
                <a:solidFill>
                  <a:schemeClr val="tx1"/>
                </a:solidFill>
                <a:latin typeface="Arial"/>
                <a:cs typeface="Arial"/>
              </a:rPr>
              <a:t>EuPathDB</a:t>
            </a:r>
            <a:r>
              <a:rPr lang="en-US" dirty="0" smtClean="0"/>
              <a:t/>
            </a:r>
            <a:br>
              <a:rPr lang="en-US" dirty="0" smtClean="0"/>
            </a:br>
            <a:endParaRPr lang="en-US" dirty="0"/>
          </a:p>
        </p:txBody>
      </p:sp>
      <p:sp>
        <p:nvSpPr>
          <p:cNvPr id="25602" name="Subtitle 2"/>
          <p:cNvSpPr>
            <a:spLocks noGrp="1"/>
          </p:cNvSpPr>
          <p:nvPr>
            <p:ph type="subTitle" idx="1"/>
          </p:nvPr>
        </p:nvSpPr>
        <p:spPr>
          <a:xfrm>
            <a:off x="2209800" y="4114800"/>
            <a:ext cx="6400800" cy="2057400"/>
          </a:xfrm>
        </p:spPr>
        <p:txBody>
          <a:bodyPr/>
          <a:lstStyle/>
          <a:p>
            <a:r>
              <a:rPr lang="en-US" sz="2000" dirty="0" err="1" smtClean="0">
                <a:solidFill>
                  <a:schemeClr val="tx1"/>
                </a:solidFill>
                <a:latin typeface="Arial" pitchFamily="34" charset="0"/>
                <a:cs typeface="Arial" pitchFamily="34" charset="0"/>
              </a:rPr>
              <a:t>Jie</a:t>
            </a:r>
            <a:r>
              <a:rPr lang="en-US" sz="2000" smtClean="0">
                <a:solidFill>
                  <a:schemeClr val="tx1"/>
                </a:solidFill>
                <a:latin typeface="Arial" pitchFamily="34" charset="0"/>
                <a:cs typeface="Arial" pitchFamily="34" charset="0"/>
              </a:rPr>
              <a:t> Zheng</a:t>
            </a:r>
            <a:endParaRPr lang="en-US" sz="2000" dirty="0" smtClean="0">
              <a:solidFill>
                <a:schemeClr val="tx1"/>
              </a:solidFill>
              <a:latin typeface="Arial" pitchFamily="34" charset="0"/>
              <a:cs typeface="Arial" pitchFamily="34" charset="0"/>
            </a:endParaRPr>
          </a:p>
          <a:p>
            <a:r>
              <a:rPr lang="en-US" b="0" dirty="0" smtClean="0">
                <a:solidFill>
                  <a:schemeClr val="tx1"/>
                </a:solidFill>
                <a:latin typeface="Arial" pitchFamily="34" charset="0"/>
                <a:cs typeface="Arial" pitchFamily="34" charset="0"/>
              </a:rPr>
              <a:t>Center for Bioinformatics</a:t>
            </a:r>
          </a:p>
          <a:p>
            <a:r>
              <a:rPr lang="en-US" b="0" dirty="0" smtClean="0">
                <a:solidFill>
                  <a:schemeClr val="tx1"/>
                </a:solidFill>
                <a:latin typeface="Arial" pitchFamily="34" charset="0"/>
                <a:cs typeface="Arial" pitchFamily="34" charset="0"/>
              </a:rPr>
              <a:t>University of Pennsylvania Perelman School of Medicine</a:t>
            </a:r>
          </a:p>
          <a:p>
            <a:endParaRPr lang="en-US" dirty="0" smtClean="0">
              <a:solidFill>
                <a:schemeClr val="tx1"/>
              </a:solidFill>
              <a:latin typeface="Geneva"/>
            </a:endParaRPr>
          </a:p>
          <a:p>
            <a:r>
              <a:rPr lang="en-US" sz="1600" b="0" i="1" dirty="0" smtClean="0">
                <a:solidFill>
                  <a:schemeClr val="tx1"/>
                </a:solidFill>
                <a:latin typeface="Geneva"/>
              </a:rPr>
              <a:t>2011 ICBO OBI Tutorial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Ontology Based Model</a:t>
            </a:r>
            <a:endParaRPr lang="en-US" dirty="0"/>
          </a:p>
        </p:txBody>
      </p:sp>
      <p:sp>
        <p:nvSpPr>
          <p:cNvPr id="3" name="Content Placeholder 2"/>
          <p:cNvSpPr>
            <a:spLocks noGrp="1"/>
          </p:cNvSpPr>
          <p:nvPr>
            <p:ph sz="quarter" idx="1"/>
          </p:nvPr>
        </p:nvSpPr>
        <p:spPr/>
        <p:txBody>
          <a:bodyPr/>
          <a:lstStyle/>
          <a:p>
            <a:r>
              <a:rPr lang="en-US" dirty="0" smtClean="0">
                <a:latin typeface="Century Schoolbook" pitchFamily="18" charset="0"/>
              </a:rPr>
              <a:t>Identify ontology parent classes of data or information</a:t>
            </a:r>
          </a:p>
          <a:p>
            <a:pPr>
              <a:buNone/>
            </a:pPr>
            <a:endParaRPr lang="en-US" dirty="0" smtClean="0">
              <a:latin typeface="Century Schoolbook" pitchFamily="18" charset="0"/>
            </a:endParaRPr>
          </a:p>
          <a:p>
            <a:r>
              <a:rPr lang="en-US" dirty="0" smtClean="0">
                <a:latin typeface="Century Schoolbook" pitchFamily="18" charset="0"/>
              </a:rPr>
              <a:t>Apply the ontology defined relations to reveal the interconnection of data or information collected</a:t>
            </a:r>
          </a:p>
        </p:txBody>
      </p:sp>
      <p:sp>
        <p:nvSpPr>
          <p:cNvPr id="4" name="Slide Number Placeholder 3"/>
          <p:cNvSpPr>
            <a:spLocks noGrp="1"/>
          </p:cNvSpPr>
          <p:nvPr>
            <p:ph type="sldNum" sz="quarter" idx="11"/>
          </p:nvPr>
        </p:nvSpPr>
        <p:spPr/>
        <p:txBody>
          <a:bodyPr/>
          <a:lstStyle/>
          <a:p>
            <a:pPr>
              <a:defRPr/>
            </a:pPr>
            <a:fld id="{C6587C3C-6210-43A2-897D-BAD9F5F0EE9E}"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15962"/>
          </a:xfrm>
        </p:spPr>
        <p:txBody>
          <a:bodyPr wrap="square" lIns="91440" tIns="45720" rIns="91440" bIns="45720" numCol="1" anchorCtr="0" compatLnSpc="1">
            <a:prstTxWarp prst="textNoShape">
              <a:avLst/>
            </a:prstTxWarp>
            <a:normAutofit fontScale="90000"/>
          </a:bodyPr>
          <a:lstStyle/>
          <a:p>
            <a:r>
              <a:rPr lang="en-US" dirty="0" smtClean="0">
                <a:solidFill>
                  <a:srgbClr val="595959"/>
                </a:solidFill>
                <a:latin typeface="Helvetica"/>
              </a:rPr>
              <a:t>Main Components of OBI and Their Relations</a:t>
            </a:r>
          </a:p>
        </p:txBody>
      </p:sp>
      <p:sp>
        <p:nvSpPr>
          <p:cNvPr id="34818"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173561C9-B4D5-4141-A60C-F5E9E32C777C}" type="slidenum">
              <a:rPr lang="en-US">
                <a:latin typeface="Century Schoolbook" pitchFamily="18" charset="0"/>
                <a:cs typeface="Arial" pitchFamily="34" charset="0"/>
              </a:rPr>
              <a:pPr fontAlgn="base">
                <a:spcBef>
                  <a:spcPct val="0"/>
                </a:spcBef>
                <a:spcAft>
                  <a:spcPct val="0"/>
                </a:spcAft>
              </a:pPr>
              <a:t>11</a:t>
            </a:fld>
            <a:endParaRPr lang="en-US">
              <a:latin typeface="Century Schoolbook" pitchFamily="18" charset="0"/>
              <a:cs typeface="Arial" pitchFamily="34" charset="0"/>
            </a:endParaRPr>
          </a:p>
        </p:txBody>
      </p:sp>
      <p:sp>
        <p:nvSpPr>
          <p:cNvPr id="5" name="Oval 4"/>
          <p:cNvSpPr/>
          <p:nvPr/>
        </p:nvSpPr>
        <p:spPr>
          <a:xfrm>
            <a:off x="228600" y="3048000"/>
            <a:ext cx="2200276" cy="1524000"/>
          </a:xfrm>
          <a:prstGeom prst="ellipse">
            <a:avLst/>
          </a:prstGeom>
          <a:solidFill>
            <a:srgbClr val="FFCCFF">
              <a:alpha val="45000"/>
            </a:srgbClr>
          </a:solidFill>
          <a:ln/>
        </p:spPr>
        <p:style>
          <a:lnRef idx="2">
            <a:schemeClr val="accent1"/>
          </a:lnRef>
          <a:fillRef idx="1">
            <a:schemeClr val="lt1"/>
          </a:fillRef>
          <a:effectRef idx="0">
            <a:schemeClr val="accent1"/>
          </a:effectRef>
          <a:fontRef idx="minor">
            <a:schemeClr val="dk1"/>
          </a:fontRef>
        </p:style>
        <p:txBody>
          <a:bodyPr lIns="0" tIns="0" rIns="0" bIns="0" anchor="ctr"/>
          <a:lstStyle/>
          <a:p>
            <a:pPr algn="ctr" fontAlgn="auto">
              <a:spcBef>
                <a:spcPts val="0"/>
              </a:spcBef>
              <a:spcAft>
                <a:spcPts val="0"/>
              </a:spcAft>
              <a:defRPr/>
            </a:pPr>
            <a:r>
              <a:rPr lang="en-US" sz="2000" b="1" dirty="0" smtClean="0">
                <a:solidFill>
                  <a:srgbClr val="0070C0"/>
                </a:solidFill>
                <a:latin typeface="Arial" charset="0"/>
                <a:ea typeface="ＭＳ Ｐゴシック" pitchFamily="34" charset="-128"/>
              </a:rPr>
              <a:t>material entity</a:t>
            </a:r>
          </a:p>
          <a:p>
            <a:pPr algn="ctr" fontAlgn="auto">
              <a:spcBef>
                <a:spcPts val="0"/>
              </a:spcBef>
              <a:spcAft>
                <a:spcPts val="0"/>
              </a:spcAft>
              <a:defRPr/>
            </a:pPr>
            <a:r>
              <a:rPr lang="en-US" sz="1600" dirty="0" err="1" smtClean="0">
                <a:solidFill>
                  <a:schemeClr val="tx1"/>
                </a:solidFill>
                <a:latin typeface="Arial" charset="0"/>
                <a:ea typeface="ＭＳ Ｐゴシック" pitchFamily="34" charset="-128"/>
              </a:rPr>
              <a:t>is_a</a:t>
            </a:r>
            <a:r>
              <a:rPr lang="en-US" sz="1600" dirty="0" smtClean="0">
                <a:solidFill>
                  <a:schemeClr val="tx1"/>
                </a:solidFill>
                <a:latin typeface="Arial" charset="0"/>
                <a:ea typeface="ＭＳ Ｐゴシック" pitchFamily="34" charset="-128"/>
              </a:rPr>
              <a:t> independent</a:t>
            </a:r>
          </a:p>
          <a:p>
            <a:pPr algn="ctr" fontAlgn="auto">
              <a:spcBef>
                <a:spcPts val="0"/>
              </a:spcBef>
              <a:spcAft>
                <a:spcPts val="0"/>
              </a:spcAft>
              <a:defRPr/>
            </a:pPr>
            <a:r>
              <a:rPr lang="en-US" sz="1600" dirty="0" smtClean="0">
                <a:solidFill>
                  <a:schemeClr val="tx1"/>
                </a:solidFill>
                <a:latin typeface="Arial" charset="0"/>
                <a:ea typeface="ＭＳ Ｐゴシック" pitchFamily="34" charset="-128"/>
              </a:rPr>
              <a:t>_continuant</a:t>
            </a:r>
            <a:endParaRPr lang="en-US" sz="2000" b="1" dirty="0">
              <a:solidFill>
                <a:srgbClr val="0070C0"/>
              </a:solidFill>
              <a:latin typeface="Arial" charset="0"/>
              <a:ea typeface="ＭＳ Ｐゴシック" pitchFamily="34" charset="-128"/>
            </a:endParaRPr>
          </a:p>
        </p:txBody>
      </p:sp>
      <p:sp>
        <p:nvSpPr>
          <p:cNvPr id="6" name="Oval 5"/>
          <p:cNvSpPr/>
          <p:nvPr/>
        </p:nvSpPr>
        <p:spPr>
          <a:xfrm>
            <a:off x="3733800" y="4953000"/>
            <a:ext cx="2286000" cy="1371600"/>
          </a:xfrm>
          <a:prstGeom prst="ellipse">
            <a:avLst/>
          </a:prstGeom>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2000" b="1" dirty="0">
                <a:solidFill>
                  <a:srgbClr val="0070C0"/>
                </a:solidFill>
                <a:latin typeface="Arial" charset="0"/>
                <a:ea typeface="ＭＳ Ｐゴシック" pitchFamily="34" charset="-128"/>
              </a:rPr>
              <a:t>information content entity (ICE)</a:t>
            </a:r>
          </a:p>
        </p:txBody>
      </p:sp>
      <p:sp>
        <p:nvSpPr>
          <p:cNvPr id="7" name="Oval 6"/>
          <p:cNvSpPr/>
          <p:nvPr/>
        </p:nvSpPr>
        <p:spPr>
          <a:xfrm>
            <a:off x="6324600" y="3048000"/>
            <a:ext cx="2133600" cy="1524000"/>
          </a:xfrm>
          <a:prstGeom prst="ellipse">
            <a:avLst/>
          </a:prstGeom>
          <a:solidFill>
            <a:srgbClr val="FFCC99">
              <a:alpha val="66000"/>
            </a:srgbClr>
          </a:solidFill>
          <a:ln>
            <a:solidFill>
              <a:srgbClr val="007FDE"/>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fontAlgn="auto">
              <a:spcBef>
                <a:spcPts val="0"/>
              </a:spcBef>
              <a:spcAft>
                <a:spcPts val="0"/>
              </a:spcAft>
              <a:defRPr/>
            </a:pPr>
            <a:r>
              <a:rPr lang="en-US" sz="2000" b="1" dirty="0" smtClean="0">
                <a:solidFill>
                  <a:srgbClr val="0070C0"/>
                </a:solidFill>
                <a:latin typeface="Arial" charset="0"/>
                <a:ea typeface="ＭＳ Ｐゴシック" pitchFamily="34" charset="-128"/>
              </a:rPr>
              <a:t>planned process</a:t>
            </a:r>
          </a:p>
          <a:p>
            <a:pPr algn="ctr" fontAlgn="auto">
              <a:spcBef>
                <a:spcPts val="0"/>
              </a:spcBef>
              <a:spcAft>
                <a:spcPts val="0"/>
              </a:spcAft>
              <a:defRPr/>
            </a:pPr>
            <a:r>
              <a:rPr lang="en-US" sz="1600" dirty="0" err="1" smtClean="0">
                <a:solidFill>
                  <a:schemeClr val="tx1"/>
                </a:solidFill>
                <a:latin typeface="Arial" charset="0"/>
                <a:ea typeface="ＭＳ Ｐゴシック" pitchFamily="34" charset="-128"/>
              </a:rPr>
              <a:t>is_a</a:t>
            </a:r>
            <a:r>
              <a:rPr lang="en-US" sz="1600" dirty="0" smtClean="0">
                <a:solidFill>
                  <a:schemeClr val="tx1"/>
                </a:solidFill>
                <a:latin typeface="Arial" charset="0"/>
                <a:ea typeface="ＭＳ Ｐゴシック" pitchFamily="34" charset="-128"/>
              </a:rPr>
              <a:t> </a:t>
            </a:r>
            <a:r>
              <a:rPr lang="en-US" sz="1600" dirty="0" err="1" smtClean="0">
                <a:solidFill>
                  <a:schemeClr val="tx1"/>
                </a:solidFill>
                <a:latin typeface="Arial" charset="0"/>
                <a:ea typeface="ＭＳ Ｐゴシック" pitchFamily="34" charset="-128"/>
              </a:rPr>
              <a:t>occurrent</a:t>
            </a:r>
            <a:endParaRPr lang="en-US" sz="1600" dirty="0">
              <a:solidFill>
                <a:schemeClr val="tx1"/>
              </a:solidFill>
              <a:latin typeface="Arial" charset="0"/>
              <a:ea typeface="ＭＳ Ｐゴシック" pitchFamily="34" charset="-128"/>
            </a:endParaRPr>
          </a:p>
        </p:txBody>
      </p:sp>
      <p:sp>
        <p:nvSpPr>
          <p:cNvPr id="10" name="Oval 9"/>
          <p:cNvSpPr/>
          <p:nvPr/>
        </p:nvSpPr>
        <p:spPr>
          <a:xfrm>
            <a:off x="304800" y="5410200"/>
            <a:ext cx="1828800" cy="1219200"/>
          </a:xfrm>
          <a:prstGeom prst="ellipse">
            <a:avLst/>
          </a:prstGeom>
          <a:ln/>
        </p:spPr>
        <p:style>
          <a:lnRef idx="2">
            <a:schemeClr val="accent1"/>
          </a:lnRef>
          <a:fillRef idx="1">
            <a:schemeClr val="lt1"/>
          </a:fillRef>
          <a:effectRef idx="0">
            <a:schemeClr val="accent1"/>
          </a:effectRef>
          <a:fontRef idx="minor">
            <a:schemeClr val="dk1"/>
          </a:fontRef>
        </p:style>
        <p:txBody>
          <a:bodyPr wrap="none" lIns="0" tIns="0" rIns="0" bIns="0" anchor="ctr"/>
          <a:lstStyle/>
          <a:p>
            <a:pPr algn="ctr" fontAlgn="auto">
              <a:spcBef>
                <a:spcPts val="0"/>
              </a:spcBef>
              <a:spcAft>
                <a:spcPts val="0"/>
              </a:spcAft>
              <a:defRPr/>
            </a:pPr>
            <a:r>
              <a:rPr lang="en-US" sz="2000" b="1" dirty="0" smtClean="0">
                <a:solidFill>
                  <a:srgbClr val="0070C0"/>
                </a:solidFill>
                <a:latin typeface="Arial" charset="0"/>
                <a:ea typeface="ＭＳ Ｐゴシック" pitchFamily="34" charset="-128"/>
              </a:rPr>
              <a:t>quality</a:t>
            </a:r>
          </a:p>
          <a:p>
            <a:pPr algn="ctr" fontAlgn="auto">
              <a:spcBef>
                <a:spcPts val="0"/>
              </a:spcBef>
              <a:spcAft>
                <a:spcPts val="0"/>
              </a:spcAft>
              <a:defRPr/>
            </a:pPr>
            <a:r>
              <a:rPr lang="en-US" sz="1600" dirty="0" err="1" smtClean="0">
                <a:solidFill>
                  <a:schemeClr val="tx1"/>
                </a:solidFill>
                <a:latin typeface="Arial" charset="0"/>
                <a:ea typeface="ＭＳ Ｐゴシック" pitchFamily="34" charset="-128"/>
              </a:rPr>
              <a:t>is_a</a:t>
            </a:r>
            <a:r>
              <a:rPr lang="en-US" sz="1600" dirty="0" smtClean="0">
                <a:solidFill>
                  <a:schemeClr val="tx1"/>
                </a:solidFill>
                <a:latin typeface="Arial" charset="0"/>
                <a:ea typeface="ＭＳ Ｐゴシック" pitchFamily="34" charset="-128"/>
              </a:rPr>
              <a:t> dependent_</a:t>
            </a:r>
          </a:p>
          <a:p>
            <a:pPr algn="ctr" fontAlgn="auto">
              <a:spcBef>
                <a:spcPts val="0"/>
              </a:spcBef>
              <a:spcAft>
                <a:spcPts val="0"/>
              </a:spcAft>
              <a:defRPr/>
            </a:pPr>
            <a:r>
              <a:rPr lang="en-US" sz="1600" dirty="0" smtClean="0">
                <a:solidFill>
                  <a:schemeClr val="tx1"/>
                </a:solidFill>
                <a:latin typeface="Arial" charset="0"/>
                <a:ea typeface="ＭＳ Ｐゴシック" pitchFamily="34" charset="-128"/>
              </a:rPr>
              <a:t>continuant</a:t>
            </a:r>
          </a:p>
        </p:txBody>
      </p:sp>
      <p:sp>
        <p:nvSpPr>
          <p:cNvPr id="34826" name="TextBox 19"/>
          <p:cNvSpPr txBox="1">
            <a:spLocks noChangeArrowheads="1"/>
          </p:cNvSpPr>
          <p:nvPr/>
        </p:nvSpPr>
        <p:spPr bwMode="auto">
          <a:xfrm rot="19462968">
            <a:off x="6034517" y="4867390"/>
            <a:ext cx="984250" cy="366713"/>
          </a:xfrm>
          <a:prstGeom prst="rect">
            <a:avLst/>
          </a:prstGeom>
          <a:noFill/>
          <a:ln w="9525">
            <a:noFill/>
            <a:miter lim="800000"/>
            <a:headEnd/>
            <a:tailEnd/>
          </a:ln>
        </p:spPr>
        <p:txBody>
          <a:bodyPr wrap="none">
            <a:spAutoFit/>
          </a:bodyPr>
          <a:lstStyle/>
          <a:p>
            <a:r>
              <a:rPr lang="en-US" dirty="0">
                <a:latin typeface="Century Schoolbook" pitchFamily="18" charset="0"/>
              </a:rPr>
              <a:t>is about</a:t>
            </a:r>
          </a:p>
        </p:txBody>
      </p:sp>
      <p:sp>
        <p:nvSpPr>
          <p:cNvPr id="34828" name="TextBox 23"/>
          <p:cNvSpPr txBox="1">
            <a:spLocks noChangeArrowheads="1"/>
          </p:cNvSpPr>
          <p:nvPr/>
        </p:nvSpPr>
        <p:spPr bwMode="auto">
          <a:xfrm rot="2391808">
            <a:off x="2640597" y="4750826"/>
            <a:ext cx="984250" cy="366712"/>
          </a:xfrm>
          <a:prstGeom prst="rect">
            <a:avLst/>
          </a:prstGeom>
          <a:noFill/>
          <a:ln w="9525">
            <a:noFill/>
            <a:miter lim="800000"/>
            <a:headEnd/>
            <a:tailEnd/>
          </a:ln>
        </p:spPr>
        <p:txBody>
          <a:bodyPr wrap="none">
            <a:spAutoFit/>
          </a:bodyPr>
          <a:lstStyle/>
          <a:p>
            <a:r>
              <a:rPr lang="en-US" dirty="0">
                <a:latin typeface="Century Schoolbook" pitchFamily="18" charset="0"/>
              </a:rPr>
              <a:t>is about</a:t>
            </a:r>
          </a:p>
        </p:txBody>
      </p:sp>
      <p:sp>
        <p:nvSpPr>
          <p:cNvPr id="34829" name="TextBox 25"/>
          <p:cNvSpPr txBox="1">
            <a:spLocks noChangeArrowheads="1"/>
          </p:cNvSpPr>
          <p:nvPr/>
        </p:nvSpPr>
        <p:spPr bwMode="auto">
          <a:xfrm>
            <a:off x="1031386" y="4800600"/>
            <a:ext cx="1330814" cy="374104"/>
          </a:xfrm>
          <a:prstGeom prst="rect">
            <a:avLst/>
          </a:prstGeom>
          <a:noFill/>
          <a:ln w="9525">
            <a:noFill/>
            <a:miter lim="800000"/>
            <a:headEnd/>
            <a:tailEnd/>
          </a:ln>
        </p:spPr>
        <p:txBody>
          <a:bodyPr wrap="square">
            <a:spAutoFit/>
          </a:bodyPr>
          <a:lstStyle/>
          <a:p>
            <a:r>
              <a:rPr lang="en-US" dirty="0" smtClean="0">
                <a:latin typeface="Century Schoolbook" pitchFamily="18" charset="0"/>
              </a:rPr>
              <a:t>inheres in</a:t>
            </a:r>
            <a:endParaRPr lang="en-US" dirty="0">
              <a:latin typeface="Century Schoolbook" pitchFamily="18" charset="0"/>
            </a:endParaRPr>
          </a:p>
        </p:txBody>
      </p:sp>
      <p:sp>
        <p:nvSpPr>
          <p:cNvPr id="34830" name="TextBox 26"/>
          <p:cNvSpPr txBox="1">
            <a:spLocks noChangeArrowheads="1"/>
          </p:cNvSpPr>
          <p:nvPr/>
        </p:nvSpPr>
        <p:spPr bwMode="auto">
          <a:xfrm>
            <a:off x="3276600" y="2819400"/>
            <a:ext cx="2367601" cy="369332"/>
          </a:xfrm>
          <a:prstGeom prst="rect">
            <a:avLst/>
          </a:prstGeom>
          <a:noFill/>
          <a:ln w="9525">
            <a:noFill/>
            <a:miter lim="800000"/>
            <a:headEnd/>
            <a:tailEnd/>
          </a:ln>
        </p:spPr>
        <p:txBody>
          <a:bodyPr wrap="square">
            <a:spAutoFit/>
          </a:bodyPr>
          <a:lstStyle/>
          <a:p>
            <a:r>
              <a:rPr lang="en-US" dirty="0" smtClean="0">
                <a:latin typeface="Century Schoolbook" pitchFamily="18" charset="0"/>
              </a:rPr>
              <a:t>has specified input</a:t>
            </a:r>
            <a:endParaRPr lang="en-US" dirty="0">
              <a:latin typeface="Century Schoolbook" pitchFamily="18" charset="0"/>
            </a:endParaRPr>
          </a:p>
        </p:txBody>
      </p:sp>
      <p:sp>
        <p:nvSpPr>
          <p:cNvPr id="34832" name="TextBox 32"/>
          <p:cNvSpPr txBox="1">
            <a:spLocks noChangeArrowheads="1"/>
          </p:cNvSpPr>
          <p:nvPr/>
        </p:nvSpPr>
        <p:spPr bwMode="auto">
          <a:xfrm>
            <a:off x="1011708" y="2403072"/>
            <a:ext cx="1350492" cy="369332"/>
          </a:xfrm>
          <a:prstGeom prst="rect">
            <a:avLst/>
          </a:prstGeom>
          <a:noFill/>
          <a:ln w="9525">
            <a:noFill/>
            <a:miter lim="800000"/>
            <a:headEnd/>
            <a:tailEnd/>
          </a:ln>
        </p:spPr>
        <p:txBody>
          <a:bodyPr wrap="square">
            <a:spAutoFit/>
          </a:bodyPr>
          <a:lstStyle/>
          <a:p>
            <a:r>
              <a:rPr lang="en-US" dirty="0" smtClean="0">
                <a:latin typeface="Century Schoolbook" pitchFamily="18" charset="0"/>
              </a:rPr>
              <a:t>located </a:t>
            </a:r>
            <a:r>
              <a:rPr lang="en-US" dirty="0">
                <a:latin typeface="Century Schoolbook" pitchFamily="18" charset="0"/>
              </a:rPr>
              <a:t>in</a:t>
            </a:r>
          </a:p>
        </p:txBody>
      </p:sp>
      <p:cxnSp>
        <p:nvCxnSpPr>
          <p:cNvPr id="22" name="Straight Arrow Connector 21"/>
          <p:cNvCxnSpPr>
            <a:cxnSpLocks noChangeShapeType="1"/>
          </p:cNvCxnSpPr>
          <p:nvPr/>
        </p:nvCxnSpPr>
        <p:spPr bwMode="auto">
          <a:xfrm rot="16200000" flipV="1">
            <a:off x="4371856" y="1010602"/>
            <a:ext cx="1588" cy="4530406"/>
          </a:xfrm>
          <a:prstGeom prst="straightConnector1">
            <a:avLst/>
          </a:prstGeom>
          <a:noFill/>
          <a:ln w="19050">
            <a:solidFill>
              <a:schemeClr val="tx1"/>
            </a:solidFill>
            <a:round/>
            <a:headEnd/>
            <a:tailEnd type="arrow" w="med" len="med"/>
          </a:ln>
        </p:spPr>
      </p:cxnSp>
      <p:cxnSp>
        <p:nvCxnSpPr>
          <p:cNvPr id="23" name="Straight Arrow Connector 22"/>
          <p:cNvCxnSpPr>
            <a:cxnSpLocks noChangeShapeType="1"/>
            <a:stCxn id="10" idx="1"/>
            <a:endCxn id="5" idx="4"/>
          </p:cNvCxnSpPr>
          <p:nvPr/>
        </p:nvCxnSpPr>
        <p:spPr bwMode="auto">
          <a:xfrm rot="5400000" flipH="1" flipV="1">
            <a:off x="442306" y="4702316"/>
            <a:ext cx="1016748" cy="756116"/>
          </a:xfrm>
          <a:prstGeom prst="straightConnector1">
            <a:avLst/>
          </a:prstGeom>
          <a:noFill/>
          <a:ln w="19050">
            <a:solidFill>
              <a:schemeClr val="tx1"/>
            </a:solidFill>
            <a:round/>
            <a:headEnd/>
            <a:tailEnd type="arrow" w="med" len="med"/>
          </a:ln>
        </p:spPr>
      </p:cxnSp>
      <p:cxnSp>
        <p:nvCxnSpPr>
          <p:cNvPr id="25" name="Straight Arrow Connector 24"/>
          <p:cNvCxnSpPr>
            <a:cxnSpLocks noChangeShapeType="1"/>
            <a:stCxn id="6" idx="2"/>
            <a:endCxn id="5" idx="5"/>
          </p:cNvCxnSpPr>
          <p:nvPr/>
        </p:nvCxnSpPr>
        <p:spPr bwMode="auto">
          <a:xfrm rot="10800000">
            <a:off x="2106654" y="4348816"/>
            <a:ext cx="1627147" cy="1289984"/>
          </a:xfrm>
          <a:prstGeom prst="straightConnector1">
            <a:avLst/>
          </a:prstGeom>
          <a:noFill/>
          <a:ln w="19050">
            <a:solidFill>
              <a:schemeClr val="tx1"/>
            </a:solidFill>
            <a:round/>
            <a:headEnd/>
            <a:tailEnd type="arrow" w="med" len="med"/>
          </a:ln>
        </p:spPr>
      </p:cxnSp>
      <p:cxnSp>
        <p:nvCxnSpPr>
          <p:cNvPr id="26" name="Straight Arrow Connector 25"/>
          <p:cNvCxnSpPr>
            <a:cxnSpLocks noChangeShapeType="1"/>
            <a:stCxn id="6" idx="6"/>
            <a:endCxn id="7" idx="4"/>
          </p:cNvCxnSpPr>
          <p:nvPr/>
        </p:nvCxnSpPr>
        <p:spPr bwMode="auto">
          <a:xfrm flipV="1">
            <a:off x="6019800" y="4572000"/>
            <a:ext cx="1371600" cy="1066800"/>
          </a:xfrm>
          <a:prstGeom prst="straightConnector1">
            <a:avLst/>
          </a:prstGeom>
          <a:noFill/>
          <a:ln w="19050">
            <a:solidFill>
              <a:schemeClr val="tx1"/>
            </a:solidFill>
            <a:round/>
            <a:headEnd/>
            <a:tailEnd type="arrow" w="med" len="med"/>
          </a:ln>
        </p:spPr>
      </p:cxnSp>
      <p:sp>
        <p:nvSpPr>
          <p:cNvPr id="27" name="Oval 26"/>
          <p:cNvSpPr/>
          <p:nvPr/>
        </p:nvSpPr>
        <p:spPr>
          <a:xfrm>
            <a:off x="304800" y="1143000"/>
            <a:ext cx="1828800" cy="1219200"/>
          </a:xfrm>
          <a:prstGeom prst="ellipse">
            <a:avLst/>
          </a:prstGeom>
          <a:solidFill>
            <a:srgbClr val="CCECFF">
              <a:alpha val="64000"/>
            </a:srgbClr>
          </a:solidFill>
          <a:ln/>
        </p:spPr>
        <p:style>
          <a:lnRef idx="2">
            <a:schemeClr val="accent1"/>
          </a:lnRef>
          <a:fillRef idx="1">
            <a:schemeClr val="lt1"/>
          </a:fillRef>
          <a:effectRef idx="0">
            <a:schemeClr val="accent1"/>
          </a:effectRef>
          <a:fontRef idx="minor">
            <a:schemeClr val="dk1"/>
          </a:fontRef>
        </p:style>
        <p:txBody>
          <a:bodyPr wrap="none" lIns="0" tIns="0" rIns="0" bIns="0" anchor="ctr"/>
          <a:lstStyle/>
          <a:p>
            <a:pPr algn="ctr" fontAlgn="auto">
              <a:spcBef>
                <a:spcPts val="0"/>
              </a:spcBef>
              <a:spcAft>
                <a:spcPts val="0"/>
              </a:spcAft>
              <a:defRPr/>
            </a:pPr>
            <a:r>
              <a:rPr lang="en-US" sz="2000" b="1" dirty="0" smtClean="0">
                <a:solidFill>
                  <a:srgbClr val="0070C0"/>
                </a:solidFill>
                <a:latin typeface="Arial" charset="0"/>
                <a:ea typeface="ＭＳ Ｐゴシック" pitchFamily="34" charset="-128"/>
              </a:rPr>
              <a:t>site </a:t>
            </a:r>
          </a:p>
          <a:p>
            <a:pPr algn="ctr" fontAlgn="auto">
              <a:spcBef>
                <a:spcPts val="0"/>
              </a:spcBef>
              <a:spcAft>
                <a:spcPts val="0"/>
              </a:spcAft>
              <a:defRPr/>
            </a:pPr>
            <a:r>
              <a:rPr lang="en-US" sz="1600" dirty="0" err="1" smtClean="0">
                <a:solidFill>
                  <a:schemeClr val="tx1"/>
                </a:solidFill>
                <a:latin typeface="Arial" charset="0"/>
                <a:ea typeface="ＭＳ Ｐゴシック" pitchFamily="34" charset="-128"/>
              </a:rPr>
              <a:t>is_a</a:t>
            </a:r>
            <a:r>
              <a:rPr lang="en-US" sz="1600" dirty="0" smtClean="0">
                <a:solidFill>
                  <a:schemeClr val="tx1"/>
                </a:solidFill>
                <a:latin typeface="Arial" charset="0"/>
                <a:ea typeface="ＭＳ Ｐゴシック" pitchFamily="34" charset="-128"/>
              </a:rPr>
              <a:t> independent</a:t>
            </a:r>
          </a:p>
          <a:p>
            <a:pPr algn="ctr" fontAlgn="auto">
              <a:spcBef>
                <a:spcPts val="0"/>
              </a:spcBef>
              <a:spcAft>
                <a:spcPts val="0"/>
              </a:spcAft>
              <a:defRPr/>
            </a:pPr>
            <a:r>
              <a:rPr lang="en-US" sz="1600" dirty="0" smtClean="0">
                <a:solidFill>
                  <a:schemeClr val="tx1"/>
                </a:solidFill>
                <a:latin typeface="Arial" charset="0"/>
                <a:ea typeface="ＭＳ Ｐゴシック" pitchFamily="34" charset="-128"/>
              </a:rPr>
              <a:t>_continuant</a:t>
            </a:r>
            <a:endParaRPr lang="en-US" sz="1600" dirty="0">
              <a:solidFill>
                <a:schemeClr val="tx1"/>
              </a:solidFill>
              <a:latin typeface="Arial" charset="0"/>
              <a:ea typeface="ＭＳ Ｐゴシック" pitchFamily="34" charset="-128"/>
            </a:endParaRPr>
          </a:p>
        </p:txBody>
      </p:sp>
      <p:cxnSp>
        <p:nvCxnSpPr>
          <p:cNvPr id="73" name="Straight Arrow Connector 72"/>
          <p:cNvCxnSpPr>
            <a:stCxn id="5" idx="0"/>
            <a:endCxn id="27" idx="3"/>
          </p:cNvCxnSpPr>
          <p:nvPr/>
        </p:nvCxnSpPr>
        <p:spPr>
          <a:xfrm rot="16200000" flipV="1">
            <a:off x="518506" y="2237768"/>
            <a:ext cx="864348" cy="75611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7" idx="2"/>
            <a:endCxn id="5" idx="6"/>
          </p:cNvCxnSpPr>
          <p:nvPr/>
        </p:nvCxnSpPr>
        <p:spPr>
          <a:xfrm rot="10800000">
            <a:off x="2428876" y="3810000"/>
            <a:ext cx="3895724"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1" name="TextBox 26"/>
          <p:cNvSpPr txBox="1">
            <a:spLocks noChangeArrowheads="1"/>
          </p:cNvSpPr>
          <p:nvPr/>
        </p:nvSpPr>
        <p:spPr bwMode="auto">
          <a:xfrm>
            <a:off x="3352800" y="3886200"/>
            <a:ext cx="2367601" cy="369332"/>
          </a:xfrm>
          <a:prstGeom prst="rect">
            <a:avLst/>
          </a:prstGeom>
          <a:noFill/>
          <a:ln w="9525">
            <a:noFill/>
            <a:miter lim="800000"/>
            <a:headEnd/>
            <a:tailEnd/>
          </a:ln>
        </p:spPr>
        <p:txBody>
          <a:bodyPr wrap="square">
            <a:spAutoFit/>
          </a:bodyPr>
          <a:lstStyle/>
          <a:p>
            <a:r>
              <a:rPr lang="en-US" dirty="0" smtClean="0">
                <a:latin typeface="Century Schoolbook" pitchFamily="18" charset="0"/>
              </a:rPr>
              <a:t>has specified output</a:t>
            </a:r>
            <a:endParaRPr lang="en-US" dirty="0">
              <a:latin typeface="Century Schoolbook" pitchFamily="18" charset="0"/>
            </a:endParaRPr>
          </a:p>
        </p:txBody>
      </p:sp>
      <p:sp>
        <p:nvSpPr>
          <p:cNvPr id="243" name="TextBox 19"/>
          <p:cNvSpPr txBox="1">
            <a:spLocks noChangeArrowheads="1"/>
          </p:cNvSpPr>
          <p:nvPr/>
        </p:nvSpPr>
        <p:spPr bwMode="auto">
          <a:xfrm rot="21076797">
            <a:off x="2460510" y="5961596"/>
            <a:ext cx="984250" cy="366713"/>
          </a:xfrm>
          <a:prstGeom prst="rect">
            <a:avLst/>
          </a:prstGeom>
          <a:noFill/>
          <a:ln w="9525">
            <a:noFill/>
            <a:miter lim="800000"/>
            <a:headEnd/>
            <a:tailEnd/>
          </a:ln>
        </p:spPr>
        <p:txBody>
          <a:bodyPr wrap="none">
            <a:spAutoFit/>
          </a:bodyPr>
          <a:lstStyle/>
          <a:p>
            <a:r>
              <a:rPr lang="en-US" dirty="0">
                <a:latin typeface="Century Schoolbook" pitchFamily="18" charset="0"/>
              </a:rPr>
              <a:t>is about</a:t>
            </a:r>
          </a:p>
        </p:txBody>
      </p:sp>
      <p:cxnSp>
        <p:nvCxnSpPr>
          <p:cNvPr id="28" name="Straight Arrow Connector 27"/>
          <p:cNvCxnSpPr>
            <a:stCxn id="6" idx="3"/>
            <a:endCxn id="10" idx="5"/>
          </p:cNvCxnSpPr>
          <p:nvPr/>
        </p:nvCxnSpPr>
        <p:spPr>
          <a:xfrm rot="5400000">
            <a:off x="2803619" y="5185894"/>
            <a:ext cx="327118" cy="220279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Ontology Based Model</a:t>
            </a:r>
            <a:endParaRPr lang="en-US" dirty="0"/>
          </a:p>
        </p:txBody>
      </p:sp>
      <p:sp>
        <p:nvSpPr>
          <p:cNvPr id="38914"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AA987051-4E14-4689-B3E4-D9E0C0FB23A8}" type="slidenum">
              <a:rPr lang="en-US">
                <a:latin typeface="Century Schoolbook" pitchFamily="18" charset="0"/>
                <a:cs typeface="Arial" pitchFamily="34" charset="0"/>
              </a:rPr>
              <a:pPr fontAlgn="base">
                <a:spcBef>
                  <a:spcPct val="0"/>
                </a:spcBef>
                <a:spcAft>
                  <a:spcPct val="0"/>
                </a:spcAft>
              </a:pPr>
              <a:t>12</a:t>
            </a:fld>
            <a:endParaRPr lang="en-US">
              <a:latin typeface="Century Schoolbook" pitchFamily="18" charset="0"/>
              <a:cs typeface="Arial" pitchFamily="34" charset="0"/>
            </a:endParaRPr>
          </a:p>
        </p:txBody>
      </p:sp>
      <p:sp>
        <p:nvSpPr>
          <p:cNvPr id="38915" name="TextBox 6"/>
          <p:cNvSpPr txBox="1">
            <a:spLocks noChangeArrowheads="1"/>
          </p:cNvSpPr>
          <p:nvPr/>
        </p:nvSpPr>
        <p:spPr bwMode="auto">
          <a:xfrm>
            <a:off x="1539875" y="1219200"/>
            <a:ext cx="1127125" cy="338138"/>
          </a:xfrm>
          <a:prstGeom prst="rect">
            <a:avLst/>
          </a:prstGeom>
          <a:noFill/>
          <a:ln w="12700">
            <a:solidFill>
              <a:srgbClr val="0070C0"/>
            </a:solidFill>
            <a:miter lim="800000"/>
            <a:headEnd/>
            <a:tailEnd/>
          </a:ln>
        </p:spPr>
        <p:txBody>
          <a:bodyPr wrap="none">
            <a:spAutoFit/>
          </a:bodyPr>
          <a:lstStyle/>
          <a:p>
            <a:r>
              <a:rPr lang="en-US" sz="1600">
                <a:latin typeface="Century Schoolbook" pitchFamily="18" charset="0"/>
              </a:rPr>
              <a:t>Isolate ID</a:t>
            </a:r>
          </a:p>
        </p:txBody>
      </p:sp>
      <p:sp>
        <p:nvSpPr>
          <p:cNvPr id="38916" name="TextBox 8"/>
          <p:cNvSpPr txBox="1">
            <a:spLocks noChangeArrowheads="1"/>
          </p:cNvSpPr>
          <p:nvPr/>
        </p:nvSpPr>
        <p:spPr bwMode="auto">
          <a:xfrm>
            <a:off x="1550988" y="1828800"/>
            <a:ext cx="1573212" cy="338138"/>
          </a:xfrm>
          <a:prstGeom prst="rect">
            <a:avLst/>
          </a:prstGeom>
          <a:noFill/>
          <a:ln w="12700">
            <a:solidFill>
              <a:srgbClr val="0070C0"/>
            </a:solidFill>
            <a:miter lim="800000"/>
            <a:headEnd/>
            <a:tailEnd/>
          </a:ln>
        </p:spPr>
        <p:txBody>
          <a:bodyPr wrap="none">
            <a:spAutoFit/>
          </a:bodyPr>
          <a:lstStyle/>
          <a:p>
            <a:r>
              <a:rPr lang="en-US" sz="1600">
                <a:latin typeface="Century Schoolbook" pitchFamily="18" charset="0"/>
              </a:rPr>
              <a:t>Date Collected</a:t>
            </a:r>
          </a:p>
        </p:txBody>
      </p:sp>
      <p:sp>
        <p:nvSpPr>
          <p:cNvPr id="38917" name="TextBox 9"/>
          <p:cNvSpPr txBox="1">
            <a:spLocks noChangeArrowheads="1"/>
          </p:cNvSpPr>
          <p:nvPr/>
        </p:nvSpPr>
        <p:spPr bwMode="auto">
          <a:xfrm>
            <a:off x="1560513" y="2438400"/>
            <a:ext cx="2173287" cy="584200"/>
          </a:xfrm>
          <a:prstGeom prst="rect">
            <a:avLst/>
          </a:prstGeom>
          <a:noFill/>
          <a:ln w="12700">
            <a:solidFill>
              <a:srgbClr val="0070C0"/>
            </a:solidFill>
            <a:miter lim="800000"/>
            <a:headEnd/>
            <a:tailEnd/>
          </a:ln>
        </p:spPr>
        <p:txBody>
          <a:bodyPr wrap="none">
            <a:spAutoFit/>
          </a:bodyPr>
          <a:lstStyle/>
          <a:p>
            <a:r>
              <a:rPr lang="en-US" sz="1600" dirty="0">
                <a:latin typeface="Century Schoolbook" pitchFamily="18" charset="0"/>
              </a:rPr>
              <a:t>Geographic Location</a:t>
            </a:r>
          </a:p>
          <a:p>
            <a:r>
              <a:rPr lang="en-US" sz="1600" dirty="0">
                <a:latin typeface="Century Schoolbook" pitchFamily="18" charset="0"/>
              </a:rPr>
              <a:t>(Country, State, etc.)</a:t>
            </a:r>
          </a:p>
        </p:txBody>
      </p:sp>
      <p:sp>
        <p:nvSpPr>
          <p:cNvPr id="38918" name="TextBox 10"/>
          <p:cNvSpPr txBox="1">
            <a:spLocks noChangeArrowheads="1"/>
          </p:cNvSpPr>
          <p:nvPr/>
        </p:nvSpPr>
        <p:spPr bwMode="auto">
          <a:xfrm>
            <a:off x="1535113" y="3994150"/>
            <a:ext cx="903287" cy="349250"/>
          </a:xfrm>
          <a:prstGeom prst="rect">
            <a:avLst/>
          </a:prstGeom>
          <a:noFill/>
          <a:ln w="12700">
            <a:solidFill>
              <a:srgbClr val="0070C0"/>
            </a:solidFill>
            <a:miter lim="800000"/>
            <a:headEnd/>
            <a:tailEnd/>
          </a:ln>
        </p:spPr>
        <p:txBody>
          <a:bodyPr>
            <a:spAutoFit/>
          </a:bodyPr>
          <a:lstStyle/>
          <a:p>
            <a:r>
              <a:rPr lang="en-US" sz="1600">
                <a:latin typeface="Century Schoolbook" pitchFamily="18" charset="0"/>
              </a:rPr>
              <a:t>Source</a:t>
            </a:r>
          </a:p>
        </p:txBody>
      </p:sp>
      <p:sp>
        <p:nvSpPr>
          <p:cNvPr id="38919" name="TextBox 11"/>
          <p:cNvSpPr txBox="1">
            <a:spLocks noChangeArrowheads="1"/>
          </p:cNvSpPr>
          <p:nvPr/>
        </p:nvSpPr>
        <p:spPr bwMode="auto">
          <a:xfrm>
            <a:off x="2503488" y="3208338"/>
            <a:ext cx="1677987" cy="830262"/>
          </a:xfrm>
          <a:prstGeom prst="rect">
            <a:avLst/>
          </a:prstGeom>
          <a:noFill/>
          <a:ln w="12700">
            <a:solidFill>
              <a:srgbClr val="0070C0"/>
            </a:solidFill>
            <a:miter lim="800000"/>
            <a:headEnd/>
            <a:tailEnd/>
          </a:ln>
        </p:spPr>
        <p:txBody>
          <a:bodyPr wrap="none">
            <a:spAutoFit/>
          </a:bodyPr>
          <a:lstStyle/>
          <a:p>
            <a:r>
              <a:rPr lang="en-US" sz="1600" dirty="0">
                <a:latin typeface="Century Schoolbook" pitchFamily="18" charset="0"/>
              </a:rPr>
              <a:t>Isolate </a:t>
            </a:r>
          </a:p>
          <a:p>
            <a:r>
              <a:rPr lang="en-US" sz="1600" dirty="0">
                <a:latin typeface="Century Schoolbook" pitchFamily="18" charset="0"/>
              </a:rPr>
              <a:t>Environmental </a:t>
            </a:r>
          </a:p>
          <a:p>
            <a:r>
              <a:rPr lang="en-US" sz="1600" dirty="0">
                <a:latin typeface="Century Schoolbook" pitchFamily="18" charset="0"/>
              </a:rPr>
              <a:t>Source</a:t>
            </a:r>
          </a:p>
        </p:txBody>
      </p:sp>
      <p:sp>
        <p:nvSpPr>
          <p:cNvPr id="38920" name="TextBox 12"/>
          <p:cNvSpPr txBox="1">
            <a:spLocks noChangeArrowheads="1"/>
          </p:cNvSpPr>
          <p:nvPr/>
        </p:nvSpPr>
        <p:spPr bwMode="auto">
          <a:xfrm>
            <a:off x="2514600" y="4767263"/>
            <a:ext cx="1600200" cy="338137"/>
          </a:xfrm>
          <a:prstGeom prst="rect">
            <a:avLst/>
          </a:prstGeom>
          <a:noFill/>
          <a:ln w="12700">
            <a:solidFill>
              <a:srgbClr val="0070C0"/>
            </a:solidFill>
            <a:miter lim="800000"/>
            <a:headEnd/>
            <a:tailEnd/>
          </a:ln>
        </p:spPr>
        <p:txBody>
          <a:bodyPr>
            <a:spAutoFit/>
          </a:bodyPr>
          <a:lstStyle/>
          <a:p>
            <a:r>
              <a:rPr lang="en-US" sz="1600">
                <a:latin typeface="Century Schoolbook" pitchFamily="18" charset="0"/>
              </a:rPr>
              <a:t>Isolate Species</a:t>
            </a:r>
          </a:p>
        </p:txBody>
      </p:sp>
      <p:sp>
        <p:nvSpPr>
          <p:cNvPr id="38921" name="TextBox 13"/>
          <p:cNvSpPr txBox="1">
            <a:spLocks noChangeArrowheads="1"/>
          </p:cNvSpPr>
          <p:nvPr/>
        </p:nvSpPr>
        <p:spPr bwMode="auto">
          <a:xfrm>
            <a:off x="2503488" y="4298950"/>
            <a:ext cx="827087" cy="349250"/>
          </a:xfrm>
          <a:prstGeom prst="rect">
            <a:avLst/>
          </a:prstGeom>
          <a:noFill/>
          <a:ln w="12700">
            <a:solidFill>
              <a:srgbClr val="0070C0"/>
            </a:solidFill>
            <a:miter lim="800000"/>
            <a:headEnd/>
            <a:tailEnd/>
          </a:ln>
        </p:spPr>
        <p:txBody>
          <a:bodyPr>
            <a:spAutoFit/>
          </a:bodyPr>
          <a:lstStyle/>
          <a:p>
            <a:r>
              <a:rPr lang="en-US" sz="1600">
                <a:latin typeface="Century Schoolbook" pitchFamily="18" charset="0"/>
              </a:rPr>
              <a:t>Host</a:t>
            </a:r>
          </a:p>
        </p:txBody>
      </p:sp>
      <p:sp>
        <p:nvSpPr>
          <p:cNvPr id="38922" name="TextBox 14"/>
          <p:cNvSpPr txBox="1">
            <a:spLocks noChangeArrowheads="1"/>
          </p:cNvSpPr>
          <p:nvPr/>
        </p:nvSpPr>
        <p:spPr bwMode="auto">
          <a:xfrm>
            <a:off x="1524000" y="5740400"/>
            <a:ext cx="1219200" cy="584200"/>
          </a:xfrm>
          <a:prstGeom prst="rect">
            <a:avLst/>
          </a:prstGeom>
          <a:noFill/>
          <a:ln w="12700">
            <a:solidFill>
              <a:srgbClr val="0070C0"/>
            </a:solidFill>
            <a:miter lim="800000"/>
            <a:headEnd/>
            <a:tailEnd/>
          </a:ln>
        </p:spPr>
        <p:txBody>
          <a:bodyPr>
            <a:spAutoFit/>
          </a:bodyPr>
          <a:lstStyle/>
          <a:p>
            <a:r>
              <a:rPr lang="en-US" sz="1600" dirty="0">
                <a:latin typeface="Century Schoolbook" pitchFamily="18" charset="0"/>
              </a:rPr>
              <a:t>Nucleotide </a:t>
            </a:r>
          </a:p>
          <a:p>
            <a:r>
              <a:rPr lang="en-US" sz="1600" dirty="0">
                <a:latin typeface="Century Schoolbook" pitchFamily="18" charset="0"/>
              </a:rPr>
              <a:t>Sequence</a:t>
            </a:r>
          </a:p>
        </p:txBody>
      </p:sp>
      <p:sp>
        <p:nvSpPr>
          <p:cNvPr id="38923" name="TextBox 15"/>
          <p:cNvSpPr txBox="1">
            <a:spLocks noChangeArrowheads="1"/>
          </p:cNvSpPr>
          <p:nvPr/>
        </p:nvSpPr>
        <p:spPr bwMode="auto">
          <a:xfrm>
            <a:off x="2895600" y="5224462"/>
            <a:ext cx="1600200" cy="338138"/>
          </a:xfrm>
          <a:prstGeom prst="rect">
            <a:avLst/>
          </a:prstGeom>
          <a:noFill/>
          <a:ln w="12700">
            <a:solidFill>
              <a:srgbClr val="0070C0"/>
            </a:solidFill>
            <a:miter lim="800000"/>
            <a:headEnd/>
            <a:tailEnd/>
          </a:ln>
        </p:spPr>
        <p:txBody>
          <a:bodyPr>
            <a:spAutoFit/>
          </a:bodyPr>
          <a:lstStyle/>
          <a:p>
            <a:r>
              <a:rPr lang="en-US" sz="1600">
                <a:latin typeface="Century Schoolbook" pitchFamily="18" charset="0"/>
              </a:rPr>
              <a:t>Product Name</a:t>
            </a:r>
          </a:p>
        </p:txBody>
      </p:sp>
      <p:sp>
        <p:nvSpPr>
          <p:cNvPr id="38924" name="TextBox 16"/>
          <p:cNvSpPr txBox="1">
            <a:spLocks noChangeArrowheads="1"/>
          </p:cNvSpPr>
          <p:nvPr/>
        </p:nvSpPr>
        <p:spPr bwMode="auto">
          <a:xfrm>
            <a:off x="2895600" y="6291263"/>
            <a:ext cx="1143000" cy="338137"/>
          </a:xfrm>
          <a:prstGeom prst="rect">
            <a:avLst/>
          </a:prstGeom>
          <a:noFill/>
          <a:ln w="12700">
            <a:solidFill>
              <a:srgbClr val="0070C0"/>
            </a:solidFill>
            <a:miter lim="800000"/>
            <a:headEnd/>
            <a:tailEnd/>
          </a:ln>
        </p:spPr>
        <p:txBody>
          <a:bodyPr>
            <a:spAutoFit/>
          </a:bodyPr>
          <a:lstStyle/>
          <a:p>
            <a:r>
              <a:rPr lang="en-US" sz="1600" dirty="0">
                <a:latin typeface="Century Schoolbook" pitchFamily="18" charset="0"/>
              </a:rPr>
              <a:t>Sequence</a:t>
            </a:r>
          </a:p>
        </p:txBody>
      </p:sp>
      <p:sp>
        <p:nvSpPr>
          <p:cNvPr id="38930" name="TextBox 22"/>
          <p:cNvSpPr txBox="1">
            <a:spLocks noChangeArrowheads="1"/>
          </p:cNvSpPr>
          <p:nvPr/>
        </p:nvSpPr>
        <p:spPr bwMode="auto">
          <a:xfrm>
            <a:off x="6172200" y="1524000"/>
            <a:ext cx="1008063" cy="338138"/>
          </a:xfrm>
          <a:prstGeom prst="rect">
            <a:avLst/>
          </a:prstGeom>
          <a:noFill/>
          <a:ln w="9525">
            <a:noFill/>
            <a:miter lim="800000"/>
            <a:headEnd/>
            <a:tailEnd/>
          </a:ln>
        </p:spPr>
        <p:txBody>
          <a:bodyPr wrap="none">
            <a:spAutoFit/>
          </a:bodyPr>
          <a:lstStyle/>
          <a:p>
            <a:r>
              <a:rPr lang="en-US" sz="1600" b="1">
                <a:solidFill>
                  <a:srgbClr val="C00000"/>
                </a:solidFill>
                <a:latin typeface="Century Schoolbook" pitchFamily="18" charset="0"/>
              </a:rPr>
              <a:t>Process</a:t>
            </a:r>
          </a:p>
        </p:txBody>
      </p:sp>
      <p:sp>
        <p:nvSpPr>
          <p:cNvPr id="38931" name="TextBox 23"/>
          <p:cNvSpPr txBox="1">
            <a:spLocks noChangeArrowheads="1"/>
          </p:cNvSpPr>
          <p:nvPr/>
        </p:nvSpPr>
        <p:spPr bwMode="auto">
          <a:xfrm>
            <a:off x="6249988" y="4808538"/>
            <a:ext cx="1507043" cy="830997"/>
          </a:xfrm>
          <a:prstGeom prst="rect">
            <a:avLst/>
          </a:prstGeom>
          <a:noFill/>
          <a:ln w="12700">
            <a:solidFill>
              <a:srgbClr val="C00000"/>
            </a:solidFill>
            <a:miter lim="800000"/>
            <a:headEnd/>
            <a:tailEnd/>
          </a:ln>
        </p:spPr>
        <p:txBody>
          <a:bodyPr wrap="none">
            <a:spAutoFit/>
          </a:bodyPr>
          <a:lstStyle/>
          <a:p>
            <a:r>
              <a:rPr lang="en-US" sz="1600" b="1" dirty="0">
                <a:solidFill>
                  <a:srgbClr val="C00000"/>
                </a:solidFill>
                <a:latin typeface="Century Schoolbook" pitchFamily="18" charset="0"/>
              </a:rPr>
              <a:t>OBI: Assay</a:t>
            </a:r>
          </a:p>
          <a:p>
            <a:r>
              <a:rPr lang="en-US" sz="1600" b="1" dirty="0">
                <a:solidFill>
                  <a:srgbClr val="C00000"/>
                </a:solidFill>
                <a:latin typeface="Century Schoolbook" pitchFamily="18" charset="0"/>
              </a:rPr>
              <a:t>(Sequencing</a:t>
            </a:r>
            <a:endParaRPr lang="en-US" sz="1600" b="1" dirty="0" smtClean="0">
              <a:solidFill>
                <a:srgbClr val="C00000"/>
              </a:solidFill>
              <a:latin typeface="Century Schoolbook" pitchFamily="18" charset="0"/>
            </a:endParaRPr>
          </a:p>
          <a:p>
            <a:r>
              <a:rPr lang="en-US" sz="1600" b="1" dirty="0">
                <a:solidFill>
                  <a:srgbClr val="C00000"/>
                </a:solidFill>
                <a:latin typeface="Century Schoolbook" pitchFamily="18" charset="0"/>
              </a:rPr>
              <a:t>Assay)</a:t>
            </a:r>
          </a:p>
        </p:txBody>
      </p:sp>
      <p:sp>
        <p:nvSpPr>
          <p:cNvPr id="38932" name="TextBox 24"/>
          <p:cNvSpPr txBox="1">
            <a:spLocks noChangeArrowheads="1"/>
          </p:cNvSpPr>
          <p:nvPr/>
        </p:nvSpPr>
        <p:spPr bwMode="auto">
          <a:xfrm>
            <a:off x="6248400" y="2122488"/>
            <a:ext cx="1371600" cy="1082675"/>
          </a:xfrm>
          <a:prstGeom prst="rect">
            <a:avLst/>
          </a:prstGeom>
          <a:noFill/>
          <a:ln w="12700">
            <a:solidFill>
              <a:srgbClr val="C00000"/>
            </a:solidFill>
            <a:miter lim="800000"/>
            <a:headEnd/>
            <a:tailEnd/>
          </a:ln>
        </p:spPr>
        <p:txBody>
          <a:bodyPr>
            <a:spAutoFit/>
          </a:bodyPr>
          <a:lstStyle/>
          <a:p>
            <a:r>
              <a:rPr lang="en-US" sz="1600" b="1">
                <a:solidFill>
                  <a:srgbClr val="C00000"/>
                </a:solidFill>
                <a:latin typeface="Century Schoolbook" pitchFamily="18" charset="0"/>
              </a:rPr>
              <a:t>OBI: </a:t>
            </a:r>
          </a:p>
          <a:p>
            <a:r>
              <a:rPr lang="en-US" sz="1600" b="1">
                <a:solidFill>
                  <a:srgbClr val="C00000"/>
                </a:solidFill>
                <a:latin typeface="Century Schoolbook" pitchFamily="18" charset="0"/>
              </a:rPr>
              <a:t>Specimen</a:t>
            </a:r>
          </a:p>
          <a:p>
            <a:r>
              <a:rPr lang="en-US" sz="1600" b="1">
                <a:solidFill>
                  <a:srgbClr val="C00000"/>
                </a:solidFill>
                <a:latin typeface="Century Schoolbook" pitchFamily="18" charset="0"/>
              </a:rPr>
              <a:t>Creation</a:t>
            </a:r>
          </a:p>
          <a:p>
            <a:r>
              <a:rPr lang="en-US" sz="1600" b="1">
                <a:solidFill>
                  <a:srgbClr val="C00000"/>
                </a:solidFill>
                <a:latin typeface="Century Schoolbook" pitchFamily="18" charset="0"/>
              </a:rPr>
              <a:t>Process</a:t>
            </a:r>
          </a:p>
        </p:txBody>
      </p:sp>
      <p:grpSp>
        <p:nvGrpSpPr>
          <p:cNvPr id="38983" name="Group 2119"/>
          <p:cNvGrpSpPr>
            <a:grpSpLocks/>
          </p:cNvGrpSpPr>
          <p:nvPr/>
        </p:nvGrpSpPr>
        <p:grpSpPr bwMode="auto">
          <a:xfrm>
            <a:off x="4038600" y="5638800"/>
            <a:ext cx="3011488" cy="835025"/>
            <a:chOff x="2544" y="3552"/>
            <a:chExt cx="1897" cy="526"/>
          </a:xfrm>
        </p:grpSpPr>
        <p:cxnSp>
          <p:nvCxnSpPr>
            <p:cNvPr id="28" name="Shape 27"/>
            <p:cNvCxnSpPr>
              <a:stCxn id="24" idx="2"/>
              <a:endCxn id="17" idx="3"/>
            </p:cNvCxnSpPr>
            <p:nvPr/>
          </p:nvCxnSpPr>
          <p:spPr>
            <a:xfrm rot="5400000">
              <a:off x="3234" y="2862"/>
              <a:ext cx="517" cy="189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8935" name="TextBox 28"/>
            <p:cNvSpPr txBox="1">
              <a:spLocks noChangeArrowheads="1"/>
            </p:cNvSpPr>
            <p:nvPr/>
          </p:nvSpPr>
          <p:spPr bwMode="auto">
            <a:xfrm>
              <a:off x="3072" y="3886"/>
              <a:ext cx="1187" cy="192"/>
            </a:xfrm>
            <a:prstGeom prst="rect">
              <a:avLst/>
            </a:prstGeom>
            <a:noFill/>
            <a:ln w="9525">
              <a:noFill/>
              <a:miter lim="800000"/>
              <a:headEnd/>
              <a:tailEnd/>
            </a:ln>
          </p:spPr>
          <p:txBody>
            <a:bodyPr wrap="none">
              <a:spAutoFit/>
            </a:bodyPr>
            <a:lstStyle/>
            <a:p>
              <a:r>
                <a:rPr lang="en-US" sz="1400" i="1">
                  <a:solidFill>
                    <a:srgbClr val="ED6101"/>
                  </a:solidFill>
                  <a:latin typeface="Century Schoolbook" pitchFamily="18" charset="0"/>
                </a:rPr>
                <a:t>has_specified_output</a:t>
              </a:r>
            </a:p>
          </p:txBody>
        </p:sp>
      </p:grpSp>
      <p:grpSp>
        <p:nvGrpSpPr>
          <p:cNvPr id="38958" name="Group 2094"/>
          <p:cNvGrpSpPr>
            <a:grpSpLocks/>
          </p:cNvGrpSpPr>
          <p:nvPr/>
        </p:nvGrpSpPr>
        <p:grpSpPr bwMode="auto">
          <a:xfrm>
            <a:off x="0" y="1219200"/>
            <a:ext cx="2362200" cy="5408613"/>
            <a:chOff x="48" y="775"/>
            <a:chExt cx="1440" cy="3400"/>
          </a:xfrm>
        </p:grpSpPr>
        <p:sp>
          <p:nvSpPr>
            <p:cNvPr id="18" name="TextBox 17"/>
            <p:cNvSpPr txBox="1"/>
            <p:nvPr/>
          </p:nvSpPr>
          <p:spPr>
            <a:xfrm>
              <a:off x="77" y="775"/>
              <a:ext cx="341" cy="212"/>
            </a:xfrm>
            <a:prstGeom prst="rect">
              <a:avLst/>
            </a:prstGeom>
            <a:noFill/>
          </p:spPr>
          <p:txBody>
            <a:bodyPr wrap="none">
              <a:spAutoFit/>
            </a:bodyPr>
            <a:lstStyle/>
            <a:p>
              <a:pPr fontAlgn="auto">
                <a:spcBef>
                  <a:spcPts val="0"/>
                </a:spcBef>
                <a:spcAft>
                  <a:spcPts val="0"/>
                </a:spcAft>
                <a:defRPr/>
              </a:pPr>
              <a:r>
                <a:rPr lang="en-US" sz="1600" dirty="0">
                  <a:solidFill>
                    <a:schemeClr val="accent5">
                      <a:lumMod val="50000"/>
                    </a:schemeClr>
                  </a:solidFill>
                  <a:latin typeface="+mn-lt"/>
                  <a:cs typeface="+mn-cs"/>
                </a:rPr>
                <a:t>ICE</a:t>
              </a:r>
            </a:p>
          </p:txBody>
        </p:sp>
        <p:sp>
          <p:nvSpPr>
            <p:cNvPr id="19" name="TextBox 18"/>
            <p:cNvSpPr txBox="1"/>
            <p:nvPr/>
          </p:nvSpPr>
          <p:spPr>
            <a:xfrm>
              <a:off x="77" y="1131"/>
              <a:ext cx="341" cy="212"/>
            </a:xfrm>
            <a:prstGeom prst="rect">
              <a:avLst/>
            </a:prstGeom>
            <a:noFill/>
          </p:spPr>
          <p:txBody>
            <a:bodyPr wrap="none">
              <a:spAutoFit/>
            </a:bodyPr>
            <a:lstStyle/>
            <a:p>
              <a:pPr fontAlgn="auto">
                <a:spcBef>
                  <a:spcPts val="0"/>
                </a:spcBef>
                <a:spcAft>
                  <a:spcPts val="0"/>
                </a:spcAft>
                <a:defRPr/>
              </a:pPr>
              <a:r>
                <a:rPr lang="en-US" sz="1600" dirty="0">
                  <a:solidFill>
                    <a:schemeClr val="accent5">
                      <a:lumMod val="50000"/>
                    </a:schemeClr>
                  </a:solidFill>
                  <a:latin typeface="+mn-lt"/>
                  <a:cs typeface="+mn-cs"/>
                </a:rPr>
                <a:t>ICE</a:t>
              </a:r>
            </a:p>
          </p:txBody>
        </p:sp>
        <p:sp>
          <p:nvSpPr>
            <p:cNvPr id="20" name="TextBox 19"/>
            <p:cNvSpPr txBox="1"/>
            <p:nvPr/>
          </p:nvSpPr>
          <p:spPr>
            <a:xfrm>
              <a:off x="62" y="1536"/>
              <a:ext cx="307" cy="213"/>
            </a:xfrm>
            <a:prstGeom prst="rect">
              <a:avLst/>
            </a:prstGeom>
            <a:noFill/>
          </p:spPr>
          <p:txBody>
            <a:bodyPr wrap="none">
              <a:spAutoFit/>
            </a:bodyPr>
            <a:lstStyle/>
            <a:p>
              <a:pPr fontAlgn="auto">
                <a:spcBef>
                  <a:spcPts val="0"/>
                </a:spcBef>
                <a:spcAft>
                  <a:spcPts val="0"/>
                </a:spcAft>
                <a:defRPr/>
              </a:pPr>
              <a:r>
                <a:rPr lang="en-US" sz="1600" dirty="0" smtClean="0">
                  <a:solidFill>
                    <a:schemeClr val="accent5">
                      <a:lumMod val="50000"/>
                    </a:schemeClr>
                  </a:solidFill>
                  <a:latin typeface="+mn-lt"/>
                  <a:cs typeface="+mn-cs"/>
                </a:rPr>
                <a:t>site</a:t>
              </a:r>
              <a:endParaRPr lang="en-US" sz="1600" dirty="0">
                <a:solidFill>
                  <a:schemeClr val="accent5">
                    <a:lumMod val="50000"/>
                  </a:schemeClr>
                </a:solidFill>
                <a:latin typeface="+mn-lt"/>
                <a:cs typeface="+mn-cs"/>
              </a:endParaRPr>
            </a:p>
          </p:txBody>
        </p:sp>
        <p:sp>
          <p:nvSpPr>
            <p:cNvPr id="21" name="TextBox 20"/>
            <p:cNvSpPr txBox="1"/>
            <p:nvPr/>
          </p:nvSpPr>
          <p:spPr>
            <a:xfrm>
              <a:off x="96" y="2512"/>
              <a:ext cx="557" cy="368"/>
            </a:xfrm>
            <a:prstGeom prst="rect">
              <a:avLst/>
            </a:prstGeom>
            <a:noFill/>
          </p:spPr>
          <p:txBody>
            <a:bodyPr wrap="none">
              <a:spAutoFit/>
            </a:bodyPr>
            <a:lstStyle/>
            <a:p>
              <a:pPr fontAlgn="auto">
                <a:spcBef>
                  <a:spcPts val="0"/>
                </a:spcBef>
                <a:spcAft>
                  <a:spcPts val="0"/>
                </a:spcAft>
                <a:defRPr/>
              </a:pPr>
              <a:r>
                <a:rPr lang="en-US" sz="1600" dirty="0">
                  <a:solidFill>
                    <a:schemeClr val="accent5">
                      <a:lumMod val="50000"/>
                    </a:schemeClr>
                  </a:solidFill>
                  <a:latin typeface="+mn-lt"/>
                  <a:cs typeface="+mn-cs"/>
                </a:rPr>
                <a:t>m</a:t>
              </a:r>
              <a:r>
                <a:rPr lang="en-US" sz="1600" dirty="0" smtClean="0">
                  <a:solidFill>
                    <a:schemeClr val="accent5">
                      <a:lumMod val="50000"/>
                    </a:schemeClr>
                  </a:solidFill>
                  <a:latin typeface="+mn-lt"/>
                  <a:cs typeface="+mn-cs"/>
                </a:rPr>
                <a:t>aterial</a:t>
              </a:r>
              <a:endParaRPr lang="en-US" sz="1600" dirty="0">
                <a:solidFill>
                  <a:schemeClr val="accent5">
                    <a:lumMod val="50000"/>
                  </a:schemeClr>
                </a:solidFill>
                <a:latin typeface="+mn-lt"/>
                <a:cs typeface="+mn-cs"/>
              </a:endParaRPr>
            </a:p>
            <a:p>
              <a:pPr fontAlgn="auto">
                <a:spcBef>
                  <a:spcPts val="0"/>
                </a:spcBef>
                <a:spcAft>
                  <a:spcPts val="0"/>
                </a:spcAft>
                <a:defRPr/>
              </a:pPr>
              <a:r>
                <a:rPr lang="en-US" sz="1600" dirty="0">
                  <a:solidFill>
                    <a:schemeClr val="accent5">
                      <a:lumMod val="50000"/>
                    </a:schemeClr>
                  </a:solidFill>
                  <a:latin typeface="+mn-lt"/>
                  <a:cs typeface="+mn-cs"/>
                </a:rPr>
                <a:t>e</a:t>
              </a:r>
              <a:r>
                <a:rPr lang="en-US" sz="1600" dirty="0" smtClean="0">
                  <a:solidFill>
                    <a:schemeClr val="accent5">
                      <a:lumMod val="50000"/>
                    </a:schemeClr>
                  </a:solidFill>
                  <a:latin typeface="+mn-lt"/>
                  <a:cs typeface="+mn-cs"/>
                </a:rPr>
                <a:t>ntity</a:t>
              </a:r>
              <a:endParaRPr lang="en-US" sz="1600" dirty="0">
                <a:solidFill>
                  <a:schemeClr val="accent5">
                    <a:lumMod val="50000"/>
                  </a:schemeClr>
                </a:solidFill>
                <a:latin typeface="+mn-lt"/>
                <a:cs typeface="+mn-cs"/>
              </a:endParaRPr>
            </a:p>
          </p:txBody>
        </p:sp>
        <p:sp>
          <p:nvSpPr>
            <p:cNvPr id="22" name="TextBox 21"/>
            <p:cNvSpPr txBox="1"/>
            <p:nvPr/>
          </p:nvSpPr>
          <p:spPr>
            <a:xfrm>
              <a:off x="480" y="3360"/>
              <a:ext cx="341" cy="212"/>
            </a:xfrm>
            <a:prstGeom prst="rect">
              <a:avLst/>
            </a:prstGeom>
            <a:noFill/>
          </p:spPr>
          <p:txBody>
            <a:bodyPr wrap="none">
              <a:spAutoFit/>
            </a:bodyPr>
            <a:lstStyle/>
            <a:p>
              <a:pPr fontAlgn="auto">
                <a:spcBef>
                  <a:spcPts val="0"/>
                </a:spcBef>
                <a:spcAft>
                  <a:spcPts val="0"/>
                </a:spcAft>
                <a:defRPr/>
              </a:pPr>
              <a:r>
                <a:rPr lang="en-US" sz="1600" dirty="0">
                  <a:solidFill>
                    <a:schemeClr val="accent5">
                      <a:lumMod val="50000"/>
                    </a:schemeClr>
                  </a:solidFill>
                  <a:latin typeface="+mn-lt"/>
                  <a:cs typeface="+mn-cs"/>
                </a:rPr>
                <a:t>ICE</a:t>
              </a:r>
            </a:p>
          </p:txBody>
        </p:sp>
        <p:sp>
          <p:nvSpPr>
            <p:cNvPr id="37" name="TextBox 36"/>
            <p:cNvSpPr txBox="1"/>
            <p:nvPr/>
          </p:nvSpPr>
          <p:spPr>
            <a:xfrm>
              <a:off x="490" y="3003"/>
              <a:ext cx="627" cy="213"/>
            </a:xfrm>
            <a:prstGeom prst="rect">
              <a:avLst/>
            </a:prstGeom>
            <a:noFill/>
          </p:spPr>
          <p:txBody>
            <a:bodyPr wrap="none">
              <a:spAutoFit/>
            </a:bodyPr>
            <a:lstStyle/>
            <a:p>
              <a:pPr fontAlgn="auto">
                <a:spcBef>
                  <a:spcPts val="0"/>
                </a:spcBef>
                <a:spcAft>
                  <a:spcPts val="0"/>
                </a:spcAft>
                <a:defRPr/>
              </a:pPr>
              <a:r>
                <a:rPr lang="en-US" sz="1600" dirty="0" smtClean="0">
                  <a:solidFill>
                    <a:schemeClr val="accent5">
                      <a:lumMod val="50000"/>
                    </a:schemeClr>
                  </a:solidFill>
                  <a:latin typeface="+mn-lt"/>
                  <a:cs typeface="+mn-cs"/>
                </a:rPr>
                <a:t>organism</a:t>
              </a:r>
              <a:endParaRPr lang="en-US" sz="1600" dirty="0">
                <a:solidFill>
                  <a:schemeClr val="accent5">
                    <a:lumMod val="50000"/>
                  </a:schemeClr>
                </a:solidFill>
                <a:latin typeface="+mn-lt"/>
                <a:cs typeface="+mn-cs"/>
              </a:endParaRPr>
            </a:p>
          </p:txBody>
        </p:sp>
        <p:cxnSp>
          <p:nvCxnSpPr>
            <p:cNvPr id="39" name="Straight Arrow Connector 38"/>
            <p:cNvCxnSpPr/>
            <p:nvPr/>
          </p:nvCxnSpPr>
          <p:spPr>
            <a:xfrm>
              <a:off x="480" y="864"/>
              <a:ext cx="337" cy="0"/>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80" y="1248"/>
              <a:ext cx="288" cy="1"/>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816" y="2688"/>
              <a:ext cx="143" cy="1"/>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816" y="1650"/>
              <a:ext cx="143" cy="1"/>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1200" y="3120"/>
              <a:ext cx="288" cy="1"/>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912" y="3476"/>
              <a:ext cx="287" cy="1"/>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80" y="3963"/>
              <a:ext cx="341" cy="212"/>
            </a:xfrm>
            <a:prstGeom prst="rect">
              <a:avLst/>
            </a:prstGeom>
            <a:noFill/>
          </p:spPr>
          <p:txBody>
            <a:bodyPr wrap="none">
              <a:spAutoFit/>
            </a:bodyPr>
            <a:lstStyle/>
            <a:p>
              <a:pPr fontAlgn="auto">
                <a:spcBef>
                  <a:spcPts val="0"/>
                </a:spcBef>
                <a:spcAft>
                  <a:spcPts val="0"/>
                </a:spcAft>
                <a:defRPr/>
              </a:pPr>
              <a:r>
                <a:rPr lang="en-US" sz="1600" dirty="0">
                  <a:solidFill>
                    <a:schemeClr val="accent5">
                      <a:lumMod val="50000"/>
                    </a:schemeClr>
                  </a:solidFill>
                  <a:latin typeface="+mn-lt"/>
                  <a:cs typeface="+mn-cs"/>
                </a:rPr>
                <a:t>ICE</a:t>
              </a:r>
            </a:p>
          </p:txBody>
        </p:sp>
        <p:cxnSp>
          <p:nvCxnSpPr>
            <p:cNvPr id="47" name="Straight Arrow Connector 46"/>
            <p:cNvCxnSpPr/>
            <p:nvPr/>
          </p:nvCxnSpPr>
          <p:spPr>
            <a:xfrm>
              <a:off x="912" y="4079"/>
              <a:ext cx="287" cy="1"/>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8" y="3675"/>
              <a:ext cx="703" cy="368"/>
            </a:xfrm>
            <a:prstGeom prst="rect">
              <a:avLst/>
            </a:prstGeom>
            <a:noFill/>
          </p:spPr>
          <p:txBody>
            <a:bodyPr wrap="none">
              <a:spAutoFit/>
            </a:bodyPr>
            <a:lstStyle/>
            <a:p>
              <a:pPr fontAlgn="auto">
                <a:spcBef>
                  <a:spcPts val="0"/>
                </a:spcBef>
                <a:spcAft>
                  <a:spcPts val="0"/>
                </a:spcAft>
                <a:defRPr/>
              </a:pPr>
              <a:r>
                <a:rPr lang="en-US" sz="1600" dirty="0" smtClean="0">
                  <a:solidFill>
                    <a:schemeClr val="accent5">
                      <a:lumMod val="50000"/>
                    </a:schemeClr>
                  </a:solidFill>
                  <a:latin typeface="+mn-lt"/>
                  <a:cs typeface="+mn-cs"/>
                </a:rPr>
                <a:t>dependent</a:t>
              </a:r>
            </a:p>
            <a:p>
              <a:pPr fontAlgn="auto">
                <a:spcBef>
                  <a:spcPts val="0"/>
                </a:spcBef>
                <a:spcAft>
                  <a:spcPts val="0"/>
                </a:spcAft>
                <a:defRPr/>
              </a:pPr>
              <a:r>
                <a:rPr lang="en-US" sz="1600" dirty="0" smtClean="0">
                  <a:solidFill>
                    <a:schemeClr val="accent5">
                      <a:lumMod val="50000"/>
                    </a:schemeClr>
                  </a:solidFill>
                  <a:latin typeface="+mn-lt"/>
                  <a:cs typeface="+mn-cs"/>
                </a:rPr>
                <a:t>continuant</a:t>
              </a:r>
              <a:endParaRPr lang="en-US" sz="1600" dirty="0">
                <a:solidFill>
                  <a:schemeClr val="accent5">
                    <a:lumMod val="50000"/>
                  </a:schemeClr>
                </a:solidFill>
                <a:latin typeface="+mn-lt"/>
                <a:cs typeface="+mn-cs"/>
              </a:endParaRPr>
            </a:p>
          </p:txBody>
        </p:sp>
        <p:cxnSp>
          <p:nvCxnSpPr>
            <p:cNvPr id="49" name="Straight Arrow Connector 48"/>
            <p:cNvCxnSpPr/>
            <p:nvPr/>
          </p:nvCxnSpPr>
          <p:spPr>
            <a:xfrm>
              <a:off x="802" y="3794"/>
              <a:ext cx="144" cy="1"/>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38976" name="Group 2112"/>
          <p:cNvGrpSpPr>
            <a:grpSpLocks/>
          </p:cNvGrpSpPr>
          <p:nvPr/>
        </p:nvGrpSpPr>
        <p:grpSpPr bwMode="auto">
          <a:xfrm>
            <a:off x="2057400" y="6324600"/>
            <a:ext cx="838200" cy="384175"/>
            <a:chOff x="1296" y="3984"/>
            <a:chExt cx="528" cy="242"/>
          </a:xfrm>
        </p:grpSpPr>
        <p:cxnSp>
          <p:nvCxnSpPr>
            <p:cNvPr id="53" name="Shape 52"/>
            <p:cNvCxnSpPr>
              <a:stCxn id="38924" idx="1"/>
              <a:endCxn id="38922" idx="2"/>
            </p:cNvCxnSpPr>
            <p:nvPr/>
          </p:nvCxnSpPr>
          <p:spPr>
            <a:xfrm rot="10800000">
              <a:off x="1344" y="3984"/>
              <a:ext cx="480" cy="8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8950" name="TextBox 53"/>
            <p:cNvSpPr txBox="1">
              <a:spLocks noChangeArrowheads="1"/>
            </p:cNvSpPr>
            <p:nvPr/>
          </p:nvSpPr>
          <p:spPr bwMode="auto">
            <a:xfrm>
              <a:off x="1296" y="4032"/>
              <a:ext cx="527" cy="194"/>
            </a:xfrm>
            <a:prstGeom prst="rect">
              <a:avLst/>
            </a:prstGeom>
            <a:noFill/>
            <a:ln w="9525">
              <a:noFill/>
              <a:miter lim="800000"/>
              <a:headEnd/>
              <a:tailEnd/>
            </a:ln>
          </p:spPr>
          <p:txBody>
            <a:bodyPr wrap="none">
              <a:spAutoFit/>
            </a:bodyPr>
            <a:lstStyle/>
            <a:p>
              <a:r>
                <a:rPr lang="en-US" sz="1400" i="1" dirty="0">
                  <a:solidFill>
                    <a:srgbClr val="ED6101"/>
                  </a:solidFill>
                  <a:latin typeface="Century Schoolbook" pitchFamily="18" charset="0"/>
                </a:rPr>
                <a:t>is about</a:t>
              </a:r>
            </a:p>
          </p:txBody>
        </p:sp>
      </p:grpSp>
      <p:grpSp>
        <p:nvGrpSpPr>
          <p:cNvPr id="84" name="Group 83"/>
          <p:cNvGrpSpPr/>
          <p:nvPr/>
        </p:nvGrpSpPr>
        <p:grpSpPr>
          <a:xfrm>
            <a:off x="4115593" y="3352800"/>
            <a:ext cx="1980407" cy="1600200"/>
            <a:chOff x="4115593" y="3352800"/>
            <a:chExt cx="1980407" cy="1600200"/>
          </a:xfrm>
        </p:grpSpPr>
        <p:sp>
          <p:nvSpPr>
            <p:cNvPr id="26" name="TextBox 25"/>
            <p:cNvSpPr txBox="1"/>
            <p:nvPr/>
          </p:nvSpPr>
          <p:spPr>
            <a:xfrm>
              <a:off x="4922838" y="3352800"/>
              <a:ext cx="1173162" cy="1082675"/>
            </a:xfrm>
            <a:prstGeom prst="rect">
              <a:avLst/>
            </a:prstGeom>
            <a:noFill/>
            <a:ln w="12700">
              <a:solidFill>
                <a:schemeClr val="tx1">
                  <a:lumMod val="50000"/>
                  <a:lumOff val="50000"/>
                </a:schemeClr>
              </a:solidFill>
            </a:ln>
          </p:spPr>
          <p:txBody>
            <a:bodyPr wrap="none">
              <a:spAutoFit/>
            </a:bodyPr>
            <a:lstStyle/>
            <a:p>
              <a:pPr fontAlgn="auto">
                <a:spcBef>
                  <a:spcPts val="0"/>
                </a:spcBef>
                <a:spcAft>
                  <a:spcPts val="0"/>
                </a:spcAft>
                <a:defRPr/>
              </a:pPr>
              <a:r>
                <a:rPr lang="en-US" sz="1600" dirty="0">
                  <a:solidFill>
                    <a:schemeClr val="tx1">
                      <a:lumMod val="65000"/>
                      <a:lumOff val="35000"/>
                    </a:schemeClr>
                  </a:solidFill>
                  <a:latin typeface="+mn-lt"/>
                  <a:cs typeface="+mn-cs"/>
                </a:rPr>
                <a:t>OBI: </a:t>
              </a:r>
            </a:p>
            <a:p>
              <a:pPr fontAlgn="auto">
                <a:spcBef>
                  <a:spcPts val="0"/>
                </a:spcBef>
                <a:spcAft>
                  <a:spcPts val="0"/>
                </a:spcAft>
                <a:defRPr/>
              </a:pPr>
              <a:r>
                <a:rPr lang="en-US" sz="1600" dirty="0">
                  <a:solidFill>
                    <a:schemeClr val="tx1">
                      <a:lumMod val="65000"/>
                      <a:lumOff val="35000"/>
                    </a:schemeClr>
                  </a:solidFill>
                  <a:latin typeface="+mn-lt"/>
                  <a:cs typeface="+mn-cs"/>
                </a:rPr>
                <a:t>Specimen</a:t>
              </a:r>
            </a:p>
            <a:p>
              <a:pPr fontAlgn="auto">
                <a:spcBef>
                  <a:spcPts val="0"/>
                </a:spcBef>
                <a:spcAft>
                  <a:spcPts val="0"/>
                </a:spcAft>
                <a:defRPr/>
              </a:pPr>
              <a:r>
                <a:rPr lang="en-US" sz="1600" dirty="0">
                  <a:solidFill>
                    <a:schemeClr val="tx1">
                      <a:lumMod val="65000"/>
                      <a:lumOff val="35000"/>
                    </a:schemeClr>
                  </a:solidFill>
                  <a:latin typeface="+mn-lt"/>
                  <a:cs typeface="+mn-cs"/>
                </a:rPr>
                <a:t>(Isolate </a:t>
              </a:r>
            </a:p>
            <a:p>
              <a:pPr fontAlgn="auto">
                <a:spcBef>
                  <a:spcPts val="0"/>
                </a:spcBef>
                <a:spcAft>
                  <a:spcPts val="0"/>
                </a:spcAft>
                <a:defRPr/>
              </a:pPr>
              <a:r>
                <a:rPr lang="en-US" sz="1600" dirty="0">
                  <a:solidFill>
                    <a:schemeClr val="tx1">
                      <a:lumMod val="65000"/>
                      <a:lumOff val="35000"/>
                    </a:schemeClr>
                  </a:solidFill>
                  <a:latin typeface="+mn-lt"/>
                  <a:cs typeface="+mn-cs"/>
                </a:rPr>
                <a:t>Specimen)</a:t>
              </a:r>
            </a:p>
          </p:txBody>
        </p:sp>
        <p:cxnSp>
          <p:nvCxnSpPr>
            <p:cNvPr id="56" name="Shape 55"/>
            <p:cNvCxnSpPr>
              <a:cxnSpLocks noChangeShapeType="1"/>
              <a:stCxn id="26" idx="2"/>
              <a:endCxn id="38920" idx="3"/>
            </p:cNvCxnSpPr>
            <p:nvPr/>
          </p:nvCxnSpPr>
          <p:spPr bwMode="auto">
            <a:xfrm rot="5400000">
              <a:off x="4562475" y="3987800"/>
              <a:ext cx="501650" cy="1395413"/>
            </a:xfrm>
            <a:prstGeom prst="bentConnector2">
              <a:avLst/>
            </a:prstGeom>
            <a:noFill/>
            <a:ln w="12700" algn="ctr">
              <a:solidFill>
                <a:srgbClr val="0060D0"/>
              </a:solidFill>
              <a:miter lim="800000"/>
              <a:headEnd/>
              <a:tailEnd type="arrow" w="med" len="med"/>
            </a:ln>
          </p:spPr>
        </p:cxnSp>
        <p:sp>
          <p:nvSpPr>
            <p:cNvPr id="38952" name="TextBox 56"/>
            <p:cNvSpPr txBox="1">
              <a:spLocks noChangeArrowheads="1"/>
            </p:cNvSpPr>
            <p:nvPr/>
          </p:nvSpPr>
          <p:spPr bwMode="auto">
            <a:xfrm>
              <a:off x="4267200" y="4645025"/>
              <a:ext cx="914400" cy="307975"/>
            </a:xfrm>
            <a:prstGeom prst="rect">
              <a:avLst/>
            </a:prstGeom>
            <a:noFill/>
            <a:ln w="9525">
              <a:noFill/>
              <a:miter lim="800000"/>
              <a:headEnd/>
              <a:tailEnd/>
            </a:ln>
          </p:spPr>
          <p:txBody>
            <a:bodyPr wrap="none">
              <a:spAutoFit/>
            </a:bodyPr>
            <a:lstStyle/>
            <a:p>
              <a:r>
                <a:rPr lang="en-US" sz="1400" i="1" dirty="0" err="1">
                  <a:solidFill>
                    <a:srgbClr val="ED6101"/>
                  </a:solidFill>
                  <a:latin typeface="Century Schoolbook" pitchFamily="18" charset="0"/>
                </a:rPr>
                <a:t>has_part</a:t>
              </a:r>
              <a:endParaRPr lang="en-US" sz="1400" i="1" dirty="0">
                <a:solidFill>
                  <a:srgbClr val="ED6101"/>
                </a:solidFill>
                <a:latin typeface="Century Schoolbook" pitchFamily="18" charset="0"/>
              </a:endParaRPr>
            </a:p>
          </p:txBody>
        </p:sp>
      </p:grpSp>
      <p:grpSp>
        <p:nvGrpSpPr>
          <p:cNvPr id="38978" name="Group 2114"/>
          <p:cNvGrpSpPr>
            <a:grpSpLocks/>
          </p:cNvGrpSpPr>
          <p:nvPr/>
        </p:nvGrpSpPr>
        <p:grpSpPr bwMode="auto">
          <a:xfrm>
            <a:off x="4181475" y="2362200"/>
            <a:ext cx="2066925" cy="1262063"/>
            <a:chOff x="2634" y="1488"/>
            <a:chExt cx="1302" cy="795"/>
          </a:xfrm>
        </p:grpSpPr>
        <p:cxnSp>
          <p:nvCxnSpPr>
            <p:cNvPr id="38953" name="AutoShape 2089"/>
            <p:cNvCxnSpPr>
              <a:cxnSpLocks noChangeShapeType="1"/>
              <a:stCxn id="38932" idx="1"/>
              <a:endCxn id="38919" idx="3"/>
            </p:cNvCxnSpPr>
            <p:nvPr/>
          </p:nvCxnSpPr>
          <p:spPr bwMode="auto">
            <a:xfrm rot="10800000" flipV="1">
              <a:off x="2634" y="1678"/>
              <a:ext cx="1302" cy="605"/>
            </a:xfrm>
            <a:prstGeom prst="bentConnector3">
              <a:avLst>
                <a:gd name="adj1" fmla="val 84713"/>
              </a:avLst>
            </a:prstGeom>
            <a:noFill/>
            <a:ln w="9525">
              <a:solidFill>
                <a:schemeClr val="accent1"/>
              </a:solidFill>
              <a:miter lim="800000"/>
              <a:headEnd/>
              <a:tailEnd type="triangle" w="med" len="med"/>
            </a:ln>
            <a:effectLst/>
          </p:spPr>
        </p:cxnSp>
        <p:sp>
          <p:nvSpPr>
            <p:cNvPr id="38954" name="TextBox 28"/>
            <p:cNvSpPr txBox="1">
              <a:spLocks noChangeArrowheads="1"/>
            </p:cNvSpPr>
            <p:nvPr/>
          </p:nvSpPr>
          <p:spPr bwMode="auto">
            <a:xfrm>
              <a:off x="2759" y="1488"/>
              <a:ext cx="1129" cy="192"/>
            </a:xfrm>
            <a:prstGeom prst="rect">
              <a:avLst/>
            </a:prstGeom>
            <a:noFill/>
            <a:ln w="9525">
              <a:noFill/>
              <a:miter lim="800000"/>
              <a:headEnd/>
              <a:tailEnd/>
            </a:ln>
          </p:spPr>
          <p:txBody>
            <a:bodyPr wrap="none">
              <a:spAutoFit/>
            </a:bodyPr>
            <a:lstStyle/>
            <a:p>
              <a:r>
                <a:rPr lang="en-US" sz="1400" i="1">
                  <a:solidFill>
                    <a:srgbClr val="ED6101"/>
                  </a:solidFill>
                  <a:latin typeface="Century Schoolbook" pitchFamily="18" charset="0"/>
                </a:rPr>
                <a:t>has_specified_input</a:t>
              </a:r>
            </a:p>
          </p:txBody>
        </p:sp>
      </p:grpSp>
      <p:grpSp>
        <p:nvGrpSpPr>
          <p:cNvPr id="38972" name="Group 2108"/>
          <p:cNvGrpSpPr>
            <a:grpSpLocks/>
          </p:cNvGrpSpPr>
          <p:nvPr/>
        </p:nvGrpSpPr>
        <p:grpSpPr bwMode="auto">
          <a:xfrm>
            <a:off x="3048000" y="2663825"/>
            <a:ext cx="3200400" cy="1809750"/>
            <a:chOff x="1920" y="1678"/>
            <a:chExt cx="2016" cy="1140"/>
          </a:xfrm>
        </p:grpSpPr>
        <p:cxnSp>
          <p:nvCxnSpPr>
            <p:cNvPr id="38955" name="AutoShape 2091"/>
            <p:cNvCxnSpPr>
              <a:cxnSpLocks noChangeShapeType="1"/>
              <a:stCxn id="38932" idx="1"/>
              <a:endCxn id="38921" idx="3"/>
            </p:cNvCxnSpPr>
            <p:nvPr/>
          </p:nvCxnSpPr>
          <p:spPr bwMode="auto">
            <a:xfrm rot="10800000" flipV="1">
              <a:off x="2098" y="1678"/>
              <a:ext cx="1838" cy="1140"/>
            </a:xfrm>
            <a:prstGeom prst="bentConnector3">
              <a:avLst>
                <a:gd name="adj1" fmla="val 50000"/>
              </a:avLst>
            </a:prstGeom>
            <a:noFill/>
            <a:ln w="9525">
              <a:solidFill>
                <a:schemeClr val="accent1"/>
              </a:solidFill>
              <a:miter lim="800000"/>
              <a:headEnd/>
              <a:tailEnd type="triangle" w="med" len="med"/>
            </a:ln>
            <a:effectLst/>
          </p:spPr>
        </p:cxnSp>
        <p:sp>
          <p:nvSpPr>
            <p:cNvPr id="38956" name="TextBox 28"/>
            <p:cNvSpPr txBox="1">
              <a:spLocks noChangeArrowheads="1"/>
            </p:cNvSpPr>
            <p:nvPr/>
          </p:nvSpPr>
          <p:spPr bwMode="auto">
            <a:xfrm>
              <a:off x="1920" y="2544"/>
              <a:ext cx="1129" cy="192"/>
            </a:xfrm>
            <a:prstGeom prst="rect">
              <a:avLst/>
            </a:prstGeom>
            <a:noFill/>
            <a:ln w="9525">
              <a:noFill/>
              <a:miter lim="800000"/>
              <a:headEnd/>
              <a:tailEnd/>
            </a:ln>
          </p:spPr>
          <p:txBody>
            <a:bodyPr wrap="none">
              <a:spAutoFit/>
            </a:bodyPr>
            <a:lstStyle/>
            <a:p>
              <a:r>
                <a:rPr lang="en-US" sz="1400" i="1">
                  <a:solidFill>
                    <a:srgbClr val="ED6101"/>
                  </a:solidFill>
                  <a:latin typeface="Century Schoolbook" pitchFamily="18" charset="0"/>
                </a:rPr>
                <a:t>has_specified_input</a:t>
              </a:r>
            </a:p>
          </p:txBody>
        </p:sp>
      </p:grpSp>
      <p:grpSp>
        <p:nvGrpSpPr>
          <p:cNvPr id="38977" name="Group 2113"/>
          <p:cNvGrpSpPr>
            <a:grpSpLocks/>
          </p:cNvGrpSpPr>
          <p:nvPr/>
        </p:nvGrpSpPr>
        <p:grpSpPr bwMode="auto">
          <a:xfrm>
            <a:off x="1295400" y="2732088"/>
            <a:ext cx="1077913" cy="1263650"/>
            <a:chOff x="816" y="1721"/>
            <a:chExt cx="679" cy="796"/>
          </a:xfrm>
        </p:grpSpPr>
        <p:cxnSp>
          <p:nvCxnSpPr>
            <p:cNvPr id="38957" name="AutoShape 2093"/>
            <p:cNvCxnSpPr>
              <a:cxnSpLocks noChangeShapeType="1"/>
              <a:stCxn id="38918" idx="0"/>
              <a:endCxn id="38917" idx="1"/>
            </p:cNvCxnSpPr>
            <p:nvPr/>
          </p:nvCxnSpPr>
          <p:spPr bwMode="auto">
            <a:xfrm rot="16200000" flipV="1">
              <a:off x="719" y="1984"/>
              <a:ext cx="796" cy="269"/>
            </a:xfrm>
            <a:prstGeom prst="bentConnector4">
              <a:avLst>
                <a:gd name="adj1" fmla="val 26506"/>
                <a:gd name="adj2" fmla="val 159590"/>
              </a:avLst>
            </a:prstGeom>
            <a:noFill/>
            <a:ln w="9525">
              <a:solidFill>
                <a:schemeClr val="accent1"/>
              </a:solidFill>
              <a:miter lim="800000"/>
              <a:headEnd/>
              <a:tailEnd type="triangle" w="med" len="med"/>
            </a:ln>
            <a:effectLst/>
          </p:spPr>
        </p:cxnSp>
        <p:sp>
          <p:nvSpPr>
            <p:cNvPr id="38959" name="TextBox 56"/>
            <p:cNvSpPr txBox="1">
              <a:spLocks noChangeArrowheads="1"/>
            </p:cNvSpPr>
            <p:nvPr/>
          </p:nvSpPr>
          <p:spPr bwMode="auto">
            <a:xfrm>
              <a:off x="816" y="2112"/>
              <a:ext cx="679" cy="192"/>
            </a:xfrm>
            <a:prstGeom prst="rect">
              <a:avLst/>
            </a:prstGeom>
            <a:noFill/>
            <a:ln w="9525">
              <a:noFill/>
              <a:miter lim="800000"/>
              <a:headEnd/>
              <a:tailEnd/>
            </a:ln>
          </p:spPr>
          <p:txBody>
            <a:bodyPr wrap="none">
              <a:spAutoFit/>
            </a:bodyPr>
            <a:lstStyle/>
            <a:p>
              <a:r>
                <a:rPr lang="en-US" sz="1400" i="1" dirty="0" err="1">
                  <a:solidFill>
                    <a:srgbClr val="ED6101"/>
                  </a:solidFill>
                  <a:latin typeface="Century Schoolbook" pitchFamily="18" charset="0"/>
                </a:rPr>
                <a:t>Located_in</a:t>
              </a:r>
              <a:endParaRPr lang="en-US" sz="1400" i="1" dirty="0">
                <a:solidFill>
                  <a:srgbClr val="ED6101"/>
                </a:solidFill>
                <a:latin typeface="Century Schoolbook" pitchFamily="18" charset="0"/>
              </a:endParaRPr>
            </a:p>
          </p:txBody>
        </p:sp>
      </p:grpSp>
      <p:grpSp>
        <p:nvGrpSpPr>
          <p:cNvPr id="38970" name="Group 2106"/>
          <p:cNvGrpSpPr>
            <a:grpSpLocks/>
          </p:cNvGrpSpPr>
          <p:nvPr/>
        </p:nvGrpSpPr>
        <p:grpSpPr bwMode="auto">
          <a:xfrm>
            <a:off x="3124200" y="1676400"/>
            <a:ext cx="3810000" cy="446088"/>
            <a:chOff x="1968" y="1056"/>
            <a:chExt cx="2400" cy="281"/>
          </a:xfrm>
        </p:grpSpPr>
        <p:cxnSp>
          <p:nvCxnSpPr>
            <p:cNvPr id="38960" name="AutoShape 2096"/>
            <p:cNvCxnSpPr>
              <a:cxnSpLocks noChangeShapeType="1"/>
              <a:stCxn id="38916" idx="3"/>
              <a:endCxn id="38932" idx="0"/>
            </p:cNvCxnSpPr>
            <p:nvPr/>
          </p:nvCxnSpPr>
          <p:spPr bwMode="auto">
            <a:xfrm>
              <a:off x="1968" y="1259"/>
              <a:ext cx="2400" cy="78"/>
            </a:xfrm>
            <a:prstGeom prst="bentConnector2">
              <a:avLst/>
            </a:prstGeom>
            <a:noFill/>
            <a:ln w="9525">
              <a:solidFill>
                <a:schemeClr val="accent1"/>
              </a:solidFill>
              <a:miter lim="800000"/>
              <a:headEnd/>
              <a:tailEnd type="triangle" w="med" len="med"/>
            </a:ln>
            <a:effectLst/>
          </p:spPr>
        </p:cxnSp>
        <p:sp>
          <p:nvSpPr>
            <p:cNvPr id="38961" name="TextBox 53"/>
            <p:cNvSpPr txBox="1">
              <a:spLocks noChangeArrowheads="1"/>
            </p:cNvSpPr>
            <p:nvPr/>
          </p:nvSpPr>
          <p:spPr bwMode="auto">
            <a:xfrm>
              <a:off x="2688" y="1056"/>
              <a:ext cx="523" cy="192"/>
            </a:xfrm>
            <a:prstGeom prst="rect">
              <a:avLst/>
            </a:prstGeom>
            <a:noFill/>
            <a:ln w="9525">
              <a:noFill/>
              <a:miter lim="800000"/>
              <a:headEnd/>
              <a:tailEnd/>
            </a:ln>
          </p:spPr>
          <p:txBody>
            <a:bodyPr wrap="none">
              <a:spAutoFit/>
            </a:bodyPr>
            <a:lstStyle/>
            <a:p>
              <a:r>
                <a:rPr lang="en-US" sz="1400" i="1">
                  <a:solidFill>
                    <a:srgbClr val="ED6101"/>
                  </a:solidFill>
                  <a:latin typeface="Century Schoolbook" pitchFamily="18" charset="0"/>
                </a:rPr>
                <a:t>is about</a:t>
              </a:r>
            </a:p>
          </p:txBody>
        </p:sp>
      </p:grpSp>
      <p:grpSp>
        <p:nvGrpSpPr>
          <p:cNvPr id="38969" name="Group 2105"/>
          <p:cNvGrpSpPr>
            <a:grpSpLocks/>
          </p:cNvGrpSpPr>
          <p:nvPr/>
        </p:nvGrpSpPr>
        <p:grpSpPr bwMode="auto">
          <a:xfrm>
            <a:off x="2667000" y="1143000"/>
            <a:ext cx="3429000" cy="2751138"/>
            <a:chOff x="1680" y="720"/>
            <a:chExt cx="2160" cy="1733"/>
          </a:xfrm>
        </p:grpSpPr>
        <p:cxnSp>
          <p:nvCxnSpPr>
            <p:cNvPr id="38962" name="AutoShape 2098"/>
            <p:cNvCxnSpPr>
              <a:cxnSpLocks noChangeShapeType="1"/>
              <a:stCxn id="38915" idx="3"/>
              <a:endCxn id="26" idx="3"/>
            </p:cNvCxnSpPr>
            <p:nvPr/>
          </p:nvCxnSpPr>
          <p:spPr bwMode="auto">
            <a:xfrm>
              <a:off x="1680" y="875"/>
              <a:ext cx="2160" cy="1578"/>
            </a:xfrm>
            <a:prstGeom prst="bentConnector3">
              <a:avLst>
                <a:gd name="adj1" fmla="val 159583"/>
              </a:avLst>
            </a:prstGeom>
            <a:noFill/>
            <a:ln w="9525">
              <a:solidFill>
                <a:schemeClr val="accent1"/>
              </a:solidFill>
              <a:miter lim="800000"/>
              <a:headEnd/>
              <a:tailEnd type="triangle" w="med" len="med"/>
            </a:ln>
            <a:effectLst/>
          </p:spPr>
        </p:cxnSp>
        <p:sp>
          <p:nvSpPr>
            <p:cNvPr id="38963" name="TextBox 34"/>
            <p:cNvSpPr txBox="1">
              <a:spLocks noChangeArrowheads="1"/>
            </p:cNvSpPr>
            <p:nvPr/>
          </p:nvSpPr>
          <p:spPr bwMode="auto">
            <a:xfrm>
              <a:off x="3216" y="720"/>
              <a:ext cx="501" cy="192"/>
            </a:xfrm>
            <a:prstGeom prst="rect">
              <a:avLst/>
            </a:prstGeom>
            <a:noFill/>
            <a:ln w="9525">
              <a:noFill/>
              <a:miter lim="800000"/>
              <a:headEnd/>
              <a:tailEnd/>
            </a:ln>
          </p:spPr>
          <p:txBody>
            <a:bodyPr>
              <a:spAutoFit/>
            </a:bodyPr>
            <a:lstStyle/>
            <a:p>
              <a:r>
                <a:rPr lang="en-US" sz="1400" i="1" dirty="0">
                  <a:solidFill>
                    <a:srgbClr val="ED6101"/>
                  </a:solidFill>
                  <a:latin typeface="Century Schoolbook" pitchFamily="18" charset="0"/>
                </a:rPr>
                <a:t>denotes</a:t>
              </a:r>
            </a:p>
          </p:txBody>
        </p:sp>
      </p:grpSp>
      <p:sp>
        <p:nvSpPr>
          <p:cNvPr id="38967" name="AutoShape 2103"/>
          <p:cNvSpPr>
            <a:spLocks noChangeArrowheads="1"/>
          </p:cNvSpPr>
          <p:nvPr/>
        </p:nvSpPr>
        <p:spPr bwMode="auto">
          <a:xfrm>
            <a:off x="3505200" y="3352800"/>
            <a:ext cx="1600200" cy="838200"/>
          </a:xfrm>
          <a:prstGeom prst="wedgeRoundRectCallout">
            <a:avLst>
              <a:gd name="adj1" fmla="val -62301"/>
              <a:gd name="adj2" fmla="val 74241"/>
              <a:gd name="adj3" fmla="val 16667"/>
            </a:avLst>
          </a:prstGeom>
          <a:solidFill>
            <a:srgbClr val="FFCC99"/>
          </a:solidFill>
          <a:ln w="9525">
            <a:solidFill>
              <a:schemeClr val="tx1"/>
            </a:solidFill>
            <a:miter lim="800000"/>
            <a:headEnd/>
            <a:tailEnd/>
          </a:ln>
          <a:effectLst/>
        </p:spPr>
        <p:txBody>
          <a:bodyPr lIns="0" tIns="0" rIns="0" bIns="0"/>
          <a:lstStyle/>
          <a:p>
            <a:pPr algn="ctr"/>
            <a:r>
              <a:rPr lang="en-US" sz="1600"/>
              <a:t>qualities of host organism: sex, age, etc.</a:t>
            </a:r>
          </a:p>
        </p:txBody>
      </p:sp>
      <p:sp>
        <p:nvSpPr>
          <p:cNvPr id="38968" name="AutoShape 2104"/>
          <p:cNvSpPr>
            <a:spLocks noChangeArrowheads="1"/>
          </p:cNvSpPr>
          <p:nvPr/>
        </p:nvSpPr>
        <p:spPr bwMode="auto">
          <a:xfrm>
            <a:off x="7239000" y="3962400"/>
            <a:ext cx="1447800" cy="533400"/>
          </a:xfrm>
          <a:prstGeom prst="wedgeRoundRectCallout">
            <a:avLst>
              <a:gd name="adj1" fmla="val -38815"/>
              <a:gd name="adj2" fmla="val 104463"/>
              <a:gd name="adj3" fmla="val 16667"/>
            </a:avLst>
          </a:prstGeom>
          <a:solidFill>
            <a:srgbClr val="FFCC99"/>
          </a:solidFill>
          <a:ln w="9525">
            <a:solidFill>
              <a:schemeClr val="tx1"/>
            </a:solidFill>
            <a:miter lim="800000"/>
            <a:headEnd/>
            <a:tailEnd/>
          </a:ln>
          <a:effectLst/>
        </p:spPr>
        <p:txBody>
          <a:bodyPr lIns="0" tIns="0" rIns="0" bIns="0"/>
          <a:lstStyle/>
          <a:p>
            <a:pPr algn="ctr"/>
            <a:r>
              <a:rPr lang="en-US" sz="1600"/>
              <a:t>other inputs:</a:t>
            </a:r>
          </a:p>
          <a:p>
            <a:pPr algn="ctr"/>
            <a:r>
              <a:rPr lang="en-US" sz="1600"/>
              <a:t>PCR primers</a:t>
            </a:r>
          </a:p>
        </p:txBody>
      </p:sp>
      <p:grpSp>
        <p:nvGrpSpPr>
          <p:cNvPr id="38987" name="Group 2123"/>
          <p:cNvGrpSpPr>
            <a:grpSpLocks/>
          </p:cNvGrpSpPr>
          <p:nvPr/>
        </p:nvGrpSpPr>
        <p:grpSpPr bwMode="auto">
          <a:xfrm>
            <a:off x="5827713" y="4343400"/>
            <a:ext cx="1792287" cy="465138"/>
            <a:chOff x="3671" y="2736"/>
            <a:chExt cx="1129" cy="293"/>
          </a:xfrm>
        </p:grpSpPr>
        <p:cxnSp>
          <p:nvCxnSpPr>
            <p:cNvPr id="38980" name="AutoShape 2116"/>
            <p:cNvCxnSpPr>
              <a:cxnSpLocks noChangeShapeType="1"/>
            </p:cNvCxnSpPr>
            <p:nvPr/>
          </p:nvCxnSpPr>
          <p:spPr bwMode="auto">
            <a:xfrm rot="5400000" flipH="1">
              <a:off x="3994" y="2582"/>
              <a:ext cx="293" cy="601"/>
            </a:xfrm>
            <a:prstGeom prst="bentConnector2">
              <a:avLst/>
            </a:prstGeom>
            <a:noFill/>
            <a:ln w="9525">
              <a:solidFill>
                <a:schemeClr val="accent1"/>
              </a:solidFill>
              <a:miter lim="800000"/>
              <a:headEnd/>
              <a:tailEnd type="triangle" w="med" len="med"/>
            </a:ln>
            <a:effectLst/>
          </p:spPr>
        </p:cxnSp>
        <p:sp>
          <p:nvSpPr>
            <p:cNvPr id="38981" name="TextBox 28"/>
            <p:cNvSpPr txBox="1">
              <a:spLocks noChangeArrowheads="1"/>
            </p:cNvSpPr>
            <p:nvPr/>
          </p:nvSpPr>
          <p:spPr bwMode="auto">
            <a:xfrm>
              <a:off x="3671" y="2784"/>
              <a:ext cx="1129" cy="192"/>
            </a:xfrm>
            <a:prstGeom prst="rect">
              <a:avLst/>
            </a:prstGeom>
            <a:noFill/>
            <a:ln w="9525">
              <a:noFill/>
              <a:miter lim="800000"/>
              <a:headEnd/>
              <a:tailEnd/>
            </a:ln>
          </p:spPr>
          <p:txBody>
            <a:bodyPr wrap="none">
              <a:spAutoFit/>
            </a:bodyPr>
            <a:lstStyle/>
            <a:p>
              <a:r>
                <a:rPr lang="en-US" sz="1400" i="1">
                  <a:solidFill>
                    <a:srgbClr val="ED6101"/>
                  </a:solidFill>
                  <a:latin typeface="Century Schoolbook" pitchFamily="18" charset="0"/>
                </a:rPr>
                <a:t>has_specified_input</a:t>
              </a:r>
            </a:p>
          </p:txBody>
        </p:sp>
      </p:grpSp>
      <p:grpSp>
        <p:nvGrpSpPr>
          <p:cNvPr id="38986" name="Group 2122"/>
          <p:cNvGrpSpPr>
            <a:grpSpLocks/>
          </p:cNvGrpSpPr>
          <p:nvPr/>
        </p:nvGrpSpPr>
        <p:grpSpPr bwMode="auto">
          <a:xfrm>
            <a:off x="6096000" y="3205163"/>
            <a:ext cx="1884363" cy="604837"/>
            <a:chOff x="3840" y="2019"/>
            <a:chExt cx="1187" cy="381"/>
          </a:xfrm>
        </p:grpSpPr>
        <p:cxnSp>
          <p:nvCxnSpPr>
            <p:cNvPr id="38984" name="AutoShape 2120"/>
            <p:cNvCxnSpPr>
              <a:cxnSpLocks noChangeShapeType="1"/>
              <a:stCxn id="38932" idx="2"/>
            </p:cNvCxnSpPr>
            <p:nvPr/>
          </p:nvCxnSpPr>
          <p:spPr bwMode="auto">
            <a:xfrm rot="5400000">
              <a:off x="4008" y="1851"/>
              <a:ext cx="191" cy="528"/>
            </a:xfrm>
            <a:prstGeom prst="bentConnector2">
              <a:avLst/>
            </a:prstGeom>
            <a:noFill/>
            <a:ln w="9525">
              <a:solidFill>
                <a:schemeClr val="accent1"/>
              </a:solidFill>
              <a:miter lim="800000"/>
              <a:headEnd/>
              <a:tailEnd type="triangle" w="med" len="med"/>
            </a:ln>
            <a:effectLst/>
          </p:spPr>
        </p:cxnSp>
        <p:sp>
          <p:nvSpPr>
            <p:cNvPr id="38985" name="TextBox 28"/>
            <p:cNvSpPr txBox="1">
              <a:spLocks noChangeArrowheads="1"/>
            </p:cNvSpPr>
            <p:nvPr/>
          </p:nvSpPr>
          <p:spPr bwMode="auto">
            <a:xfrm>
              <a:off x="3840" y="2208"/>
              <a:ext cx="1187" cy="192"/>
            </a:xfrm>
            <a:prstGeom prst="rect">
              <a:avLst/>
            </a:prstGeom>
            <a:noFill/>
            <a:ln w="9525">
              <a:noFill/>
              <a:miter lim="800000"/>
              <a:headEnd/>
              <a:tailEnd/>
            </a:ln>
          </p:spPr>
          <p:txBody>
            <a:bodyPr wrap="none">
              <a:spAutoFit/>
            </a:bodyPr>
            <a:lstStyle/>
            <a:p>
              <a:r>
                <a:rPr lang="en-US" sz="1400" i="1">
                  <a:solidFill>
                    <a:srgbClr val="ED6101"/>
                  </a:solidFill>
                  <a:latin typeface="Century Schoolbook" pitchFamily="18" charset="0"/>
                </a:rPr>
                <a:t>has_specified_output</a:t>
              </a:r>
            </a:p>
          </p:txBody>
        </p:sp>
      </p:grpSp>
      <p:grpSp>
        <p:nvGrpSpPr>
          <p:cNvPr id="79" name="Group 78"/>
          <p:cNvGrpSpPr/>
          <p:nvPr/>
        </p:nvGrpSpPr>
        <p:grpSpPr>
          <a:xfrm>
            <a:off x="4491527" y="5115611"/>
            <a:ext cx="1690100" cy="446989"/>
            <a:chOff x="4491527" y="5115611"/>
            <a:chExt cx="1690100" cy="446989"/>
          </a:xfrm>
        </p:grpSpPr>
        <p:sp>
          <p:nvSpPr>
            <p:cNvPr id="38936" name="TextBox 34"/>
            <p:cNvSpPr txBox="1">
              <a:spLocks noChangeArrowheads="1"/>
            </p:cNvSpPr>
            <p:nvPr/>
          </p:nvSpPr>
          <p:spPr bwMode="auto">
            <a:xfrm>
              <a:off x="4491527" y="5115611"/>
              <a:ext cx="795338" cy="307975"/>
            </a:xfrm>
            <a:prstGeom prst="rect">
              <a:avLst/>
            </a:prstGeom>
            <a:noFill/>
            <a:ln w="9525">
              <a:noFill/>
              <a:miter lim="800000"/>
              <a:headEnd/>
              <a:tailEnd/>
            </a:ln>
          </p:spPr>
          <p:txBody>
            <a:bodyPr wrap="square">
              <a:spAutoFit/>
            </a:bodyPr>
            <a:lstStyle/>
            <a:p>
              <a:r>
                <a:rPr lang="en-US" sz="1400" i="1" dirty="0">
                  <a:solidFill>
                    <a:srgbClr val="ED6101"/>
                  </a:solidFill>
                  <a:latin typeface="Century Schoolbook" pitchFamily="18" charset="0"/>
                </a:rPr>
                <a:t>denotes</a:t>
              </a:r>
            </a:p>
          </p:txBody>
        </p:sp>
        <p:sp>
          <p:nvSpPr>
            <p:cNvPr id="72" name="TextBox 16"/>
            <p:cNvSpPr txBox="1">
              <a:spLocks noChangeArrowheads="1"/>
            </p:cNvSpPr>
            <p:nvPr/>
          </p:nvSpPr>
          <p:spPr bwMode="auto">
            <a:xfrm>
              <a:off x="5267227" y="5224046"/>
              <a:ext cx="914400" cy="338554"/>
            </a:xfrm>
            <a:prstGeom prst="rect">
              <a:avLst/>
            </a:prstGeom>
            <a:noFill/>
            <a:ln w="12700">
              <a:solidFill>
                <a:schemeClr val="bg1">
                  <a:lumMod val="65000"/>
                </a:schemeClr>
              </a:solidFill>
              <a:miter lim="800000"/>
              <a:headEnd/>
              <a:tailEnd/>
            </a:ln>
          </p:spPr>
          <p:txBody>
            <a:bodyPr wrap="square">
              <a:spAutoFit/>
            </a:bodyPr>
            <a:lstStyle/>
            <a:p>
              <a:r>
                <a:rPr lang="en-US" sz="1600" dirty="0" smtClean="0">
                  <a:solidFill>
                    <a:schemeClr val="tx1">
                      <a:lumMod val="50000"/>
                      <a:lumOff val="50000"/>
                    </a:schemeClr>
                  </a:solidFill>
                </a:rPr>
                <a:t>Protein</a:t>
              </a:r>
              <a:endParaRPr lang="en-US" sz="1600" dirty="0">
                <a:solidFill>
                  <a:schemeClr val="tx1">
                    <a:lumMod val="50000"/>
                    <a:lumOff val="50000"/>
                  </a:schemeClr>
                </a:solidFill>
              </a:endParaRPr>
            </a:p>
          </p:txBody>
        </p:sp>
        <p:cxnSp>
          <p:nvCxnSpPr>
            <p:cNvPr id="81" name="Straight Arrow Connector 80"/>
            <p:cNvCxnSpPr>
              <a:stCxn id="38923" idx="3"/>
              <a:endCxn id="72" idx="1"/>
            </p:cNvCxnSpPr>
            <p:nvPr/>
          </p:nvCxnSpPr>
          <p:spPr>
            <a:xfrm flipV="1">
              <a:off x="4495800" y="5393323"/>
              <a:ext cx="771427" cy="2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2743200" y="5750515"/>
            <a:ext cx="1095865" cy="307777"/>
            <a:chOff x="2743200" y="5750515"/>
            <a:chExt cx="1095865" cy="307777"/>
          </a:xfrm>
        </p:grpSpPr>
        <p:cxnSp>
          <p:nvCxnSpPr>
            <p:cNvPr id="86" name="Straight Arrow Connector 85"/>
            <p:cNvCxnSpPr>
              <a:stCxn id="38922" idx="3"/>
              <a:endCxn id="71" idx="1"/>
            </p:cNvCxnSpPr>
            <p:nvPr/>
          </p:nvCxnSpPr>
          <p:spPr>
            <a:xfrm flipV="1">
              <a:off x="2743200" y="6031988"/>
              <a:ext cx="1066800" cy="5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TextBox 34"/>
            <p:cNvSpPr txBox="1">
              <a:spLocks noChangeArrowheads="1"/>
            </p:cNvSpPr>
            <p:nvPr/>
          </p:nvSpPr>
          <p:spPr bwMode="auto">
            <a:xfrm>
              <a:off x="2772265" y="5750515"/>
              <a:ext cx="1066800" cy="307777"/>
            </a:xfrm>
            <a:prstGeom prst="rect">
              <a:avLst/>
            </a:prstGeom>
            <a:noFill/>
            <a:ln w="9525">
              <a:noFill/>
              <a:miter lim="800000"/>
              <a:headEnd/>
              <a:tailEnd/>
            </a:ln>
          </p:spPr>
          <p:txBody>
            <a:bodyPr wrap="square">
              <a:spAutoFit/>
            </a:bodyPr>
            <a:lstStyle/>
            <a:p>
              <a:r>
                <a:rPr lang="en-US" sz="1400" i="1" dirty="0" smtClean="0">
                  <a:solidFill>
                    <a:srgbClr val="ED6101"/>
                  </a:solidFill>
                  <a:latin typeface="Century Schoolbook" pitchFamily="18" charset="0"/>
                </a:rPr>
                <a:t>inheres in</a:t>
              </a:r>
              <a:endParaRPr lang="en-US" sz="1400" i="1" dirty="0">
                <a:solidFill>
                  <a:srgbClr val="ED6101"/>
                </a:solidFill>
                <a:latin typeface="Century Schoolbook" pitchFamily="18" charset="0"/>
              </a:endParaRPr>
            </a:p>
          </p:txBody>
        </p:sp>
      </p:grpSp>
      <p:grpSp>
        <p:nvGrpSpPr>
          <p:cNvPr id="90" name="Group 89"/>
          <p:cNvGrpSpPr/>
          <p:nvPr/>
        </p:nvGrpSpPr>
        <p:grpSpPr>
          <a:xfrm>
            <a:off x="3810000" y="5562600"/>
            <a:ext cx="1981200" cy="638665"/>
            <a:chOff x="3810000" y="5562600"/>
            <a:chExt cx="1981200" cy="638665"/>
          </a:xfrm>
        </p:grpSpPr>
        <p:cxnSp>
          <p:nvCxnSpPr>
            <p:cNvPr id="51" name="Shape 50"/>
            <p:cNvCxnSpPr>
              <a:stCxn id="71" idx="3"/>
              <a:endCxn id="72" idx="2"/>
            </p:cNvCxnSpPr>
            <p:nvPr/>
          </p:nvCxnSpPr>
          <p:spPr bwMode="auto">
            <a:xfrm flipV="1">
              <a:off x="4495800" y="5562600"/>
              <a:ext cx="1228627" cy="4693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TextBox 16"/>
            <p:cNvSpPr txBox="1">
              <a:spLocks noChangeArrowheads="1"/>
            </p:cNvSpPr>
            <p:nvPr/>
          </p:nvSpPr>
          <p:spPr bwMode="auto">
            <a:xfrm>
              <a:off x="3810000" y="5862711"/>
              <a:ext cx="685800" cy="338554"/>
            </a:xfrm>
            <a:prstGeom prst="rect">
              <a:avLst/>
            </a:prstGeom>
            <a:noFill/>
            <a:ln w="12700">
              <a:solidFill>
                <a:schemeClr val="tx1">
                  <a:lumMod val="50000"/>
                  <a:lumOff val="50000"/>
                </a:schemeClr>
              </a:solidFill>
              <a:miter lim="800000"/>
              <a:headEnd/>
              <a:tailEnd/>
            </a:ln>
          </p:spPr>
          <p:txBody>
            <a:bodyPr wrap="square">
              <a:spAutoFit/>
            </a:bodyPr>
            <a:lstStyle/>
            <a:p>
              <a:r>
                <a:rPr lang="en-US" sz="1600" dirty="0" smtClean="0">
                  <a:solidFill>
                    <a:schemeClr val="tx1">
                      <a:lumMod val="50000"/>
                      <a:lumOff val="50000"/>
                    </a:schemeClr>
                  </a:solidFill>
                </a:rPr>
                <a:t>DNA</a:t>
              </a:r>
              <a:endParaRPr lang="en-US" sz="1600" dirty="0">
                <a:solidFill>
                  <a:schemeClr val="tx1">
                    <a:lumMod val="50000"/>
                    <a:lumOff val="50000"/>
                  </a:schemeClr>
                </a:solidFill>
              </a:endParaRPr>
            </a:p>
          </p:txBody>
        </p:sp>
        <p:sp>
          <p:nvSpPr>
            <p:cNvPr id="88" name="TextBox 34"/>
            <p:cNvSpPr txBox="1">
              <a:spLocks noChangeArrowheads="1"/>
            </p:cNvSpPr>
            <p:nvPr/>
          </p:nvSpPr>
          <p:spPr bwMode="auto">
            <a:xfrm>
              <a:off x="4495800" y="5750515"/>
              <a:ext cx="1295400" cy="307777"/>
            </a:xfrm>
            <a:prstGeom prst="rect">
              <a:avLst/>
            </a:prstGeom>
            <a:noFill/>
            <a:ln w="9525">
              <a:noFill/>
              <a:miter lim="800000"/>
              <a:headEnd/>
              <a:tailEnd/>
            </a:ln>
          </p:spPr>
          <p:txBody>
            <a:bodyPr wrap="square">
              <a:spAutoFit/>
            </a:bodyPr>
            <a:lstStyle/>
            <a:p>
              <a:r>
                <a:rPr lang="en-US" sz="1400" i="1" dirty="0" err="1" smtClean="0">
                  <a:solidFill>
                    <a:srgbClr val="ED6101"/>
                  </a:solidFill>
                  <a:latin typeface="Century Schoolbook" pitchFamily="18" charset="0"/>
                </a:rPr>
                <a:t>derives_from</a:t>
              </a:r>
              <a:endParaRPr lang="en-US" sz="1400" i="1" dirty="0">
                <a:solidFill>
                  <a:srgbClr val="ED6101"/>
                </a:solidFill>
                <a:latin typeface="Century Schoolbook" pitchFamily="18" charset="0"/>
              </a:endParaRPr>
            </a:p>
          </p:txBody>
        </p:sp>
      </p:grpSp>
      <p:sp>
        <p:nvSpPr>
          <p:cNvPr id="38988" name="AutoShape 2124"/>
          <p:cNvSpPr>
            <a:spLocks noChangeArrowheads="1"/>
          </p:cNvSpPr>
          <p:nvPr/>
        </p:nvSpPr>
        <p:spPr bwMode="auto">
          <a:xfrm>
            <a:off x="4572000" y="4953000"/>
            <a:ext cx="1295400" cy="762000"/>
          </a:xfrm>
          <a:prstGeom prst="wedgeRoundRectCallout">
            <a:avLst>
              <a:gd name="adj1" fmla="val -87009"/>
              <a:gd name="adj2" fmla="val -47083"/>
              <a:gd name="adj3" fmla="val 16667"/>
            </a:avLst>
          </a:prstGeom>
          <a:solidFill>
            <a:srgbClr val="FFCC99"/>
          </a:solidFill>
          <a:ln w="9525">
            <a:solidFill>
              <a:schemeClr val="tx1"/>
            </a:solidFill>
            <a:miter lim="800000"/>
            <a:headEnd/>
            <a:tailEnd/>
          </a:ln>
          <a:effectLst/>
        </p:spPr>
        <p:txBody>
          <a:bodyPr lIns="0" tIns="0" rIns="0" bIns="0"/>
          <a:lstStyle/>
          <a:p>
            <a:pPr algn="ctr"/>
            <a:r>
              <a:rPr lang="en-US" sz="1600" dirty="0"/>
              <a:t>other</a:t>
            </a:r>
          </a:p>
          <a:p>
            <a:pPr algn="ctr"/>
            <a:r>
              <a:rPr lang="en-US" sz="1600" dirty="0"/>
              <a:t>information:</a:t>
            </a:r>
          </a:p>
          <a:p>
            <a:pPr algn="ctr"/>
            <a:r>
              <a:rPr lang="en-US" sz="1600" dirty="0"/>
              <a:t>Subtype,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89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9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9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89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89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89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898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3897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389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3898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3898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3897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896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3896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3898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389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30" grpId="0" autoUpdateAnimBg="0"/>
      <p:bldP spid="38931" grpId="0" animBg="1" autoUpdateAnimBg="0"/>
      <p:bldP spid="38932" grpId="0" animBg="1" autoUpdateAnimBg="0"/>
      <p:bldP spid="38967" grpId="0" animBg="1" autoUpdateAnimBg="0"/>
      <p:bldP spid="38968" grpId="0" animBg="1" autoUpdateAnimBg="0"/>
      <p:bldP spid="38988"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Isolate Submission Form</a:t>
            </a:r>
            <a:endParaRPr lang="en-US" dirty="0"/>
          </a:p>
        </p:txBody>
      </p:sp>
      <p:sp>
        <p:nvSpPr>
          <p:cNvPr id="54276" name="Content Placeholder 2"/>
          <p:cNvSpPr>
            <a:spLocks noGrp="1"/>
          </p:cNvSpPr>
          <p:nvPr>
            <p:ph sz="quarter" idx="1"/>
          </p:nvPr>
        </p:nvSpPr>
        <p:spPr>
          <a:xfrm>
            <a:off x="152400" y="5867400"/>
            <a:ext cx="8229600" cy="838200"/>
          </a:xfrm>
        </p:spPr>
        <p:txBody>
          <a:bodyPr/>
          <a:lstStyle/>
          <a:p>
            <a:r>
              <a:rPr lang="en-US" sz="2000" dirty="0" smtClean="0">
                <a:latin typeface="Century Schoolbook" pitchFamily="18" charset="0"/>
                <a:hlinkClick r:id="rId4" action="ppaction://hlinkfile"/>
              </a:rPr>
              <a:t>Isolate submission form</a:t>
            </a:r>
            <a:endParaRPr lang="en-US" sz="2000" dirty="0" smtClean="0">
              <a:latin typeface="Century Schoolbook" pitchFamily="18" charset="0"/>
            </a:endParaRPr>
          </a:p>
          <a:p>
            <a:r>
              <a:rPr lang="en-US" sz="2000" dirty="0" smtClean="0">
                <a:latin typeface="Century Schoolbook" pitchFamily="18" charset="0"/>
              </a:rPr>
              <a:t>Support </a:t>
            </a:r>
            <a:r>
              <a:rPr lang="en-US" sz="2000" dirty="0" smtClean="0">
                <a:latin typeface="Century Schoolbook" pitchFamily="18" charset="0"/>
              </a:rPr>
              <a:t>multiple sequences submission to </a:t>
            </a:r>
            <a:r>
              <a:rPr lang="en-US" sz="2000" dirty="0" err="1" smtClean="0">
                <a:latin typeface="Century Schoolbook" pitchFamily="18" charset="0"/>
              </a:rPr>
              <a:t>GenBank</a:t>
            </a:r>
            <a:r>
              <a:rPr lang="en-US" sz="2000" dirty="0" smtClean="0">
                <a:latin typeface="Century Schoolbook" pitchFamily="18" charset="0"/>
              </a:rPr>
              <a:t> with a parser</a:t>
            </a:r>
          </a:p>
        </p:txBody>
      </p:sp>
      <p:sp>
        <p:nvSpPr>
          <p:cNvPr id="54277"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F7447806-214A-4E39-92A2-8892293EA30E}" type="slidenum">
              <a:rPr lang="en-US">
                <a:latin typeface="Century Schoolbook" pitchFamily="18" charset="0"/>
                <a:cs typeface="Arial" pitchFamily="34" charset="0"/>
              </a:rPr>
              <a:pPr fontAlgn="base">
                <a:spcBef>
                  <a:spcPct val="0"/>
                </a:spcBef>
                <a:spcAft>
                  <a:spcPct val="0"/>
                </a:spcAft>
              </a:pPr>
              <a:t>13</a:t>
            </a:fld>
            <a:endParaRPr lang="en-US">
              <a:latin typeface="Century Schoolbook" pitchFamily="18" charset="0"/>
              <a:cs typeface="Arial" pitchFamily="34" charset="0"/>
            </a:endParaRPr>
          </a:p>
        </p:txBody>
      </p:sp>
      <p:graphicFrame>
        <p:nvGraphicFramePr>
          <p:cNvPr id="109568" name="Object 3"/>
          <p:cNvGraphicFramePr>
            <a:graphicFrameLocks noChangeAspect="1"/>
          </p:cNvGraphicFramePr>
          <p:nvPr/>
        </p:nvGraphicFramePr>
        <p:xfrm>
          <a:off x="152400" y="1219200"/>
          <a:ext cx="8523288" cy="4513263"/>
        </p:xfrm>
        <a:graphic>
          <a:graphicData uri="http://schemas.openxmlformats.org/presentationml/2006/ole">
            <p:oleObj spid="_x0000_s109568" name="Worksheet" r:id="rId5" imgW="15267512" imgH="7652138" progId="Excel.Sheet.12">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Ontology Chosen for Annotation</a:t>
            </a:r>
            <a:endParaRPr lang="en-US" dirty="0"/>
          </a:p>
        </p:txBody>
      </p:sp>
      <p:sp>
        <p:nvSpPr>
          <p:cNvPr id="3" name="Content Placeholder 2"/>
          <p:cNvSpPr>
            <a:spLocks noGrp="1"/>
          </p:cNvSpPr>
          <p:nvPr>
            <p:ph sz="quarter" idx="1"/>
          </p:nvPr>
        </p:nvSpPr>
        <p:spPr/>
        <p:txBody>
          <a:bodyPr/>
          <a:lstStyle/>
          <a:p>
            <a:r>
              <a:rPr lang="en-US" dirty="0" smtClean="0"/>
              <a:t>OBO foundry library </a:t>
            </a:r>
            <a:r>
              <a:rPr lang="en-US" dirty="0" err="1" smtClean="0"/>
              <a:t>ontologies</a:t>
            </a:r>
            <a:endParaRPr lang="en-US" dirty="0" smtClean="0"/>
          </a:p>
          <a:p>
            <a:pPr lvl="1"/>
            <a:r>
              <a:rPr lang="en-US" dirty="0" smtClean="0"/>
              <a:t>Interoperable</a:t>
            </a:r>
          </a:p>
          <a:p>
            <a:pPr lvl="1"/>
            <a:r>
              <a:rPr lang="en-US" dirty="0" smtClean="0"/>
              <a:t>Easy for integration</a:t>
            </a:r>
          </a:p>
          <a:p>
            <a:r>
              <a:rPr lang="en-US" dirty="0" smtClean="0"/>
              <a:t>Community preferred/well-defined </a:t>
            </a:r>
            <a:r>
              <a:rPr lang="en-US" dirty="0" err="1" smtClean="0"/>
              <a:t>ontologies</a:t>
            </a:r>
            <a:endParaRPr lang="en-US" dirty="0"/>
          </a:p>
        </p:txBody>
      </p:sp>
      <p:sp>
        <p:nvSpPr>
          <p:cNvPr id="4" name="Slide Number Placeholder 3"/>
          <p:cNvSpPr>
            <a:spLocks noGrp="1"/>
          </p:cNvSpPr>
          <p:nvPr>
            <p:ph type="sldNum" sz="quarter" idx="11"/>
          </p:nvPr>
        </p:nvSpPr>
        <p:spPr/>
        <p:txBody>
          <a:bodyPr/>
          <a:lstStyle/>
          <a:p>
            <a:pPr>
              <a:defRPr/>
            </a:pPr>
            <a:fld id="{C6587C3C-6210-43A2-897D-BAD9F5F0EE9E}"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7467600" cy="715962"/>
          </a:xfrm>
        </p:spPr>
        <p:txBody>
          <a:bodyPr wrap="square" lIns="91440" tIns="45720" rIns="91440" bIns="45720" numCol="1" anchorCtr="0" compatLnSpc="1">
            <a:prstTxWarp prst="textNoShape">
              <a:avLst/>
            </a:prstTxWarp>
          </a:bodyPr>
          <a:lstStyle/>
          <a:p>
            <a:r>
              <a:rPr lang="en-US" sz="2800" b="1" cap="none" smtClean="0">
                <a:solidFill>
                  <a:srgbClr val="595959"/>
                </a:solidFill>
                <a:latin typeface="Helvetica"/>
              </a:rPr>
              <a:t>Ontology Selection</a:t>
            </a:r>
          </a:p>
        </p:txBody>
      </p:sp>
      <p:sp>
        <p:nvSpPr>
          <p:cNvPr id="1028" name="Slide Number Placeholder 3"/>
          <p:cNvSpPr txBox="1">
            <a:spLocks noGrp="1"/>
          </p:cNvSpPr>
          <p:nvPr/>
        </p:nvSpPr>
        <p:spPr bwMode="auto">
          <a:xfrm>
            <a:off x="8129588" y="5734050"/>
            <a:ext cx="609600" cy="520700"/>
          </a:xfrm>
          <a:prstGeom prst="rect">
            <a:avLst/>
          </a:prstGeom>
          <a:noFill/>
          <a:ln w="9525">
            <a:noFill/>
            <a:miter lim="800000"/>
            <a:headEnd/>
            <a:tailEnd/>
          </a:ln>
        </p:spPr>
        <p:txBody>
          <a:bodyPr anchor="ctr"/>
          <a:lstStyle/>
          <a:p>
            <a:pPr algn="ctr"/>
            <a:fld id="{ACD92B98-0E2F-49F1-976A-6D8DD12D0E7C}" type="slidenum">
              <a:rPr lang="en-US" sz="1400" b="1">
                <a:solidFill>
                  <a:srgbClr val="FFFFFF"/>
                </a:solidFill>
                <a:latin typeface="Century Schoolbook" pitchFamily="18" charset="0"/>
              </a:rPr>
              <a:pPr algn="ctr"/>
              <a:t>15</a:t>
            </a:fld>
            <a:endParaRPr lang="en-US" sz="1400" b="1">
              <a:solidFill>
                <a:srgbClr val="FFFFFF"/>
              </a:solidFill>
              <a:latin typeface="Century Schoolbook" pitchFamily="18" charset="0"/>
            </a:endParaRPr>
          </a:p>
        </p:txBody>
      </p:sp>
      <p:graphicFrame>
        <p:nvGraphicFramePr>
          <p:cNvPr id="110592" name="Object 3072"/>
          <p:cNvGraphicFramePr>
            <a:graphicFrameLocks noChangeAspect="1"/>
          </p:cNvGraphicFramePr>
          <p:nvPr/>
        </p:nvGraphicFramePr>
        <p:xfrm>
          <a:off x="152400" y="1295400"/>
          <a:ext cx="8662988" cy="5105400"/>
        </p:xfrm>
        <a:graphic>
          <a:graphicData uri="http://schemas.openxmlformats.org/presentationml/2006/ole">
            <p:oleObj spid="_x0000_s110592" name="Worksheet" r:id="rId4" imgW="10743840" imgH="5816160" progId="Excel.Sheet.8">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fontScale="90000"/>
          </a:bodyPr>
          <a:lstStyle/>
          <a:p>
            <a:r>
              <a:rPr lang="en-US" dirty="0" smtClean="0"/>
              <a:t>Reduce User’s Efforts in Submission using Restrictions Defined in Ontology</a:t>
            </a:r>
            <a:endParaRPr lang="en-US" dirty="0"/>
          </a:p>
        </p:txBody>
      </p:sp>
      <p:sp>
        <p:nvSpPr>
          <p:cNvPr id="3" name="Content Placeholder 2"/>
          <p:cNvSpPr>
            <a:spLocks noGrp="1"/>
          </p:cNvSpPr>
          <p:nvPr>
            <p:ph sz="quarter" idx="1"/>
          </p:nvPr>
        </p:nvSpPr>
        <p:spPr/>
        <p:txBody>
          <a:bodyPr/>
          <a:lstStyle/>
          <a:p>
            <a:r>
              <a:rPr lang="en-US" dirty="0" smtClean="0"/>
              <a:t>Limit ontology terms used in annotation based on the restrictions of terms</a:t>
            </a:r>
          </a:p>
          <a:p>
            <a:r>
              <a:rPr lang="en-US" dirty="0" smtClean="0"/>
              <a:t>Example:</a:t>
            </a:r>
          </a:p>
          <a:p>
            <a:pPr lvl="1"/>
            <a:r>
              <a:rPr lang="en-US" dirty="0" smtClean="0"/>
              <a:t>Ontology for Parasite Lifecycle (OPL) used in the annotation of Gene Manipulation and Phenotype Data</a:t>
            </a:r>
          </a:p>
          <a:p>
            <a:pPr lvl="2"/>
            <a:r>
              <a:rPr lang="en-US" dirty="0" smtClean="0"/>
              <a:t>Project with Omar </a:t>
            </a:r>
            <a:r>
              <a:rPr lang="en-US" dirty="0" err="1" smtClean="0"/>
              <a:t>Harb</a:t>
            </a:r>
            <a:r>
              <a:rPr lang="en-US" dirty="0" smtClean="0"/>
              <a:t> and Chris Stoeckert</a:t>
            </a:r>
          </a:p>
        </p:txBody>
      </p:sp>
      <p:sp>
        <p:nvSpPr>
          <p:cNvPr id="4" name="Slide Number Placeholder 3"/>
          <p:cNvSpPr>
            <a:spLocks noGrp="1"/>
          </p:cNvSpPr>
          <p:nvPr>
            <p:ph type="sldNum" sz="quarter" idx="11"/>
          </p:nvPr>
        </p:nvSpPr>
        <p:spPr/>
        <p:txBody>
          <a:bodyPr/>
          <a:lstStyle/>
          <a:p>
            <a:pPr>
              <a:defRPr/>
            </a:pPr>
            <a:fld id="{C6587C3C-6210-43A2-897D-BAD9F5F0EE9E}"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04800"/>
            <a:ext cx="8763000" cy="715963"/>
          </a:xfrm>
        </p:spPr>
        <p:txBody>
          <a:bodyPr wrap="square" lIns="91440" tIns="45720" rIns="91440" bIns="45720" numCol="1" anchorCtr="0" compatLnSpc="1">
            <a:prstTxWarp prst="textNoShape">
              <a:avLst/>
            </a:prstTxWarp>
            <a:normAutofit fontScale="90000"/>
          </a:bodyPr>
          <a:lstStyle/>
          <a:p>
            <a:r>
              <a:rPr lang="en-US" smtClean="0">
                <a:solidFill>
                  <a:srgbClr val="595959"/>
                </a:solidFill>
                <a:latin typeface="Helvetica"/>
              </a:rPr>
              <a:t>Genetic Manipulation and Phenotype Submission Form</a:t>
            </a:r>
          </a:p>
        </p:txBody>
      </p:sp>
      <p:sp>
        <p:nvSpPr>
          <p:cNvPr id="60418" name="Content Placeholder 2"/>
          <p:cNvSpPr>
            <a:spLocks noGrp="1"/>
          </p:cNvSpPr>
          <p:nvPr>
            <p:ph sz="quarter" idx="1"/>
          </p:nvPr>
        </p:nvSpPr>
        <p:spPr>
          <a:xfrm>
            <a:off x="457200" y="1143000"/>
            <a:ext cx="7467600" cy="5330825"/>
          </a:xfrm>
        </p:spPr>
        <p:txBody>
          <a:bodyPr/>
          <a:lstStyle/>
          <a:p>
            <a:r>
              <a:rPr lang="en-US" dirty="0" smtClean="0">
                <a:latin typeface="Century Schoolbook" pitchFamily="18" charset="0"/>
              </a:rPr>
              <a:t>Genetic Manipulation </a:t>
            </a:r>
          </a:p>
          <a:p>
            <a:pPr lvl="1"/>
            <a:r>
              <a:rPr lang="en-US" dirty="0" smtClean="0">
                <a:latin typeface="Century Schoolbook" pitchFamily="18" charset="0"/>
              </a:rPr>
              <a:t>Mutation method</a:t>
            </a:r>
          </a:p>
          <a:p>
            <a:pPr lvl="1"/>
            <a:r>
              <a:rPr lang="en-US" dirty="0" smtClean="0">
                <a:latin typeface="Century Schoolbook" pitchFamily="18" charset="0"/>
              </a:rPr>
              <a:t>Mutation type (effect on gene function)</a:t>
            </a:r>
          </a:p>
          <a:p>
            <a:r>
              <a:rPr lang="en-US" dirty="0" smtClean="0">
                <a:latin typeface="Century Schoolbook" pitchFamily="18" charset="0"/>
              </a:rPr>
              <a:t>Phenotype data – impact of genetic manipulation on four possible observed features:</a:t>
            </a:r>
          </a:p>
          <a:p>
            <a:pPr lvl="1"/>
            <a:r>
              <a:rPr lang="en-US" dirty="0" smtClean="0">
                <a:latin typeface="Century Schoolbook" pitchFamily="18" charset="0"/>
              </a:rPr>
              <a:t>Quality of the organism</a:t>
            </a:r>
          </a:p>
          <a:p>
            <a:pPr lvl="1"/>
            <a:r>
              <a:rPr lang="en-US" dirty="0" smtClean="0">
                <a:latin typeface="Century Schoolbook" pitchFamily="18" charset="0"/>
              </a:rPr>
              <a:t>Cellular location of gene product</a:t>
            </a:r>
          </a:p>
          <a:p>
            <a:pPr lvl="1"/>
            <a:r>
              <a:rPr lang="en-US" dirty="0" smtClean="0">
                <a:latin typeface="Century Schoolbook" pitchFamily="18" charset="0"/>
              </a:rPr>
              <a:t>Molecular function of gene product</a:t>
            </a:r>
          </a:p>
          <a:p>
            <a:pPr lvl="1"/>
            <a:r>
              <a:rPr lang="en-US" dirty="0" smtClean="0">
                <a:latin typeface="Century Schoolbook" pitchFamily="18" charset="0"/>
              </a:rPr>
              <a:t>Biological process of gene product </a:t>
            </a:r>
          </a:p>
          <a:p>
            <a:r>
              <a:rPr lang="en-US" dirty="0" smtClean="0">
                <a:latin typeface="Century Schoolbook" pitchFamily="18" charset="0"/>
              </a:rPr>
              <a:t>Lifecycle stage: phenotype observed generally associated with a specific parasite lifecycle stage</a:t>
            </a:r>
          </a:p>
          <a:p>
            <a:pPr>
              <a:buNone/>
            </a:pPr>
            <a:r>
              <a:rPr lang="en-US" dirty="0" smtClean="0">
                <a:latin typeface="Century Schoolbook" pitchFamily="18" charset="0"/>
              </a:rPr>
              <a:t>	(</a:t>
            </a:r>
            <a:r>
              <a:rPr lang="en-US" dirty="0" err="1" smtClean="0">
                <a:latin typeface="Century Schoolbook" pitchFamily="18" charset="0"/>
              </a:rPr>
              <a:t>eg</a:t>
            </a:r>
            <a:r>
              <a:rPr lang="en-US" dirty="0" smtClean="0">
                <a:latin typeface="Century Schoolbook" pitchFamily="18" charset="0"/>
              </a:rPr>
              <a:t>. lethal during bloodstream stage)</a:t>
            </a:r>
          </a:p>
          <a:p>
            <a:endParaRPr lang="en-US" dirty="0" smtClean="0">
              <a:latin typeface="Century Schoolbook" pitchFamily="18" charset="0"/>
            </a:endParaRPr>
          </a:p>
        </p:txBody>
      </p:sp>
      <p:sp>
        <p:nvSpPr>
          <p:cNvPr id="60419"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E30609C8-3460-4A5A-8F4B-77DEB4666211}" type="slidenum">
              <a:rPr lang="en-US">
                <a:latin typeface="Century Schoolbook" pitchFamily="18" charset="0"/>
                <a:cs typeface="Arial" pitchFamily="34" charset="0"/>
              </a:rPr>
              <a:pPr fontAlgn="base">
                <a:spcBef>
                  <a:spcPct val="0"/>
                </a:spcBef>
                <a:spcAft>
                  <a:spcPct val="0"/>
                </a:spcAft>
              </a:pPr>
              <a:t>17</a:t>
            </a:fld>
            <a:endParaRPr lang="en-US">
              <a:latin typeface="Century Schoolbook" pitchFamily="18"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2" descr="http://wiki.knoesis.org/images/0/0a/Trypanosoma_cruzi.gif"/>
          <p:cNvPicPr>
            <a:picLocks noChangeAspect="1" noChangeArrowheads="1"/>
          </p:cNvPicPr>
          <p:nvPr/>
        </p:nvPicPr>
        <p:blipFill>
          <a:blip r:embed="rId3"/>
          <a:srcRect/>
          <a:stretch>
            <a:fillRect/>
          </a:stretch>
        </p:blipFill>
        <p:spPr bwMode="auto">
          <a:xfrm>
            <a:off x="4419600" y="2559050"/>
            <a:ext cx="4343400" cy="3308350"/>
          </a:xfrm>
          <a:prstGeom prst="rect">
            <a:avLst/>
          </a:prstGeom>
          <a:noFill/>
        </p:spPr>
      </p:pic>
      <p:sp>
        <p:nvSpPr>
          <p:cNvPr id="2" name="Title 1"/>
          <p:cNvSpPr>
            <a:spLocks noGrp="1"/>
          </p:cNvSpPr>
          <p:nvPr>
            <p:ph type="title"/>
          </p:nvPr>
        </p:nvSpPr>
        <p:spPr/>
        <p:txBody>
          <a:bodyPr>
            <a:normAutofit/>
          </a:bodyPr>
          <a:lstStyle/>
          <a:p>
            <a:r>
              <a:rPr lang="en-US" dirty="0" smtClean="0"/>
              <a:t>Parasite Lifecycle Stage</a:t>
            </a:r>
            <a:endParaRPr lang="en-US" dirty="0"/>
          </a:p>
        </p:txBody>
      </p:sp>
      <p:sp>
        <p:nvSpPr>
          <p:cNvPr id="3" name="Content Placeholder 2"/>
          <p:cNvSpPr>
            <a:spLocks noGrp="1"/>
          </p:cNvSpPr>
          <p:nvPr>
            <p:ph sz="quarter" idx="1"/>
          </p:nvPr>
        </p:nvSpPr>
        <p:spPr/>
        <p:txBody>
          <a:bodyPr/>
          <a:lstStyle/>
          <a:p>
            <a:r>
              <a:rPr lang="en-US" sz="1800" dirty="0" smtClean="0"/>
              <a:t>Complexity – parasites may have multiple hosts and lifecycle stages which differ between parasite species</a:t>
            </a:r>
          </a:p>
          <a:p>
            <a:r>
              <a:rPr lang="en-US" sz="1800" dirty="0" smtClean="0"/>
              <a:t>Example: </a:t>
            </a:r>
            <a:r>
              <a:rPr lang="en-US" sz="1800" i="1" dirty="0" err="1" smtClean="0"/>
              <a:t>Trypanosomabrucei</a:t>
            </a:r>
            <a:r>
              <a:rPr lang="en-US" sz="1800" dirty="0" smtClean="0"/>
              <a:t>(causes African sleeping sickness), </a:t>
            </a:r>
            <a:r>
              <a:rPr lang="en-US" sz="1800" i="1" dirty="0" err="1" smtClean="0"/>
              <a:t>Trypanosoma</a:t>
            </a:r>
            <a:r>
              <a:rPr lang="en-US" sz="1800" i="1" dirty="0" smtClean="0"/>
              <a:t> </a:t>
            </a:r>
            <a:r>
              <a:rPr lang="en-US" sz="1800" i="1" dirty="0" err="1" smtClean="0"/>
              <a:t>cruzi</a:t>
            </a:r>
            <a:r>
              <a:rPr lang="en-US" sz="1800" dirty="0" smtClean="0"/>
              <a:t> (causes </a:t>
            </a:r>
            <a:r>
              <a:rPr lang="en-US" sz="1800" dirty="0" err="1" smtClean="0"/>
              <a:t>Chagas</a:t>
            </a:r>
            <a:r>
              <a:rPr lang="en-US" sz="1800" dirty="0" smtClean="0"/>
              <a:t> disease) </a:t>
            </a:r>
          </a:p>
          <a:p>
            <a:endParaRPr lang="en-US" dirty="0"/>
          </a:p>
        </p:txBody>
      </p:sp>
      <p:sp>
        <p:nvSpPr>
          <p:cNvPr id="4" name="Slide Number Placeholder 3"/>
          <p:cNvSpPr>
            <a:spLocks noGrp="1"/>
          </p:cNvSpPr>
          <p:nvPr>
            <p:ph type="sldNum" sz="quarter" idx="11"/>
          </p:nvPr>
        </p:nvSpPr>
        <p:spPr/>
        <p:txBody>
          <a:bodyPr/>
          <a:lstStyle/>
          <a:p>
            <a:pPr>
              <a:defRPr/>
            </a:pPr>
            <a:fld id="{C6587C3C-6210-43A2-897D-BAD9F5F0EE9E}" type="slidenum">
              <a:rPr lang="en-US" smtClean="0"/>
              <a:pPr>
                <a:defRPr/>
              </a:pPr>
              <a:t>18</a:t>
            </a:fld>
            <a:endParaRPr lang="en-US"/>
          </a:p>
        </p:txBody>
      </p:sp>
      <p:grpSp>
        <p:nvGrpSpPr>
          <p:cNvPr id="19" name="Group 18"/>
          <p:cNvGrpSpPr/>
          <p:nvPr/>
        </p:nvGrpSpPr>
        <p:grpSpPr>
          <a:xfrm>
            <a:off x="152400" y="2635250"/>
            <a:ext cx="4038600" cy="3124200"/>
            <a:chOff x="1066800" y="2181225"/>
            <a:chExt cx="5715000" cy="4143375"/>
          </a:xfrm>
        </p:grpSpPr>
        <p:pic>
          <p:nvPicPr>
            <p:cNvPr id="147460" name="Picture 4"/>
            <p:cNvPicPr>
              <a:picLocks noChangeAspect="1" noChangeArrowheads="1"/>
            </p:cNvPicPr>
            <p:nvPr/>
          </p:nvPicPr>
          <p:blipFill>
            <a:blip r:embed="rId4"/>
            <a:srcRect/>
            <a:stretch>
              <a:fillRect/>
            </a:stretch>
          </p:blipFill>
          <p:spPr bwMode="auto">
            <a:xfrm>
              <a:off x="1076325" y="2181225"/>
              <a:ext cx="5705475" cy="4143375"/>
            </a:xfrm>
            <a:prstGeom prst="rect">
              <a:avLst/>
            </a:prstGeom>
            <a:noFill/>
            <a:ln w="9525">
              <a:noFill/>
              <a:miter lim="800000"/>
              <a:headEnd/>
              <a:tailEnd/>
            </a:ln>
            <a:effectLst/>
          </p:spPr>
        </p:pic>
        <p:cxnSp>
          <p:nvCxnSpPr>
            <p:cNvPr id="9" name="Straight Connector 8"/>
            <p:cNvCxnSpPr/>
            <p:nvPr/>
          </p:nvCxnSpPr>
          <p:spPr>
            <a:xfrm>
              <a:off x="1219200" y="2514600"/>
              <a:ext cx="6096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1066800" y="4209854"/>
              <a:ext cx="1066799" cy="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066800" y="5429838"/>
              <a:ext cx="12954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91200" y="2648146"/>
              <a:ext cx="4572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429054" y="2762054"/>
              <a:ext cx="6858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3" name="TextBox 24"/>
          <p:cNvSpPr txBox="1">
            <a:spLocks noChangeArrowheads="1"/>
          </p:cNvSpPr>
          <p:nvPr/>
        </p:nvSpPr>
        <p:spPr bwMode="auto">
          <a:xfrm>
            <a:off x="920750" y="6034088"/>
            <a:ext cx="2432050" cy="366712"/>
          </a:xfrm>
          <a:prstGeom prst="rect">
            <a:avLst/>
          </a:prstGeom>
          <a:noFill/>
          <a:ln w="9525">
            <a:noFill/>
            <a:miter lim="800000"/>
            <a:headEnd/>
            <a:tailEnd/>
          </a:ln>
        </p:spPr>
        <p:txBody>
          <a:bodyPr wrap="none">
            <a:spAutoFit/>
          </a:bodyPr>
          <a:lstStyle/>
          <a:p>
            <a:pPr algn="ctr"/>
            <a:r>
              <a:rPr lang="en-US" b="1" i="1" dirty="0" err="1"/>
              <a:t>Trypanosoma</a:t>
            </a:r>
            <a:r>
              <a:rPr lang="en-US" b="1" i="1" dirty="0"/>
              <a:t> </a:t>
            </a:r>
            <a:r>
              <a:rPr lang="en-US" b="1" i="1" dirty="0" err="1"/>
              <a:t>brucei</a:t>
            </a:r>
            <a:endParaRPr lang="en-US" b="1" i="1" dirty="0"/>
          </a:p>
        </p:txBody>
      </p:sp>
      <p:sp>
        <p:nvSpPr>
          <p:cNvPr id="15" name="TextBox 24"/>
          <p:cNvSpPr txBox="1">
            <a:spLocks noChangeArrowheads="1"/>
          </p:cNvSpPr>
          <p:nvPr/>
        </p:nvSpPr>
        <p:spPr bwMode="auto">
          <a:xfrm>
            <a:off x="5257800" y="6034088"/>
            <a:ext cx="2279650" cy="366712"/>
          </a:xfrm>
          <a:prstGeom prst="rect">
            <a:avLst/>
          </a:prstGeom>
          <a:noFill/>
          <a:ln w="9525">
            <a:noFill/>
            <a:miter lim="800000"/>
            <a:headEnd/>
            <a:tailEnd/>
          </a:ln>
        </p:spPr>
        <p:txBody>
          <a:bodyPr wrap="none">
            <a:spAutoFit/>
          </a:bodyPr>
          <a:lstStyle/>
          <a:p>
            <a:pPr algn="ctr"/>
            <a:r>
              <a:rPr lang="en-US" b="1" i="1"/>
              <a:t>Trypanosoma cruzi</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OPL: </a:t>
            </a:r>
            <a:r>
              <a:rPr lang="en-US" sz="2000" b="0" dirty="0" err="1" smtClean="0"/>
              <a:t>Priti</a:t>
            </a:r>
            <a:r>
              <a:rPr lang="en-US" sz="2000" b="0" dirty="0" smtClean="0"/>
              <a:t> Parikh, </a:t>
            </a:r>
            <a:r>
              <a:rPr lang="en-US" sz="2000" b="0" dirty="0" err="1" smtClean="0"/>
              <a:t>JieZheng</a:t>
            </a:r>
            <a:r>
              <a:rPr lang="en-US" sz="2000" b="0" dirty="0" smtClean="0"/>
              <a:t>, Flora Logan-</a:t>
            </a:r>
            <a:r>
              <a:rPr lang="en-US" sz="2000" b="0" dirty="0" err="1" smtClean="0"/>
              <a:t>Klumper</a:t>
            </a:r>
            <a:r>
              <a:rPr lang="en-US" sz="2000" b="0" dirty="0" smtClean="0"/>
              <a:t>, Christos Louis, Christian </a:t>
            </a:r>
            <a:r>
              <a:rPr lang="en-US" sz="2000" b="0" dirty="0" err="1" smtClean="0"/>
              <a:t>Stoeckert</a:t>
            </a:r>
            <a:r>
              <a:rPr lang="en-US" sz="2000" b="0" dirty="0" smtClean="0"/>
              <a:t>, </a:t>
            </a:r>
            <a:r>
              <a:rPr lang="en-US" sz="2000" b="0" dirty="0" err="1" smtClean="0"/>
              <a:t>AmitSheth</a:t>
            </a:r>
            <a:r>
              <a:rPr lang="en-US" sz="2000" b="0" dirty="0" smtClean="0"/>
              <a:t>, and </a:t>
            </a:r>
            <a:r>
              <a:rPr lang="en-US" sz="2000" b="0" dirty="0" err="1" smtClean="0"/>
              <a:t>Satya</a:t>
            </a:r>
            <a:r>
              <a:rPr lang="en-US" sz="2000" b="0" dirty="0" smtClean="0"/>
              <a:t> S. </a:t>
            </a:r>
            <a:r>
              <a:rPr lang="en-US" sz="2000" b="0" dirty="0" err="1" smtClean="0"/>
              <a:t>Sahoo</a:t>
            </a:r>
            <a:endParaRPr lang="en-US" sz="2000" b="0" dirty="0"/>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C6587C3C-6210-43A2-897D-BAD9F5F0EE9E}" type="slidenum">
              <a:rPr lang="en-US" smtClean="0"/>
              <a:pPr>
                <a:defRPr/>
              </a:pPr>
              <a:t>19</a:t>
            </a:fld>
            <a:endParaRPr lang="en-US"/>
          </a:p>
        </p:txBody>
      </p:sp>
      <p:pic>
        <p:nvPicPr>
          <p:cNvPr id="136195" name="Picture 3"/>
          <p:cNvPicPr>
            <a:picLocks noChangeAspect="1" noChangeArrowheads="1"/>
          </p:cNvPicPr>
          <p:nvPr/>
        </p:nvPicPr>
        <p:blipFill>
          <a:blip r:embed="rId3"/>
          <a:srcRect/>
          <a:stretch>
            <a:fillRect/>
          </a:stretch>
        </p:blipFill>
        <p:spPr bwMode="auto">
          <a:xfrm>
            <a:off x="457200" y="1143000"/>
            <a:ext cx="7991475" cy="5514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Associated with Data Collection</a:t>
            </a:r>
            <a:endParaRPr lang="en-US" dirty="0"/>
          </a:p>
        </p:txBody>
      </p:sp>
      <p:sp>
        <p:nvSpPr>
          <p:cNvPr id="3" name="Content Placeholder 2"/>
          <p:cNvSpPr>
            <a:spLocks noGrp="1"/>
          </p:cNvSpPr>
          <p:nvPr>
            <p:ph sz="quarter" idx="1"/>
          </p:nvPr>
        </p:nvSpPr>
        <p:spPr/>
        <p:txBody>
          <a:bodyPr/>
          <a:lstStyle/>
          <a:p>
            <a:r>
              <a:rPr lang="en-US" dirty="0" smtClean="0"/>
              <a:t>Heterogeneity of free text</a:t>
            </a:r>
          </a:p>
          <a:p>
            <a:r>
              <a:rPr lang="en-US" dirty="0" smtClean="0"/>
              <a:t>Difficulty in data integration, requires human intervention</a:t>
            </a:r>
          </a:p>
          <a:p>
            <a:r>
              <a:rPr lang="en-US" dirty="0" smtClean="0"/>
              <a:t>Complex queries are limited </a:t>
            </a:r>
          </a:p>
          <a:p>
            <a:endParaRPr lang="en-US" dirty="0"/>
          </a:p>
        </p:txBody>
      </p:sp>
      <p:sp>
        <p:nvSpPr>
          <p:cNvPr id="4" name="Slide Number Placeholder 3"/>
          <p:cNvSpPr>
            <a:spLocks noGrp="1"/>
          </p:cNvSpPr>
          <p:nvPr>
            <p:ph type="sldNum" sz="quarter" idx="11"/>
          </p:nvPr>
        </p:nvSpPr>
        <p:spPr/>
        <p:txBody>
          <a:bodyPr/>
          <a:lstStyle/>
          <a:p>
            <a:pPr>
              <a:defRPr/>
            </a:pPr>
            <a:fld id="{C6587C3C-6210-43A2-897D-BAD9F5F0EE9E}"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Stages for a Specific Parasite</a:t>
            </a:r>
            <a:endParaRPr lang="en-US" dirty="0"/>
          </a:p>
        </p:txBody>
      </p:sp>
      <p:sp>
        <p:nvSpPr>
          <p:cNvPr id="3" name="Content Placeholder 2"/>
          <p:cNvSpPr>
            <a:spLocks noGrp="1"/>
          </p:cNvSpPr>
          <p:nvPr>
            <p:ph sz="quarter" idx="1"/>
          </p:nvPr>
        </p:nvSpPr>
        <p:spPr/>
        <p:txBody>
          <a:bodyPr/>
          <a:lstStyle/>
          <a:p>
            <a:r>
              <a:rPr lang="en-US" dirty="0" smtClean="0"/>
              <a:t>Over 100 terms -&gt; </a:t>
            </a:r>
            <a:r>
              <a:rPr lang="en-US" dirty="0" smtClean="0"/>
              <a:t>less than 10 terms</a:t>
            </a:r>
            <a:endParaRPr lang="en-US" dirty="0"/>
          </a:p>
        </p:txBody>
      </p:sp>
      <p:sp>
        <p:nvSpPr>
          <p:cNvPr id="4" name="Slide Number Placeholder 3"/>
          <p:cNvSpPr>
            <a:spLocks noGrp="1"/>
          </p:cNvSpPr>
          <p:nvPr>
            <p:ph type="sldNum" sz="quarter" idx="11"/>
          </p:nvPr>
        </p:nvSpPr>
        <p:spPr/>
        <p:txBody>
          <a:bodyPr/>
          <a:lstStyle/>
          <a:p>
            <a:pPr>
              <a:defRPr/>
            </a:pPr>
            <a:fld id="{C6587C3C-6210-43A2-897D-BAD9F5F0EE9E}" type="slidenum">
              <a:rPr lang="en-US" smtClean="0"/>
              <a:pPr>
                <a:defRPr/>
              </a:pPr>
              <a:t>20</a:t>
            </a:fld>
            <a:endParaRPr lang="en-US"/>
          </a:p>
        </p:txBody>
      </p:sp>
      <p:pic>
        <p:nvPicPr>
          <p:cNvPr id="136194" name="Picture 2"/>
          <p:cNvPicPr>
            <a:picLocks noChangeAspect="1" noChangeArrowheads="1"/>
          </p:cNvPicPr>
          <p:nvPr/>
        </p:nvPicPr>
        <p:blipFill>
          <a:blip r:embed="rId2"/>
          <a:srcRect/>
          <a:stretch>
            <a:fillRect/>
          </a:stretch>
        </p:blipFill>
        <p:spPr bwMode="auto">
          <a:xfrm>
            <a:off x="152400" y="2514600"/>
            <a:ext cx="4283242" cy="3657600"/>
          </a:xfrm>
          <a:prstGeom prst="rect">
            <a:avLst/>
          </a:prstGeom>
          <a:noFill/>
          <a:ln w="9525">
            <a:noFill/>
            <a:miter lim="800000"/>
            <a:headEnd/>
            <a:tailEnd/>
          </a:ln>
          <a:effectLst/>
        </p:spPr>
      </p:pic>
      <p:pic>
        <p:nvPicPr>
          <p:cNvPr id="136195" name="Picture 3"/>
          <p:cNvPicPr>
            <a:picLocks noChangeAspect="1" noChangeArrowheads="1"/>
          </p:cNvPicPr>
          <p:nvPr/>
        </p:nvPicPr>
        <p:blipFill>
          <a:blip r:embed="rId3"/>
          <a:srcRect/>
          <a:stretch>
            <a:fillRect/>
          </a:stretch>
        </p:blipFill>
        <p:spPr bwMode="auto">
          <a:xfrm>
            <a:off x="4495800" y="2514600"/>
            <a:ext cx="4150206" cy="3657600"/>
          </a:xfrm>
          <a:prstGeom prst="rect">
            <a:avLst/>
          </a:prstGeom>
          <a:noFill/>
          <a:ln w="9525">
            <a:noFill/>
            <a:miter lim="800000"/>
            <a:headEnd/>
            <a:tailEnd/>
          </a:ln>
          <a:effectLst/>
        </p:spPr>
      </p:pic>
      <p:sp>
        <p:nvSpPr>
          <p:cNvPr id="8" name="TextBox 24"/>
          <p:cNvSpPr txBox="1">
            <a:spLocks noChangeArrowheads="1"/>
          </p:cNvSpPr>
          <p:nvPr/>
        </p:nvSpPr>
        <p:spPr bwMode="auto">
          <a:xfrm>
            <a:off x="990600" y="1905000"/>
            <a:ext cx="2432050" cy="366712"/>
          </a:xfrm>
          <a:prstGeom prst="rect">
            <a:avLst/>
          </a:prstGeom>
          <a:noFill/>
          <a:ln w="9525">
            <a:noFill/>
            <a:miter lim="800000"/>
            <a:headEnd/>
            <a:tailEnd/>
          </a:ln>
        </p:spPr>
        <p:txBody>
          <a:bodyPr wrap="none">
            <a:spAutoFit/>
          </a:bodyPr>
          <a:lstStyle/>
          <a:p>
            <a:pPr algn="ctr"/>
            <a:r>
              <a:rPr lang="en-US" b="1" i="1" dirty="0" err="1"/>
              <a:t>Trypanosoma</a:t>
            </a:r>
            <a:r>
              <a:rPr lang="en-US" b="1" i="1" dirty="0"/>
              <a:t> </a:t>
            </a:r>
            <a:r>
              <a:rPr lang="en-US" b="1" i="1" dirty="0" err="1"/>
              <a:t>brucei</a:t>
            </a:r>
            <a:endParaRPr lang="en-US" b="1" i="1" dirty="0"/>
          </a:p>
        </p:txBody>
      </p:sp>
      <p:sp>
        <p:nvSpPr>
          <p:cNvPr id="9" name="TextBox 24"/>
          <p:cNvSpPr txBox="1">
            <a:spLocks noChangeArrowheads="1"/>
          </p:cNvSpPr>
          <p:nvPr/>
        </p:nvSpPr>
        <p:spPr bwMode="auto">
          <a:xfrm>
            <a:off x="5327650" y="1905000"/>
            <a:ext cx="2279650" cy="366712"/>
          </a:xfrm>
          <a:prstGeom prst="rect">
            <a:avLst/>
          </a:prstGeom>
          <a:noFill/>
          <a:ln w="9525">
            <a:noFill/>
            <a:miter lim="800000"/>
            <a:headEnd/>
            <a:tailEnd/>
          </a:ln>
        </p:spPr>
        <p:txBody>
          <a:bodyPr wrap="none">
            <a:spAutoFit/>
          </a:bodyPr>
          <a:lstStyle/>
          <a:p>
            <a:pPr algn="ctr"/>
            <a:r>
              <a:rPr lang="en-US" b="1" i="1"/>
              <a:t>Trypanosoma cruzi</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Summary – lessons from this use case</a:t>
            </a:r>
            <a:endParaRPr lang="en-US" dirty="0"/>
          </a:p>
        </p:txBody>
      </p:sp>
      <p:sp>
        <p:nvSpPr>
          <p:cNvPr id="26626" name="Content Placeholder 2"/>
          <p:cNvSpPr>
            <a:spLocks noGrp="1"/>
          </p:cNvSpPr>
          <p:nvPr>
            <p:ph sz="quarter" idx="1"/>
          </p:nvPr>
        </p:nvSpPr>
        <p:spPr>
          <a:xfrm>
            <a:off x="457200" y="1143000"/>
            <a:ext cx="7467600" cy="5330825"/>
          </a:xfrm>
        </p:spPr>
        <p:txBody>
          <a:bodyPr/>
          <a:lstStyle/>
          <a:p>
            <a:r>
              <a:rPr lang="en-US" sz="2800" dirty="0" smtClean="0">
                <a:latin typeface="Century Schoolbook" pitchFamily="18" charset="0"/>
              </a:rPr>
              <a:t>How to design a data collection form based on an ontology model </a:t>
            </a:r>
          </a:p>
          <a:p>
            <a:r>
              <a:rPr lang="en-US" sz="2800" dirty="0" smtClean="0">
                <a:latin typeface="Century Schoolbook" pitchFamily="18" charset="0"/>
              </a:rPr>
              <a:t>How to choose </a:t>
            </a:r>
            <a:r>
              <a:rPr lang="en-US" sz="2800" dirty="0" err="1" smtClean="0">
                <a:latin typeface="Century Schoolbook" pitchFamily="18" charset="0"/>
              </a:rPr>
              <a:t>ontologies</a:t>
            </a:r>
            <a:r>
              <a:rPr lang="en-US" sz="2800" dirty="0" smtClean="0">
                <a:latin typeface="Century Schoolbook" pitchFamily="18" charset="0"/>
              </a:rPr>
              <a:t> to be used for annotations collected in the forms</a:t>
            </a:r>
          </a:p>
        </p:txBody>
      </p:sp>
      <p:sp>
        <p:nvSpPr>
          <p:cNvPr id="26627"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1080BBD3-ED29-4DC8-81CF-7B96B60A5DB7}" type="slidenum">
              <a:rPr lang="en-US">
                <a:latin typeface="Century Schoolbook" pitchFamily="18" charset="0"/>
                <a:cs typeface="Arial" pitchFamily="34" charset="0"/>
              </a:rPr>
              <a:pPr fontAlgn="base">
                <a:spcBef>
                  <a:spcPct val="0"/>
                </a:spcBef>
                <a:spcAft>
                  <a:spcPct val="0"/>
                </a:spcAft>
              </a:pPr>
              <a:t>21</a:t>
            </a:fld>
            <a:endParaRPr lang="en-US">
              <a:latin typeface="Century Schoolbook" pitchFamily="18"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057400" y="1981200"/>
            <a:ext cx="6019800" cy="2362200"/>
          </a:xfrm>
        </p:spPr>
        <p:txBody>
          <a:bodyPr wrap="square" lIns="91440" tIns="45720" rIns="91440" bIns="45720" numCol="1" anchor="t" anchorCtr="0" compatLnSpc="1">
            <a:prstTxWarp prst="textNoShape">
              <a:avLst/>
            </a:prstTxWarp>
          </a:bodyPr>
          <a:lstStyle/>
          <a:p>
            <a:pPr algn="ctr">
              <a:lnSpc>
                <a:spcPct val="150000"/>
              </a:lnSpc>
            </a:pPr>
            <a:r>
              <a:rPr lang="en-US" sz="4400" b="1" cap="none" smtClean="0">
                <a:solidFill>
                  <a:schemeClr val="accent1"/>
                </a:solidFill>
                <a:latin typeface="Geneva"/>
              </a:rPr>
              <a:t>Questions?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GenBank</a:t>
            </a:r>
            <a:r>
              <a:rPr lang="en-US" dirty="0" smtClean="0"/>
              <a:t> Sequence Data</a:t>
            </a:r>
            <a:endParaRPr lang="en-US" dirty="0"/>
          </a:p>
        </p:txBody>
      </p:sp>
      <p:sp>
        <p:nvSpPr>
          <p:cNvPr id="4" name="Slide Number Placeholder 3"/>
          <p:cNvSpPr>
            <a:spLocks noGrp="1"/>
          </p:cNvSpPr>
          <p:nvPr>
            <p:ph type="sldNum" sz="quarter" idx="11"/>
          </p:nvPr>
        </p:nvSpPr>
        <p:spPr/>
        <p:txBody>
          <a:bodyPr/>
          <a:lstStyle/>
          <a:p>
            <a:pPr>
              <a:defRPr/>
            </a:pPr>
            <a:fld id="{C6587C3C-6210-43A2-897D-BAD9F5F0EE9E}" type="slidenum">
              <a:rPr lang="en-US" smtClean="0"/>
              <a:pPr>
                <a:defRPr/>
              </a:pPr>
              <a:t>3</a:t>
            </a:fld>
            <a:endParaRPr lang="en-US"/>
          </a:p>
        </p:txBody>
      </p:sp>
      <p:graphicFrame>
        <p:nvGraphicFramePr>
          <p:cNvPr id="5" name="Object 6"/>
          <p:cNvGraphicFramePr>
            <a:graphicFrameLocks noChangeAspect="1"/>
          </p:cNvGraphicFramePr>
          <p:nvPr/>
        </p:nvGraphicFramePr>
        <p:xfrm>
          <a:off x="152400" y="1143000"/>
          <a:ext cx="8686800" cy="5638799"/>
        </p:xfrm>
        <a:graphic>
          <a:graphicData uri="http://schemas.openxmlformats.org/presentationml/2006/ole">
            <p:oleObj spid="_x0000_s114690" name="Worksheet" r:id="rId3" imgW="10399084" imgH="6787210" progId="Excel.Sheet.12">
              <p:embed/>
            </p:oleObj>
          </a:graphicData>
        </a:graphic>
      </p:graphicFrame>
      <p:graphicFrame>
        <p:nvGraphicFramePr>
          <p:cNvPr id="6" name="Object 11"/>
          <p:cNvGraphicFramePr>
            <a:graphicFrameLocks noChangeAspect="1"/>
          </p:cNvGraphicFramePr>
          <p:nvPr/>
        </p:nvGraphicFramePr>
        <p:xfrm>
          <a:off x="152400" y="1141414"/>
          <a:ext cx="8686800" cy="5640386"/>
        </p:xfrm>
        <a:graphic>
          <a:graphicData uri="http://schemas.openxmlformats.org/presentationml/2006/ole">
            <p:oleObj spid="_x0000_s114691" name="Worksheet" r:id="rId4" imgW="9782223" imgH="7096220" progId="Excel.Sheet.12">
              <p:embed/>
            </p:oleObj>
          </a:graphicData>
        </a:graphic>
      </p:graphicFrame>
      <p:grpSp>
        <p:nvGrpSpPr>
          <p:cNvPr id="7" name="Group 6"/>
          <p:cNvGrpSpPr/>
          <p:nvPr/>
        </p:nvGrpSpPr>
        <p:grpSpPr>
          <a:xfrm>
            <a:off x="838200" y="4570414"/>
            <a:ext cx="7816790" cy="458788"/>
            <a:chOff x="914400" y="4724400"/>
            <a:chExt cx="7816790" cy="458788"/>
          </a:xfrm>
        </p:grpSpPr>
        <p:grpSp>
          <p:nvGrpSpPr>
            <p:cNvPr id="8" name="Group 20"/>
            <p:cNvGrpSpPr/>
            <p:nvPr/>
          </p:nvGrpSpPr>
          <p:grpSpPr>
            <a:xfrm>
              <a:off x="914400" y="4724400"/>
              <a:ext cx="2133600" cy="153988"/>
              <a:chOff x="914400" y="4724400"/>
              <a:chExt cx="2133600" cy="153988"/>
            </a:xfrm>
          </p:grpSpPr>
          <p:cxnSp>
            <p:nvCxnSpPr>
              <p:cNvPr id="11" name="Straight Connector 10"/>
              <p:cNvCxnSpPr/>
              <p:nvPr/>
            </p:nvCxnSpPr>
            <p:spPr>
              <a:xfrm>
                <a:off x="914400" y="4724400"/>
                <a:ext cx="21336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14400" y="4876800"/>
                <a:ext cx="19050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a:off x="4114800" y="4876800"/>
              <a:ext cx="1447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978590" y="5181600"/>
              <a:ext cx="17526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p:nvPr/>
        </p:nvCxnSpPr>
        <p:spPr>
          <a:xfrm>
            <a:off x="4114800" y="5029200"/>
            <a:ext cx="1143000"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What will be covered in this use case</a:t>
            </a:r>
            <a:endParaRPr lang="en-US" dirty="0"/>
          </a:p>
        </p:txBody>
      </p:sp>
      <p:sp>
        <p:nvSpPr>
          <p:cNvPr id="32770" name="Content Placeholder 2"/>
          <p:cNvSpPr>
            <a:spLocks noGrp="1"/>
          </p:cNvSpPr>
          <p:nvPr>
            <p:ph sz="quarter" idx="1"/>
          </p:nvPr>
        </p:nvSpPr>
        <p:spPr>
          <a:xfrm>
            <a:off x="457200" y="1143000"/>
            <a:ext cx="7467600" cy="5330825"/>
          </a:xfrm>
        </p:spPr>
        <p:txBody>
          <a:bodyPr/>
          <a:lstStyle/>
          <a:p>
            <a:r>
              <a:rPr lang="en-US" dirty="0" smtClean="0">
                <a:cs typeface="Arial" pitchFamily="34" charset="0"/>
              </a:rPr>
              <a:t>How to design a data submission form based on an ontology model</a:t>
            </a:r>
          </a:p>
          <a:p>
            <a:pPr lvl="1"/>
            <a:r>
              <a:rPr lang="en-US" dirty="0" smtClean="0">
                <a:cs typeface="Arial" pitchFamily="34" charset="0"/>
              </a:rPr>
              <a:t>Example: Form to collect sequence data and information on isolates of pathogens</a:t>
            </a:r>
          </a:p>
          <a:p>
            <a:pPr lvl="1">
              <a:buNone/>
            </a:pPr>
            <a:endParaRPr lang="en-US" dirty="0" smtClean="0">
              <a:latin typeface="Century Schoolbook" pitchFamily="18" charset="0"/>
            </a:endParaRPr>
          </a:p>
          <a:p>
            <a:r>
              <a:rPr lang="en-US" dirty="0" smtClean="0"/>
              <a:t>How to reduce user effort in submission using restrictions defined in an ontology</a:t>
            </a:r>
          </a:p>
          <a:p>
            <a:pPr lvl="1"/>
            <a:r>
              <a:rPr lang="en-US" dirty="0" smtClean="0"/>
              <a:t>Example: Use of the Ontology for Parasite Lifecycle (OPL) in the annotation of Gene Manipulation and Phenotype of Parasites submission form</a:t>
            </a:r>
          </a:p>
          <a:p>
            <a:pPr lvl="1"/>
            <a:endParaRPr lang="en-US" dirty="0" smtClean="0"/>
          </a:p>
          <a:p>
            <a:pPr>
              <a:buNone/>
            </a:pPr>
            <a:endParaRPr lang="en-US" dirty="0" smtClean="0">
              <a:latin typeface="Century Schoolbook" pitchFamily="18" charset="0"/>
            </a:endParaRPr>
          </a:p>
        </p:txBody>
      </p:sp>
      <p:sp>
        <p:nvSpPr>
          <p:cNvPr id="32771"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BB415047-5AAC-4467-A383-5AFEF804DD74}" type="slidenum">
              <a:rPr lang="en-US">
                <a:latin typeface="Century Schoolbook" pitchFamily="18" charset="0"/>
                <a:cs typeface="Arial" pitchFamily="34" charset="0"/>
              </a:rPr>
              <a:pPr fontAlgn="base">
                <a:spcBef>
                  <a:spcPct val="0"/>
                </a:spcBef>
                <a:spcAft>
                  <a:spcPct val="0"/>
                </a:spcAft>
              </a:pPr>
              <a:t>4</a:t>
            </a:fld>
            <a:endParaRPr lang="en-US">
              <a:latin typeface="Century Schoolbook" pitchFamily="18"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t>Ontology Based Model</a:t>
            </a:r>
            <a:endParaRPr lang="en-US" dirty="0"/>
          </a:p>
        </p:txBody>
      </p:sp>
      <p:sp>
        <p:nvSpPr>
          <p:cNvPr id="33794" name="Content Placeholder 2"/>
          <p:cNvSpPr>
            <a:spLocks noGrp="1"/>
          </p:cNvSpPr>
          <p:nvPr>
            <p:ph sz="quarter" idx="1"/>
          </p:nvPr>
        </p:nvSpPr>
        <p:spPr>
          <a:xfrm>
            <a:off x="457200" y="1143000"/>
            <a:ext cx="7848600" cy="5330825"/>
          </a:xfrm>
        </p:spPr>
        <p:txBody>
          <a:bodyPr/>
          <a:lstStyle/>
          <a:p>
            <a:r>
              <a:rPr lang="en-US" dirty="0" smtClean="0">
                <a:latin typeface="Century Schoolbook" pitchFamily="18" charset="0"/>
              </a:rPr>
              <a:t>Data or information for collection</a:t>
            </a:r>
          </a:p>
          <a:p>
            <a:r>
              <a:rPr lang="en-US" dirty="0" smtClean="0">
                <a:latin typeface="Century Schoolbook" pitchFamily="18" charset="0"/>
              </a:rPr>
              <a:t>Identify ontology parent classes of data or information</a:t>
            </a:r>
          </a:p>
          <a:p>
            <a:r>
              <a:rPr lang="en-US" dirty="0" smtClean="0">
                <a:latin typeface="Century Schoolbook" pitchFamily="18" charset="0"/>
              </a:rPr>
              <a:t>Apply the ontology defined relations to reveal the interconnection of data or information collected</a:t>
            </a:r>
          </a:p>
          <a:p>
            <a:endParaRPr lang="en-US" sz="1200" dirty="0" smtClean="0">
              <a:latin typeface="Century Schoolbook" pitchFamily="18" charset="0"/>
            </a:endParaRPr>
          </a:p>
          <a:p>
            <a:pPr>
              <a:buFont typeface="Wingdings" pitchFamily="2" charset="2"/>
              <a:buNone/>
            </a:pPr>
            <a:r>
              <a:rPr lang="en-US" dirty="0" smtClean="0">
                <a:latin typeface="Century Schoolbook" pitchFamily="18" charset="0"/>
              </a:rPr>
              <a:t>The model will help</a:t>
            </a:r>
          </a:p>
          <a:p>
            <a:r>
              <a:rPr lang="en-US" dirty="0" smtClean="0">
                <a:latin typeface="Century Schoolbook" pitchFamily="18" charset="0"/>
              </a:rPr>
              <a:t>Clarify what data or information will be collected</a:t>
            </a:r>
          </a:p>
          <a:p>
            <a:r>
              <a:rPr lang="en-US" dirty="0" smtClean="0">
                <a:latin typeface="Century Schoolbook" pitchFamily="18" charset="0"/>
              </a:rPr>
              <a:t>Identify the data or information needed to be collected</a:t>
            </a:r>
          </a:p>
          <a:p>
            <a:endParaRPr lang="en-US" sz="1200" dirty="0" smtClean="0">
              <a:latin typeface="Century Schoolbook" pitchFamily="18" charset="0"/>
            </a:endParaRPr>
          </a:p>
          <a:p>
            <a:pPr>
              <a:buFont typeface="Wingdings" pitchFamily="2" charset="2"/>
              <a:buNone/>
            </a:pPr>
            <a:r>
              <a:rPr lang="en-US" dirty="0" smtClean="0">
                <a:latin typeface="Century Schoolbook" pitchFamily="18" charset="0"/>
              </a:rPr>
              <a:t>Example:</a:t>
            </a:r>
          </a:p>
          <a:p>
            <a:r>
              <a:rPr lang="en-US" dirty="0" smtClean="0">
                <a:latin typeface="Century Schoolbook" pitchFamily="18" charset="0"/>
              </a:rPr>
              <a:t>Isolate submission form for </a:t>
            </a:r>
            <a:r>
              <a:rPr lang="en-US" dirty="0" err="1" smtClean="0">
                <a:latin typeface="Century Schoolbook" pitchFamily="18" charset="0"/>
              </a:rPr>
              <a:t>EuPathDB</a:t>
            </a:r>
            <a:endParaRPr lang="en-US" dirty="0" smtClean="0">
              <a:latin typeface="Century Schoolbook" pitchFamily="18" charset="0"/>
            </a:endParaRPr>
          </a:p>
          <a:p>
            <a:pPr lvl="1"/>
            <a:r>
              <a:rPr lang="en-US" dirty="0" smtClean="0">
                <a:latin typeface="Century Schoolbook" pitchFamily="18" charset="0"/>
              </a:rPr>
              <a:t>Project with Omar </a:t>
            </a:r>
            <a:r>
              <a:rPr lang="en-US" dirty="0" err="1" smtClean="0">
                <a:latin typeface="Century Schoolbook" pitchFamily="18" charset="0"/>
              </a:rPr>
              <a:t>Harb</a:t>
            </a:r>
            <a:r>
              <a:rPr lang="en-US" dirty="0" smtClean="0">
                <a:latin typeface="Century Schoolbook" pitchFamily="18" charset="0"/>
              </a:rPr>
              <a:t> and Chris Stoeckert</a:t>
            </a:r>
          </a:p>
        </p:txBody>
      </p:sp>
      <p:sp>
        <p:nvSpPr>
          <p:cNvPr id="33795"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E0A983A3-708E-4D05-BB7E-6C4EBA86CA5C}" type="slidenum">
              <a:rPr lang="en-US">
                <a:latin typeface="Century Schoolbook" pitchFamily="18" charset="0"/>
                <a:cs typeface="Arial" pitchFamily="34" charset="0"/>
              </a:rPr>
              <a:pPr fontAlgn="base">
                <a:spcBef>
                  <a:spcPct val="0"/>
                </a:spcBef>
                <a:spcAft>
                  <a:spcPct val="0"/>
                </a:spcAft>
              </a:pPr>
              <a:t>5</a:t>
            </a:fld>
            <a:endParaRPr lang="en-US">
              <a:latin typeface="Century Schoolbook" pitchFamily="18"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err="1" smtClean="0"/>
              <a:t>EuPathDB</a:t>
            </a:r>
            <a:endParaRPr lang="en-US" dirty="0"/>
          </a:p>
        </p:txBody>
      </p:sp>
      <p:sp>
        <p:nvSpPr>
          <p:cNvPr id="3" name="Content Placeholder 2"/>
          <p:cNvSpPr>
            <a:spLocks noGrp="1"/>
          </p:cNvSpPr>
          <p:nvPr>
            <p:ph sz="quarter" idx="1"/>
          </p:nvPr>
        </p:nvSpPr>
        <p:spPr>
          <a:xfrm>
            <a:off x="457200" y="1143000"/>
            <a:ext cx="7772400" cy="5562600"/>
          </a:xfrm>
        </p:spPr>
        <p:txBody>
          <a:bodyPr>
            <a:normAutofit/>
          </a:bodyPr>
          <a:lstStyle/>
          <a:p>
            <a:pPr marL="274320" indent="-274320" fontAlgn="auto">
              <a:spcAft>
                <a:spcPts val="0"/>
              </a:spcAft>
              <a:buFont typeface="Wingdings"/>
              <a:buChar char=""/>
              <a:defRPr/>
            </a:pPr>
            <a:r>
              <a:rPr lang="en-US" sz="2000" kern="0" dirty="0" smtClean="0">
                <a:ea typeface="ＭＳ Ｐゴシック" pitchFamily="-108" charset="-128"/>
                <a:cs typeface="ＭＳ Ｐゴシック" pitchFamily="-108" charset="-128"/>
              </a:rPr>
              <a:t>One of five National Bioinformatics Resources Centers (BRCs) supported by NIH/NIAID, containing </a:t>
            </a:r>
            <a:r>
              <a:rPr lang="en-US" sz="2000" dirty="0" smtClean="0"/>
              <a:t>protozoan parasite genomic and functional genomic data</a:t>
            </a:r>
          </a:p>
          <a:p>
            <a:pPr marL="274320" indent="-274320" fontAlgn="auto">
              <a:spcAft>
                <a:spcPts val="0"/>
              </a:spcAft>
              <a:buFont typeface="Wingdings"/>
              <a:buChar char=""/>
              <a:defRPr/>
            </a:pPr>
            <a:r>
              <a:rPr lang="en-US" sz="2000" dirty="0" smtClean="0"/>
              <a:t>Mission is to enable researchers worldwide to identify and prioritize candidate targets for further research in the lab, field and clinic. </a:t>
            </a:r>
          </a:p>
        </p:txBody>
      </p:sp>
      <p:sp>
        <p:nvSpPr>
          <p:cNvPr id="28675"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C96626F9-9DCB-4F24-8FAF-C28DA20A6A0C}" type="slidenum">
              <a:rPr lang="en-US">
                <a:latin typeface="Century Schoolbook" pitchFamily="18" charset="0"/>
                <a:cs typeface="Arial" pitchFamily="34" charset="0"/>
              </a:rPr>
              <a:pPr fontAlgn="base">
                <a:spcBef>
                  <a:spcPct val="0"/>
                </a:spcBef>
                <a:spcAft>
                  <a:spcPct val="0"/>
                </a:spcAft>
              </a:pPr>
              <a:t>6</a:t>
            </a:fld>
            <a:endParaRPr lang="en-US">
              <a:latin typeface="Century Schoolbook" pitchFamily="18" charset="0"/>
              <a:cs typeface="Arial" pitchFamily="34" charset="0"/>
            </a:endParaRPr>
          </a:p>
        </p:txBody>
      </p:sp>
      <p:pic>
        <p:nvPicPr>
          <p:cNvPr id="28676" name="Picture 4" descr="2010-11-26_1645.png"/>
          <p:cNvPicPr>
            <a:picLocks noChangeAspect="1"/>
          </p:cNvPicPr>
          <p:nvPr/>
        </p:nvPicPr>
        <p:blipFill>
          <a:blip r:embed="rId2"/>
          <a:srcRect/>
          <a:stretch>
            <a:fillRect/>
          </a:stretch>
        </p:blipFill>
        <p:spPr bwMode="auto">
          <a:xfrm>
            <a:off x="2514600" y="2895600"/>
            <a:ext cx="5562600" cy="3886200"/>
          </a:xfrm>
          <a:prstGeom prst="rect">
            <a:avLst/>
          </a:prstGeom>
          <a:noFill/>
          <a:ln w="9525">
            <a:noFill/>
            <a:miter lim="800000"/>
            <a:headEnd/>
            <a:tailEnd/>
          </a:ln>
        </p:spPr>
      </p:pic>
      <p:sp>
        <p:nvSpPr>
          <p:cNvPr id="28677" name="Rectangle 5"/>
          <p:cNvSpPr>
            <a:spLocks noChangeArrowheads="1"/>
          </p:cNvSpPr>
          <p:nvPr/>
        </p:nvSpPr>
        <p:spPr bwMode="auto">
          <a:xfrm>
            <a:off x="76200" y="5943600"/>
            <a:ext cx="2590800" cy="830263"/>
          </a:xfrm>
          <a:prstGeom prst="rect">
            <a:avLst/>
          </a:prstGeom>
          <a:noFill/>
          <a:ln w="9525">
            <a:noFill/>
            <a:miter lim="800000"/>
            <a:headEnd/>
            <a:tailEnd/>
          </a:ln>
        </p:spPr>
        <p:txBody>
          <a:bodyPr>
            <a:spAutoFit/>
          </a:bodyPr>
          <a:lstStyle/>
          <a:p>
            <a:r>
              <a:rPr lang="en-US" sz="1200">
                <a:latin typeface="Century Schoolbook" pitchFamily="18" charset="0"/>
              </a:rPr>
              <a:t>EuPathDB: a portal to </a:t>
            </a:r>
          </a:p>
          <a:p>
            <a:r>
              <a:rPr lang="en-US" sz="1200">
                <a:latin typeface="Century Schoolbook" pitchFamily="18" charset="0"/>
              </a:rPr>
              <a:t>eukaryotic pathogen </a:t>
            </a:r>
          </a:p>
          <a:p>
            <a:r>
              <a:rPr lang="en-US" sz="1200">
                <a:latin typeface="Century Schoolbook" pitchFamily="18" charset="0"/>
              </a:rPr>
              <a:t>databases. Aurrecoechea C, </a:t>
            </a:r>
            <a:r>
              <a:rPr lang="en-US" sz="1200" i="1">
                <a:latin typeface="Century Schoolbook" pitchFamily="18" charset="0"/>
              </a:rPr>
              <a:t>et al</a:t>
            </a:r>
            <a:r>
              <a:rPr lang="en-US" sz="1200">
                <a:latin typeface="Century Schoolbook" pitchFamily="18" charset="0"/>
              </a:rPr>
              <a:t>.</a:t>
            </a:r>
          </a:p>
          <a:p>
            <a:r>
              <a:rPr lang="en-US" sz="1200">
                <a:latin typeface="Century Schoolbook" pitchFamily="18" charset="0"/>
              </a:rPr>
              <a:t>Nucleic Acids Res. 2010</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Isolate Data</a:t>
            </a:r>
            <a:endParaRPr lang="en-US" dirty="0"/>
          </a:p>
        </p:txBody>
      </p:sp>
      <p:sp>
        <p:nvSpPr>
          <p:cNvPr id="3" name="Content Placeholder 2"/>
          <p:cNvSpPr>
            <a:spLocks noGrp="1"/>
          </p:cNvSpPr>
          <p:nvPr>
            <p:ph sz="quarter" idx="1"/>
          </p:nvPr>
        </p:nvSpPr>
        <p:spPr/>
        <p:txBody>
          <a:bodyPr/>
          <a:lstStyle/>
          <a:p>
            <a:r>
              <a:rPr lang="en-US" dirty="0" smtClean="0"/>
              <a:t>Isolate: microorganisms (parasites) isolated froman environmental source (e.g.pool) or host material (e.g. human blood)</a:t>
            </a:r>
          </a:p>
          <a:p>
            <a:r>
              <a:rPr lang="en-US" dirty="0" smtClean="0"/>
              <a:t>The genetic characteristics of an isolate can be identified through agenotyping assay</a:t>
            </a:r>
          </a:p>
          <a:p>
            <a:endParaRPr lang="en-US" dirty="0"/>
          </a:p>
        </p:txBody>
      </p:sp>
      <p:sp>
        <p:nvSpPr>
          <p:cNvPr id="4" name="Slide Number Placeholder 3"/>
          <p:cNvSpPr>
            <a:spLocks noGrp="1"/>
          </p:cNvSpPr>
          <p:nvPr>
            <p:ph type="sldNum" sz="quarter" idx="11"/>
          </p:nvPr>
        </p:nvSpPr>
        <p:spPr/>
        <p:txBody>
          <a:bodyPr/>
          <a:lstStyle/>
          <a:p>
            <a:pPr>
              <a:defRPr/>
            </a:pPr>
            <a:fld id="{C6587C3C-6210-43A2-897D-BAD9F5F0EE9E}" type="slidenum">
              <a:rPr lang="en-US" smtClean="0"/>
              <a:pPr>
                <a:defRPr/>
              </a:pPr>
              <a:t>7</a:t>
            </a:fld>
            <a:endParaRPr lang="en-US"/>
          </a:p>
        </p:txBody>
      </p:sp>
      <p:pic>
        <p:nvPicPr>
          <p:cNvPr id="134147" name="Picture 3"/>
          <p:cNvPicPr>
            <a:picLocks noChangeAspect="1" noChangeArrowheads="1"/>
          </p:cNvPicPr>
          <p:nvPr/>
        </p:nvPicPr>
        <p:blipFill>
          <a:blip r:embed="rId3"/>
          <a:srcRect/>
          <a:stretch>
            <a:fillRect/>
          </a:stretch>
        </p:blipFill>
        <p:spPr bwMode="auto">
          <a:xfrm>
            <a:off x="838200" y="3276600"/>
            <a:ext cx="2133600" cy="1600200"/>
          </a:xfrm>
          <a:prstGeom prst="rect">
            <a:avLst/>
          </a:prstGeom>
          <a:noFill/>
          <a:ln w="9525">
            <a:noFill/>
            <a:miter lim="800000"/>
            <a:headEnd/>
            <a:tailEnd/>
          </a:ln>
          <a:effectLst/>
        </p:spPr>
      </p:pic>
      <p:pic>
        <p:nvPicPr>
          <p:cNvPr id="134148" name="Picture 4"/>
          <p:cNvPicPr>
            <a:picLocks noChangeAspect="1" noChangeArrowheads="1"/>
          </p:cNvPicPr>
          <p:nvPr/>
        </p:nvPicPr>
        <p:blipFill>
          <a:blip r:embed="rId4"/>
          <a:srcRect/>
          <a:stretch>
            <a:fillRect/>
          </a:stretch>
        </p:blipFill>
        <p:spPr bwMode="auto">
          <a:xfrm>
            <a:off x="4251579" y="3371850"/>
            <a:ext cx="730377" cy="1352550"/>
          </a:xfrm>
          <a:prstGeom prst="rect">
            <a:avLst/>
          </a:prstGeom>
          <a:noFill/>
          <a:ln w="9525">
            <a:noFill/>
            <a:miter lim="800000"/>
            <a:headEnd/>
            <a:tailEnd/>
          </a:ln>
          <a:effectLst/>
        </p:spPr>
      </p:pic>
      <p:pic>
        <p:nvPicPr>
          <p:cNvPr id="134150" name="Picture 6" descr="http://www.id.yamagata-u.ac.jp/CLRE/img/biochem_gif/3130.jpg"/>
          <p:cNvPicPr>
            <a:picLocks noChangeAspect="1" noChangeArrowheads="1"/>
          </p:cNvPicPr>
          <p:nvPr/>
        </p:nvPicPr>
        <p:blipFill>
          <a:blip r:embed="rId5"/>
          <a:srcRect/>
          <a:stretch>
            <a:fillRect/>
          </a:stretch>
        </p:blipFill>
        <p:spPr bwMode="auto">
          <a:xfrm>
            <a:off x="6324600" y="3276600"/>
            <a:ext cx="2057400" cy="1544261"/>
          </a:xfrm>
          <a:prstGeom prst="rect">
            <a:avLst/>
          </a:prstGeom>
          <a:noFill/>
        </p:spPr>
      </p:pic>
      <p:pic>
        <p:nvPicPr>
          <p:cNvPr id="134152" name="Picture 8" descr="http://snhs-plin.barry.edu/Research/Sequencing.jpg"/>
          <p:cNvPicPr>
            <a:picLocks noChangeAspect="1" noChangeArrowheads="1"/>
          </p:cNvPicPr>
          <p:nvPr/>
        </p:nvPicPr>
        <p:blipFill>
          <a:blip r:embed="rId6"/>
          <a:srcRect/>
          <a:stretch>
            <a:fillRect/>
          </a:stretch>
        </p:blipFill>
        <p:spPr bwMode="auto">
          <a:xfrm>
            <a:off x="5181600" y="5257800"/>
            <a:ext cx="2667000" cy="1413510"/>
          </a:xfrm>
          <a:prstGeom prst="rect">
            <a:avLst/>
          </a:prstGeom>
          <a:noFill/>
        </p:spPr>
      </p:pic>
      <p:cxnSp>
        <p:nvCxnSpPr>
          <p:cNvPr id="11" name="Straight Arrow Connector 10"/>
          <p:cNvCxnSpPr/>
          <p:nvPr/>
        </p:nvCxnSpPr>
        <p:spPr>
          <a:xfrm>
            <a:off x="3086492" y="4038600"/>
            <a:ext cx="1066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185597" y="5029200"/>
            <a:ext cx="1005403" cy="369332"/>
          </a:xfrm>
          <a:prstGeom prst="rect">
            <a:avLst/>
          </a:prstGeom>
          <a:noFill/>
        </p:spPr>
        <p:txBody>
          <a:bodyPr wrap="none" rtlCol="0">
            <a:spAutoFit/>
          </a:bodyPr>
          <a:lstStyle/>
          <a:p>
            <a:r>
              <a:rPr lang="en-US" dirty="0" smtClean="0"/>
              <a:t>parasite</a:t>
            </a:r>
            <a:endParaRPr lang="en-US" dirty="0"/>
          </a:p>
        </p:txBody>
      </p:sp>
      <p:cxnSp>
        <p:nvCxnSpPr>
          <p:cNvPr id="15" name="Straight Arrow Connector 14"/>
          <p:cNvCxnSpPr/>
          <p:nvPr/>
        </p:nvCxnSpPr>
        <p:spPr>
          <a:xfrm flipV="1">
            <a:off x="3733800" y="4343400"/>
            <a:ext cx="838200" cy="6858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0" y="3352800"/>
            <a:ext cx="1172116" cy="646331"/>
          </a:xfrm>
          <a:prstGeom prst="rect">
            <a:avLst/>
          </a:prstGeom>
          <a:noFill/>
        </p:spPr>
        <p:txBody>
          <a:bodyPr wrap="none" rtlCol="0">
            <a:spAutoFit/>
          </a:bodyPr>
          <a:lstStyle/>
          <a:p>
            <a:pPr algn="ctr"/>
            <a:r>
              <a:rPr lang="en-US" dirty="0" smtClean="0"/>
              <a:t>collect </a:t>
            </a:r>
          </a:p>
          <a:p>
            <a:pPr algn="ctr"/>
            <a:r>
              <a:rPr lang="en-US" dirty="0" smtClean="0"/>
              <a:t>specimen</a:t>
            </a:r>
            <a:endParaRPr lang="en-US" dirty="0"/>
          </a:p>
        </p:txBody>
      </p:sp>
      <p:cxnSp>
        <p:nvCxnSpPr>
          <p:cNvPr id="23" name="Straight Arrow Connector 22"/>
          <p:cNvCxnSpPr/>
          <p:nvPr/>
        </p:nvCxnSpPr>
        <p:spPr>
          <a:xfrm>
            <a:off x="5077119" y="4038600"/>
            <a:ext cx="1066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953000" y="3352800"/>
            <a:ext cx="1415772" cy="646331"/>
          </a:xfrm>
          <a:prstGeom prst="rect">
            <a:avLst/>
          </a:prstGeom>
          <a:noFill/>
        </p:spPr>
        <p:txBody>
          <a:bodyPr wrap="none" rtlCol="0">
            <a:spAutoFit/>
          </a:bodyPr>
          <a:lstStyle/>
          <a:p>
            <a:pPr algn="ctr"/>
            <a:r>
              <a:rPr lang="en-US" dirty="0" smtClean="0"/>
              <a:t>Sequencing</a:t>
            </a:r>
          </a:p>
          <a:p>
            <a:pPr algn="ctr"/>
            <a:r>
              <a:rPr lang="en-US" dirty="0" smtClean="0"/>
              <a:t>assay</a:t>
            </a:r>
            <a:endParaRPr lang="en-US" dirty="0"/>
          </a:p>
        </p:txBody>
      </p:sp>
      <p:cxnSp>
        <p:nvCxnSpPr>
          <p:cNvPr id="27" name="Straight Arrow Connector 26"/>
          <p:cNvCxnSpPr/>
          <p:nvPr/>
        </p:nvCxnSpPr>
        <p:spPr>
          <a:xfrm rot="10800000" flipV="1">
            <a:off x="6705600" y="4876800"/>
            <a:ext cx="533400" cy="304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295400" y="5477470"/>
            <a:ext cx="3581400" cy="1200329"/>
          </a:xfrm>
          <a:prstGeom prst="rect">
            <a:avLst/>
          </a:prstGeom>
          <a:noFill/>
        </p:spPr>
        <p:txBody>
          <a:bodyPr wrap="square" rtlCol="0">
            <a:spAutoFit/>
          </a:bodyPr>
          <a:lstStyle/>
          <a:p>
            <a:r>
              <a:rPr lang="en-US" dirty="0" smtClean="0">
                <a:solidFill>
                  <a:schemeClr val="accent1">
                    <a:lumMod val="60000"/>
                    <a:lumOff val="40000"/>
                  </a:schemeClr>
                </a:solidFill>
              </a:rPr>
              <a:t>Which type of parasite(e.g. species, subtype, strain, genotype) wasin </a:t>
            </a:r>
            <a:r>
              <a:rPr lang="en-US" smtClean="0">
                <a:solidFill>
                  <a:schemeClr val="accent1">
                    <a:lumMod val="60000"/>
                    <a:lumOff val="40000"/>
                  </a:schemeClr>
                </a:solidFill>
              </a:rPr>
              <a:t>the isolate specimen</a:t>
            </a:r>
            <a:r>
              <a:rPr lang="en-US" dirty="0" smtClean="0">
                <a:solidFill>
                  <a:schemeClr val="accent1">
                    <a:lumMod val="60000"/>
                    <a:lumOff val="40000"/>
                  </a:schemeClr>
                </a:solidFill>
              </a:rPr>
              <a:t>?</a:t>
            </a:r>
            <a:endParaRPr lang="en-US" dirty="0">
              <a:solidFill>
                <a:schemeClr val="accent1">
                  <a:lumMod val="60000"/>
                  <a:lumOff val="4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Current Issues of Isolate Data</a:t>
            </a:r>
            <a:endParaRPr lang="en-US" dirty="0"/>
          </a:p>
        </p:txBody>
      </p:sp>
      <p:sp>
        <p:nvSpPr>
          <p:cNvPr id="3" name="Content Placeholder 2"/>
          <p:cNvSpPr>
            <a:spLocks noGrp="1"/>
          </p:cNvSpPr>
          <p:nvPr>
            <p:ph sz="quarter" idx="1"/>
          </p:nvPr>
        </p:nvSpPr>
        <p:spPr>
          <a:xfrm>
            <a:off x="457200" y="1143000"/>
            <a:ext cx="7467600" cy="5486400"/>
          </a:xfrm>
        </p:spPr>
        <p:txBody>
          <a:bodyPr>
            <a:normAutofit/>
          </a:bodyPr>
          <a:lstStyle/>
          <a:p>
            <a:pPr marL="273050" lvl="1">
              <a:lnSpc>
                <a:spcPct val="90000"/>
              </a:lnSpc>
              <a:spcBef>
                <a:spcPts val="600"/>
              </a:spcBef>
              <a:spcAft>
                <a:spcPts val="300"/>
              </a:spcAft>
              <a:buSzPct val="70000"/>
              <a:buFont typeface="Wingdings" pitchFamily="2" charset="2"/>
              <a:buChar char=""/>
            </a:pPr>
            <a:r>
              <a:rPr lang="en-US" sz="2800" dirty="0" smtClean="0"/>
              <a:t>Need to import and integrate datasets from </a:t>
            </a:r>
            <a:r>
              <a:rPr lang="en-US" sz="2800" dirty="0" err="1" smtClean="0"/>
              <a:t>GenBank</a:t>
            </a:r>
            <a:endParaRPr lang="en-US" sz="2800" dirty="0" smtClean="0"/>
          </a:p>
          <a:p>
            <a:pPr lvl="1">
              <a:lnSpc>
                <a:spcPct val="90000"/>
              </a:lnSpc>
              <a:spcAft>
                <a:spcPts val="300"/>
              </a:spcAft>
              <a:buSzPct val="100000"/>
            </a:pPr>
            <a:r>
              <a:rPr lang="en-US" sz="2400" dirty="0" err="1" smtClean="0"/>
              <a:t>GenBank</a:t>
            </a:r>
            <a:r>
              <a:rPr lang="en-US" sz="2400" dirty="0" smtClean="0"/>
              <a:t>does not specify needed metadata for isolates</a:t>
            </a:r>
          </a:p>
          <a:p>
            <a:pPr>
              <a:lnSpc>
                <a:spcPct val="90000"/>
              </a:lnSpc>
              <a:spcAft>
                <a:spcPts val="300"/>
              </a:spcAft>
            </a:pPr>
            <a:r>
              <a:rPr lang="en-US" sz="2800" dirty="0" smtClean="0"/>
              <a:t>Manual </a:t>
            </a:r>
            <a:r>
              <a:rPr lang="en-US" sz="2800" dirty="0" err="1" smtClean="0"/>
              <a:t>curation</a:t>
            </a:r>
            <a:r>
              <a:rPr lang="en-US" sz="2800" dirty="0" smtClean="0"/>
              <a:t> required</a:t>
            </a:r>
          </a:p>
          <a:p>
            <a:pPr lvl="1">
              <a:lnSpc>
                <a:spcPct val="90000"/>
              </a:lnSpc>
              <a:spcAft>
                <a:spcPts val="300"/>
              </a:spcAft>
            </a:pPr>
            <a:r>
              <a:rPr lang="en-US" sz="2400" dirty="0" smtClean="0"/>
              <a:t>Harmonize: enable host queries: Human-&gt; Homo sapiens</a:t>
            </a:r>
          </a:p>
          <a:p>
            <a:pPr lvl="1">
              <a:lnSpc>
                <a:spcPct val="90000"/>
              </a:lnSpc>
              <a:spcAft>
                <a:spcPts val="300"/>
              </a:spcAft>
            </a:pPr>
            <a:r>
              <a:rPr lang="en-US" sz="2400" dirty="0" err="1" smtClean="0"/>
              <a:t>Deconvolute</a:t>
            </a:r>
            <a:r>
              <a:rPr lang="en-US" sz="2400" dirty="0" smtClean="0"/>
              <a:t> descriptions in free text: isolated from storm waters, isolated from Homo sapiens patient infected with HIV</a:t>
            </a:r>
          </a:p>
          <a:p>
            <a:pPr lvl="1">
              <a:lnSpc>
                <a:spcPct val="90000"/>
              </a:lnSpc>
              <a:spcAft>
                <a:spcPts val="300"/>
              </a:spcAft>
              <a:buNone/>
            </a:pPr>
            <a:endParaRPr lang="en-US" sz="2400" dirty="0" smtClean="0"/>
          </a:p>
          <a:p>
            <a:pPr lvl="1">
              <a:lnSpc>
                <a:spcPct val="90000"/>
              </a:lnSpc>
              <a:spcAft>
                <a:spcPts val="300"/>
              </a:spcAft>
            </a:pPr>
            <a:endParaRPr lang="en-US" dirty="0" smtClean="0"/>
          </a:p>
          <a:p>
            <a:pPr lvl="1">
              <a:lnSpc>
                <a:spcPct val="90000"/>
              </a:lnSpc>
              <a:spcAft>
                <a:spcPts val="300"/>
              </a:spcAft>
            </a:pPr>
            <a:endParaRPr lang="en-US" dirty="0" smtClean="0"/>
          </a:p>
          <a:p>
            <a:pPr marL="640080" lvl="1" indent="-274320" fontAlgn="auto">
              <a:spcAft>
                <a:spcPts val="0"/>
              </a:spcAft>
              <a:buFont typeface="Wingdings 2"/>
              <a:buChar char=""/>
              <a:defRPr/>
            </a:pPr>
            <a:endParaRPr lang="en-US" dirty="0" smtClean="0"/>
          </a:p>
        </p:txBody>
      </p:sp>
      <p:sp>
        <p:nvSpPr>
          <p:cNvPr id="3072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49264A22-523C-4138-8308-890CB70F00D2}" type="slidenum">
              <a:rPr lang="en-US">
                <a:latin typeface="Century Schoolbook" pitchFamily="18" charset="0"/>
                <a:cs typeface="Arial" pitchFamily="34" charset="0"/>
              </a:rPr>
              <a:pPr fontAlgn="base">
                <a:spcBef>
                  <a:spcPct val="0"/>
                </a:spcBef>
                <a:spcAft>
                  <a:spcPct val="0"/>
                </a:spcAft>
              </a:pPr>
              <a:t>8</a:t>
            </a:fld>
            <a:endParaRPr lang="en-US">
              <a:latin typeface="Century Schoolbook" pitchFamily="18"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Isolate Submission Form</a:t>
            </a:r>
            <a:endParaRPr lang="en-US" dirty="0"/>
          </a:p>
        </p:txBody>
      </p:sp>
      <p:sp>
        <p:nvSpPr>
          <p:cNvPr id="3075" name="Content Placeholder 2"/>
          <p:cNvSpPr>
            <a:spLocks noGrp="1"/>
          </p:cNvSpPr>
          <p:nvPr>
            <p:ph sz="quarter" idx="1"/>
          </p:nvPr>
        </p:nvSpPr>
        <p:spPr>
          <a:xfrm>
            <a:off x="304800" y="1676400"/>
            <a:ext cx="3886200" cy="4267200"/>
          </a:xfrm>
        </p:spPr>
        <p:txBody>
          <a:bodyPr/>
          <a:lstStyle/>
          <a:p>
            <a:r>
              <a:rPr lang="en-US" dirty="0" smtClean="0">
                <a:latin typeface="Century Schoolbook" pitchFamily="18" charset="0"/>
              </a:rPr>
              <a:t>Isolate information</a:t>
            </a:r>
          </a:p>
          <a:p>
            <a:pPr lvl="1"/>
            <a:r>
              <a:rPr lang="en-US" dirty="0" smtClean="0">
                <a:latin typeface="Century Schoolbook" pitchFamily="18" charset="0"/>
              </a:rPr>
              <a:t>Target isolate information</a:t>
            </a:r>
          </a:p>
          <a:p>
            <a:pPr lvl="1"/>
            <a:r>
              <a:rPr lang="en-US" dirty="0" smtClean="0">
                <a:latin typeface="Century Schoolbook" pitchFamily="18" charset="0"/>
              </a:rPr>
              <a:t>Geographic location</a:t>
            </a:r>
          </a:p>
          <a:p>
            <a:pPr lvl="1"/>
            <a:r>
              <a:rPr lang="en-US" dirty="0" smtClean="0">
                <a:latin typeface="Century Schoolbook" pitchFamily="18" charset="0"/>
              </a:rPr>
              <a:t>Source organism samples information</a:t>
            </a:r>
          </a:p>
          <a:p>
            <a:pPr lvl="1"/>
            <a:r>
              <a:rPr lang="en-US" dirty="0" smtClean="0">
                <a:latin typeface="Century Schoolbook" pitchFamily="18" charset="0"/>
              </a:rPr>
              <a:t>or Environmental samples information</a:t>
            </a:r>
          </a:p>
          <a:p>
            <a:pPr lvl="1"/>
            <a:r>
              <a:rPr lang="en-US" dirty="0" smtClean="0">
                <a:latin typeface="Century Schoolbook" pitchFamily="18" charset="0"/>
              </a:rPr>
              <a:t>Sequence information </a:t>
            </a:r>
          </a:p>
        </p:txBody>
      </p:sp>
      <p:sp>
        <p:nvSpPr>
          <p:cNvPr id="3076"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D55337FF-43F5-4B95-A813-0CAFE5C30D2C}" type="slidenum">
              <a:rPr lang="en-US">
                <a:latin typeface="Century Schoolbook" pitchFamily="18" charset="0"/>
                <a:cs typeface="Arial" pitchFamily="34" charset="0"/>
              </a:rPr>
              <a:pPr fontAlgn="base">
                <a:spcBef>
                  <a:spcPct val="0"/>
                </a:spcBef>
                <a:spcAft>
                  <a:spcPct val="0"/>
                </a:spcAft>
              </a:pPr>
              <a:t>9</a:t>
            </a:fld>
            <a:endParaRPr lang="en-US">
              <a:latin typeface="Century Schoolbook" pitchFamily="18" charset="0"/>
              <a:cs typeface="Arial" pitchFamily="34" charset="0"/>
            </a:endParaRPr>
          </a:p>
        </p:txBody>
      </p:sp>
      <p:graphicFrame>
        <p:nvGraphicFramePr>
          <p:cNvPr id="3073" name="Object 1"/>
          <p:cNvGraphicFramePr>
            <a:graphicFrameLocks noChangeAspect="1"/>
          </p:cNvGraphicFramePr>
          <p:nvPr/>
        </p:nvGraphicFramePr>
        <p:xfrm>
          <a:off x="3886200" y="1539875"/>
          <a:ext cx="4572000" cy="3946525"/>
        </p:xfrm>
        <a:graphic>
          <a:graphicData uri="http://schemas.openxmlformats.org/presentationml/2006/ole">
            <p:oleObj spid="_x0000_s3073" name="Worksheet" r:id="rId3" imgW="5458924" imgH="3263677" progId="Excel.Sheet.12">
              <p:embed/>
            </p:oleObj>
          </a:graphicData>
        </a:graphic>
      </p:graphicFrame>
      <p:sp>
        <p:nvSpPr>
          <p:cNvPr id="6" name="TextBox 5"/>
          <p:cNvSpPr txBox="1"/>
          <p:nvPr/>
        </p:nvSpPr>
        <p:spPr>
          <a:xfrm>
            <a:off x="533400" y="5867400"/>
            <a:ext cx="7582525" cy="461665"/>
          </a:xfrm>
          <a:prstGeom prst="rect">
            <a:avLst/>
          </a:prstGeom>
          <a:noFill/>
        </p:spPr>
        <p:txBody>
          <a:bodyPr wrap="none" rtlCol="0">
            <a:spAutoFit/>
          </a:bodyPr>
          <a:lstStyle/>
          <a:p>
            <a:pPr marL="0" lvl="1"/>
            <a:r>
              <a:rPr lang="en-US" sz="2400" dirty="0" smtClean="0">
                <a:latin typeface="Century Schoolbook" pitchFamily="18" charset="0"/>
              </a:rPr>
              <a:t>These data are important for parasite epidemiology.</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Oriel">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1_Oriel">
      <a:majorFont>
        <a:latin typeface=""/>
        <a:ea typeface=""/>
        <a:cs typeface=""/>
      </a:majorFont>
      <a:minorFont>
        <a:latin typeface=""/>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3080</TotalTime>
  <Words>1166</Words>
  <Application>Microsoft Macintosh PowerPoint</Application>
  <PresentationFormat>On-screen Show (4:3)</PresentationFormat>
  <Paragraphs>248</Paragraphs>
  <Slides>22</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1_Oriel</vt:lpstr>
      <vt:lpstr>Worksheet</vt:lpstr>
      <vt:lpstr>Ontology Driven Data Collection for EuPathDB </vt:lpstr>
      <vt:lpstr>Issues Associated with Data Collection</vt:lpstr>
      <vt:lpstr>GenBank Sequence Data</vt:lpstr>
      <vt:lpstr>What will be covered in this use case</vt:lpstr>
      <vt:lpstr>Ontology Based Model</vt:lpstr>
      <vt:lpstr>EuPathDB</vt:lpstr>
      <vt:lpstr>Isolate Data</vt:lpstr>
      <vt:lpstr>Current Issues of Isolate Data</vt:lpstr>
      <vt:lpstr>Isolate Submission Form</vt:lpstr>
      <vt:lpstr>Ontology Based Model</vt:lpstr>
      <vt:lpstr>Main Components of OBI and Their Relations</vt:lpstr>
      <vt:lpstr>Ontology Based Model</vt:lpstr>
      <vt:lpstr>Isolate Submission Form</vt:lpstr>
      <vt:lpstr>Ontology Chosen for Annotation</vt:lpstr>
      <vt:lpstr>Ontology Selection</vt:lpstr>
      <vt:lpstr>Reduce User’s Efforts in Submission using Restrictions Defined in Ontology</vt:lpstr>
      <vt:lpstr>Genetic Manipulation and Phenotype Submission Form</vt:lpstr>
      <vt:lpstr>Parasite Lifecycle Stage</vt:lpstr>
      <vt:lpstr>OPL: Priti Parikh, JieZheng, Flora Logan-Klumper, Christos Louis, Christian Stoeckert, AmitSheth, and Satya S. Sahoo</vt:lpstr>
      <vt:lpstr>Lifecycle Stages for a Specific Parasite</vt:lpstr>
      <vt:lpstr>Summary – lessons from this use case</vt:lpstr>
      <vt:lpstr>Questions?</vt:lpstr>
    </vt:vector>
  </TitlesOfParts>
  <Company>PCBI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Jie Zheng</dc:creator>
  <cp:lastModifiedBy>Jie Zheng</cp:lastModifiedBy>
  <cp:revision>316</cp:revision>
  <dcterms:created xsi:type="dcterms:W3CDTF">2011-07-14T14:32:00Z</dcterms:created>
  <dcterms:modified xsi:type="dcterms:W3CDTF">2011-07-21T13:28:35Z</dcterms:modified>
</cp:coreProperties>
</file>