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65" r:id="rId4"/>
    <p:sldId id="264" r:id="rId5"/>
    <p:sldId id="266" r:id="rId6"/>
    <p:sldId id="267" r:id="rId7"/>
    <p:sldId id="268" r:id="rId8"/>
    <p:sldId id="269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CDDCE-D6AC-4D0B-9F0F-460BBA4686DC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764D9-6848-4674-ACDF-2EF4644A5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F50CD-A69A-4A0C-A7D2-3E859DC9DDAF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155700" y="685800"/>
            <a:ext cx="4548188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81924" name="Rectangle 2"/>
          <p:cNvSpPr>
            <a:spLocks noChangeArrowheads="1"/>
          </p:cNvSpPr>
          <p:nvPr>
            <p:ph type="body"/>
          </p:nvPr>
        </p:nvSpPr>
        <p:spPr>
          <a:xfrm>
            <a:off x="685800" y="4344988"/>
            <a:ext cx="5483225" cy="411003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62C54-E486-4B28-9307-CDB491BA79F0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D9C3A4-E234-4BA6-996A-11FF1DC5F2CF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AA547-5FED-41BA-AB2A-0210BEECAC0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EDEB2-2B3E-4BA8-BD79-2F1760810C9F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416AA-3C9C-408B-A6DE-94E07456DEC9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40448F-3513-451C-8997-D88153845639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Ward; let’s discuss on how to make this stepwise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charset="-128"/>
              </a:rPr>
              <a:t>Update; show non peptidic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8324F-09B4-44AE-991F-8666ABF5C4BE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3E2FA-EB00-4715-B582-79A69EC3DAE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4AFBDD-03C0-4A8F-B180-1C4D71613F29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C5EAE-81B1-4FC3-9EE3-C56C058AC911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OBI – a high level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Bjoern Peters</a:t>
            </a:r>
          </a:p>
          <a:p>
            <a:r>
              <a:rPr lang="en-US" dirty="0" smtClean="0"/>
              <a:t>3/21/2011</a:t>
            </a:r>
            <a:endParaRPr lang="en-US" dirty="0" smtClean="0"/>
          </a:p>
          <a:p>
            <a:r>
              <a:rPr lang="en-US" dirty="0" smtClean="0"/>
              <a:t>San Diego Workshop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Immune Epitope Database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31286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smtClean="0">
                <a:ea typeface="ＭＳ Ｐゴシック" charset="-128"/>
              </a:rPr>
              <a:t>Goals </a:t>
            </a:r>
            <a:r>
              <a:rPr lang="en-US" sz="3200" smtClean="0">
                <a:ea typeface="ＭＳ Ｐゴシック" charset="-128"/>
              </a:rPr>
              <a:t>of the Immune Epitope Database and Analysis Resource (IEDB)</a:t>
            </a:r>
            <a:r>
              <a:rPr lang="ar-SA" sz="3200" smtClean="0">
                <a:ea typeface="ＭＳ Ｐゴシック" charset="-128"/>
                <a:cs typeface="Arial" charset="0"/>
              </a:rPr>
              <a:t>‏</a:t>
            </a:r>
            <a:endParaRPr lang="en-US" sz="3200" smtClean="0">
              <a:ea typeface="ＭＳ Ｐゴシック" charset="-128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3588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smtClean="0">
                <a:ea typeface="ＭＳ Ｐゴシック" charset="-128"/>
              </a:rPr>
              <a:t>To catalog, organize and make accessible immune epitope related information</a:t>
            </a:r>
          </a:p>
          <a:p>
            <a:pPr lvl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smtClean="0">
                <a:ea typeface="ＭＳ Ｐゴシック" charset="-128"/>
              </a:rPr>
              <a:t>B and T cell epitopes, MHC binding, MHC ligand elution</a:t>
            </a:r>
          </a:p>
          <a:p>
            <a:pPr lvl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smtClean="0">
                <a:ea typeface="ＭＳ Ｐゴシック" charset="-128"/>
              </a:rPr>
              <a:t>Scope: infectious diseases, allergy, autoimmunity , transplantation.  (No HIV or cancer)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smtClean="0">
                <a:ea typeface="ＭＳ Ｐゴシック" charset="-128"/>
              </a:rPr>
              <a:t>Develop new methods to predict and model immune responses (</a:t>
            </a:r>
            <a:r>
              <a:rPr lang="en-US" sz="2800" smtClean="0">
                <a:ea typeface="ＭＳ Ｐゴシック" charset="-128"/>
                <a:sym typeface="Wingdings" pitchFamily="2" charset="2"/>
              </a:rPr>
              <a:t> IEDB Analysis Resource)</a:t>
            </a:r>
            <a:endParaRPr lang="en-US" sz="2800" smtClean="0">
              <a:ea typeface="ＭＳ Ｐゴシック" charset="-128"/>
            </a:endParaRPr>
          </a:p>
          <a:p>
            <a:pPr>
              <a:spcBef>
                <a:spcPts val="6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 smtClean="0">
              <a:ea typeface="ＭＳ Ｐゴシック" charset="-128"/>
            </a:endParaRPr>
          </a:p>
          <a:p>
            <a:pPr>
              <a:spcBef>
                <a:spcPts val="6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 smtClean="0">
              <a:ea typeface="ＭＳ Ｐゴシック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48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911600"/>
            <a:ext cx="40386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43" name="Picture 19"/>
          <p:cNvPicPr>
            <a:picLocks noChangeAspect="1" noChangeArrowheads="1"/>
          </p:cNvPicPr>
          <p:nvPr/>
        </p:nvPicPr>
        <p:blipFill>
          <a:blip r:embed="rId4" cstate="print"/>
          <a:srcRect b="35950"/>
          <a:stretch>
            <a:fillRect/>
          </a:stretch>
        </p:blipFill>
        <p:spPr bwMode="auto">
          <a:xfrm>
            <a:off x="5240338" y="1779588"/>
            <a:ext cx="35226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244" name="Picture 20"/>
          <p:cNvPicPr>
            <a:picLocks noChangeAspect="1" noChangeArrowheads="1"/>
          </p:cNvPicPr>
          <p:nvPr/>
        </p:nvPicPr>
        <p:blipFill>
          <a:blip r:embed="rId5" cstate="print"/>
          <a:srcRect r="6422" b="52000"/>
          <a:stretch>
            <a:fillRect/>
          </a:stretch>
        </p:blipFill>
        <p:spPr bwMode="auto">
          <a:xfrm>
            <a:off x="5105400" y="2770188"/>
            <a:ext cx="2590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245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2617788"/>
            <a:ext cx="1497013" cy="1116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8241" name="AutoShape 17"/>
          <p:cNvSpPr>
            <a:spLocks noChangeArrowheads="1"/>
          </p:cNvSpPr>
          <p:nvPr/>
        </p:nvSpPr>
        <p:spPr bwMode="auto">
          <a:xfrm>
            <a:off x="6858000" y="3227388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8600" y="1931988"/>
            <a:ext cx="4495800" cy="2971800"/>
            <a:chOff x="144" y="1728"/>
            <a:chExt cx="2832" cy="1872"/>
          </a:xfrm>
        </p:grpSpPr>
        <p:sp>
          <p:nvSpPr>
            <p:cNvPr id="13321" name="Rectangle 4"/>
            <p:cNvSpPr>
              <a:spLocks noChangeArrowheads="1"/>
            </p:cNvSpPr>
            <p:nvPr/>
          </p:nvSpPr>
          <p:spPr bwMode="auto">
            <a:xfrm>
              <a:off x="2304" y="2352"/>
              <a:ext cx="240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pic>
          <p:nvPicPr>
            <p:cNvPr id="13322" name="Picture 5" descr="PubMed"/>
            <p:cNvPicPr>
              <a:picLocks noChangeAspect="1" noChangeArrowheads="1"/>
            </p:cNvPicPr>
            <p:nvPr/>
          </p:nvPicPr>
          <p:blipFill>
            <a:blip r:embed="rId7" cstate="print"/>
            <a:srcRect r="38597"/>
            <a:stretch>
              <a:fillRect/>
            </a:stretch>
          </p:blipFill>
          <p:spPr bwMode="auto">
            <a:xfrm>
              <a:off x="144" y="2088"/>
              <a:ext cx="16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3" name="AutoShape 6"/>
            <p:cNvSpPr>
              <a:spLocks noChangeArrowheads="1"/>
            </p:cNvSpPr>
            <p:nvPr/>
          </p:nvSpPr>
          <p:spPr bwMode="auto">
            <a:xfrm>
              <a:off x="288" y="2928"/>
              <a:ext cx="2544" cy="67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IEDB</a:t>
              </a:r>
              <a:br>
                <a:rPr lang="en-US" sz="2000" b="1"/>
              </a:br>
              <a:r>
                <a:rPr lang="en-US" sz="2000" b="1"/>
                <a:t>www.iedb.org</a:t>
              </a:r>
            </a:p>
          </p:txBody>
        </p:sp>
        <p:sp>
          <p:nvSpPr>
            <p:cNvPr id="13324" name="Rectangle 7"/>
            <p:cNvSpPr>
              <a:spLocks noChangeArrowheads="1"/>
            </p:cNvSpPr>
            <p:nvPr/>
          </p:nvSpPr>
          <p:spPr bwMode="auto">
            <a:xfrm>
              <a:off x="1392" y="2064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AutoShape 8"/>
            <p:cNvSpPr>
              <a:spLocks noChangeArrowheads="1"/>
            </p:cNvSpPr>
            <p:nvPr/>
          </p:nvSpPr>
          <p:spPr bwMode="auto">
            <a:xfrm>
              <a:off x="768" y="256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Rectangle 9"/>
            <p:cNvSpPr>
              <a:spLocks noChangeArrowheads="1"/>
            </p:cNvSpPr>
            <p:nvPr/>
          </p:nvSpPr>
          <p:spPr bwMode="auto">
            <a:xfrm>
              <a:off x="2016" y="2352"/>
              <a:ext cx="240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Rectangle 10"/>
            <p:cNvSpPr>
              <a:spLocks noChangeArrowheads="1"/>
            </p:cNvSpPr>
            <p:nvPr/>
          </p:nvSpPr>
          <p:spPr bwMode="auto">
            <a:xfrm>
              <a:off x="2064" y="2256"/>
              <a:ext cx="24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Rectangle 11"/>
            <p:cNvSpPr>
              <a:spLocks noChangeArrowheads="1"/>
            </p:cNvSpPr>
            <p:nvPr/>
          </p:nvSpPr>
          <p:spPr bwMode="auto">
            <a:xfrm>
              <a:off x="2256" y="2304"/>
              <a:ext cx="240" cy="144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29" name="Rectangle 12"/>
            <p:cNvSpPr>
              <a:spLocks noChangeArrowheads="1"/>
            </p:cNvSpPr>
            <p:nvPr/>
          </p:nvSpPr>
          <p:spPr bwMode="auto">
            <a:xfrm>
              <a:off x="2304" y="2208"/>
              <a:ext cx="240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30" name="Text Box 13"/>
            <p:cNvSpPr txBox="1">
              <a:spLocks noChangeArrowheads="1"/>
            </p:cNvSpPr>
            <p:nvPr/>
          </p:nvSpPr>
          <p:spPr bwMode="auto">
            <a:xfrm>
              <a:off x="240" y="1872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Literature curation</a:t>
              </a:r>
            </a:p>
          </p:txBody>
        </p:sp>
        <p:sp>
          <p:nvSpPr>
            <p:cNvPr id="13331" name="AutoShape 14"/>
            <p:cNvSpPr>
              <a:spLocks noChangeArrowheads="1"/>
            </p:cNvSpPr>
            <p:nvPr/>
          </p:nvSpPr>
          <p:spPr bwMode="auto">
            <a:xfrm>
              <a:off x="2098" y="256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Text Box 15"/>
            <p:cNvSpPr txBox="1">
              <a:spLocks noChangeArrowheads="1"/>
            </p:cNvSpPr>
            <p:nvPr/>
          </p:nvSpPr>
          <p:spPr bwMode="auto">
            <a:xfrm>
              <a:off x="1536" y="1728"/>
              <a:ext cx="14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Epitope discovery </a:t>
              </a:r>
              <a:br>
                <a:rPr lang="en-US"/>
              </a:br>
              <a:r>
                <a:rPr lang="en-US"/>
                <a:t>contract submission </a:t>
              </a:r>
            </a:p>
          </p:txBody>
        </p:sp>
        <p:sp>
          <p:nvSpPr>
            <p:cNvPr id="13333" name="Rectangle 26"/>
            <p:cNvSpPr>
              <a:spLocks noChangeArrowheads="1"/>
            </p:cNvSpPr>
            <p:nvPr/>
          </p:nvSpPr>
          <p:spPr bwMode="auto">
            <a:xfrm>
              <a:off x="1056" y="2379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25"/>
            <p:cNvSpPr>
              <a:spLocks noChangeArrowheads="1"/>
            </p:cNvSpPr>
            <p:nvPr/>
          </p:nvSpPr>
          <p:spPr bwMode="auto">
            <a:xfrm>
              <a:off x="227" y="1728"/>
              <a:ext cx="124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1536" y="1728"/>
              <a:ext cx="134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0" name="Rectangle 3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Consistent data entry from multiple sources requires well defined data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67600" y="2290763"/>
            <a:ext cx="1371600" cy="647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journal article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2727325"/>
            <a:ext cx="1295400" cy="73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reference </a:t>
            </a:r>
            <a:r>
              <a:rPr lang="en-US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(document)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4300" y="4800600"/>
            <a:ext cx="1600200" cy="4492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B cell response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0" y="1736725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charset="0"/>
                <a:cs typeface="Calibri" charset="0"/>
              </a:rPr>
              <a:t>has part</a:t>
            </a:r>
          </a:p>
        </p:txBody>
      </p:sp>
      <p:cxnSp>
        <p:nvCxnSpPr>
          <p:cNvPr id="16" name="Curved Connector 15"/>
          <p:cNvCxnSpPr>
            <a:cxnSpLocks noChangeShapeType="1"/>
            <a:stCxn id="40" idx="1"/>
            <a:endCxn id="41" idx="3"/>
          </p:cNvCxnSpPr>
          <p:nvPr/>
        </p:nvCxnSpPr>
        <p:spPr bwMode="auto">
          <a:xfrm rot="10800000" flipV="1">
            <a:off x="4305300" y="3149600"/>
            <a:ext cx="1485900" cy="7938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4343" name="Title 25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en-US" sz="4000" smtClean="0">
                <a:latin typeface="Calibri" charset="0"/>
                <a:cs typeface="Calibri" charset="0"/>
              </a:rPr>
              <a:t>High level database structure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2000" y="2792413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charset="0"/>
                <a:cs typeface="Calibri" charset="0"/>
              </a:rPr>
              <a:t>is about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54300" y="5326063"/>
            <a:ext cx="1600200" cy="3921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T cell response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67600" y="3325813"/>
            <a:ext cx="1371600" cy="647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author submission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19200" y="2622550"/>
            <a:ext cx="130810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epitope structure</a:t>
            </a: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(material entity)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67000" y="2247900"/>
            <a:ext cx="15240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peptide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67000" y="2692400"/>
            <a:ext cx="1524000" cy="876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discontinuous protein residues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67000" y="3694113"/>
            <a:ext cx="1524000" cy="3714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carbohydrate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20788" y="152400"/>
            <a:ext cx="1306512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epitope source </a:t>
            </a:r>
            <a:r>
              <a:rPr lang="en-US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(material entity)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91200" y="2136775"/>
            <a:ext cx="3200400" cy="20256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6800" y="2144713"/>
            <a:ext cx="3238500" cy="20256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cxnSp>
        <p:nvCxnSpPr>
          <p:cNvPr id="42" name="Curved Connector 41"/>
          <p:cNvCxnSpPr>
            <a:cxnSpLocks noChangeShapeType="1"/>
            <a:stCxn id="55" idx="2"/>
            <a:endCxn id="41" idx="0"/>
          </p:cNvCxnSpPr>
          <p:nvPr/>
        </p:nvCxnSpPr>
        <p:spPr bwMode="auto">
          <a:xfrm rot="16200000" flipH="1">
            <a:off x="2481262" y="1939926"/>
            <a:ext cx="403225" cy="6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50" name="Rectangle 49"/>
          <p:cNvSpPr/>
          <p:nvPr/>
        </p:nvSpPr>
        <p:spPr>
          <a:xfrm>
            <a:off x="2667000" y="152400"/>
            <a:ext cx="15240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organism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67000" y="571500"/>
            <a:ext cx="15240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protein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67000" y="1003300"/>
            <a:ext cx="1524000" cy="5969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protein complex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79500" y="65088"/>
            <a:ext cx="3200400" cy="1676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19200" y="4895850"/>
            <a:ext cx="12954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immune recognition 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assay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(process)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54300" y="5783263"/>
            <a:ext cx="1600200" cy="3921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MHC binding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41400" y="4662488"/>
            <a:ext cx="3276600" cy="16113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990600" y="4241800"/>
            <a:ext cx="185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charset="0"/>
                <a:cs typeface="Calibri" charset="0"/>
              </a:rPr>
              <a:t>has participant</a:t>
            </a:r>
          </a:p>
        </p:txBody>
      </p:sp>
      <p:cxnSp>
        <p:nvCxnSpPr>
          <p:cNvPr id="76" name="Curved Connector 75"/>
          <p:cNvCxnSpPr>
            <a:cxnSpLocks noChangeShapeType="1"/>
            <a:stCxn id="74" idx="0"/>
            <a:endCxn id="41" idx="2"/>
          </p:cNvCxnSpPr>
          <p:nvPr/>
        </p:nvCxnSpPr>
        <p:spPr bwMode="auto">
          <a:xfrm rot="5400000" flipH="1" flipV="1">
            <a:off x="2436812" y="4413251"/>
            <a:ext cx="492125" cy="6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87" name="Rectangle 86"/>
          <p:cNvSpPr/>
          <p:nvPr/>
        </p:nvSpPr>
        <p:spPr>
          <a:xfrm>
            <a:off x="7467600" y="4800600"/>
            <a:ext cx="1536700" cy="5254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Natural Infection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467600" y="5468938"/>
            <a:ext cx="1536700" cy="6270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Administered Immunization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867400" y="4895850"/>
            <a:ext cx="1498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immunization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 (process)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791200" y="4662488"/>
            <a:ext cx="3276600" cy="16113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cxnSp>
        <p:nvCxnSpPr>
          <p:cNvPr id="92" name="Curved Connector 91"/>
          <p:cNvCxnSpPr>
            <a:cxnSpLocks noChangeShapeType="1"/>
            <a:stCxn id="91" idx="1"/>
            <a:endCxn id="74" idx="3"/>
          </p:cNvCxnSpPr>
          <p:nvPr/>
        </p:nvCxnSpPr>
        <p:spPr bwMode="auto">
          <a:xfrm rot="10800000">
            <a:off x="4318000" y="5468938"/>
            <a:ext cx="1473200" cy="1587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368800" y="5116513"/>
            <a:ext cx="1512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charset="0"/>
                <a:cs typeface="Calibri" charset="0"/>
              </a:rPr>
              <a:t>preceded by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3" grpId="0"/>
      <p:bldP spid="32" grpId="0"/>
      <p:bldP spid="46" grpId="0" animBg="1"/>
      <p:bldP spid="19" grpId="0" animBg="1"/>
      <p:bldP spid="36" grpId="0" animBg="1"/>
      <p:bldP spid="40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64" grpId="0" animBg="1"/>
      <p:bldP spid="74" grpId="0" animBg="1"/>
      <p:bldP spid="75" grpId="0"/>
      <p:bldP spid="87" grpId="0" animBg="1"/>
      <p:bldP spid="88" grpId="0" animBg="1"/>
      <p:bldP spid="89" grpId="0" animBg="1"/>
      <p:bldP spid="91" grpId="0" animBg="1"/>
      <p:bldP spid="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/>
              <a:t>Process for categorization and curation of epitope references</a:t>
            </a:r>
          </a:p>
        </p:txBody>
      </p:sp>
      <p:pic>
        <p:nvPicPr>
          <p:cNvPr id="15363" name="Picture 5" descr="curationFlow20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8263" y="1600200"/>
            <a:ext cx="64674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61" name="Group 45"/>
          <p:cNvGraphicFramePr>
            <a:graphicFrameLocks noGrp="1"/>
          </p:cNvGraphicFramePr>
          <p:nvPr/>
        </p:nvGraphicFramePr>
        <p:xfrm>
          <a:off x="457200" y="990600"/>
          <a:ext cx="8305800" cy="5251450"/>
        </p:xfrm>
        <a:graphic>
          <a:graphicData uri="http://schemas.openxmlformats.org/drawingml/2006/table">
            <a:tbl>
              <a:tblPr/>
              <a:tblGrid>
                <a:gridCol w="2351088"/>
                <a:gridCol w="1495425"/>
                <a:gridCol w="2306637"/>
                <a:gridCol w="2152650"/>
              </a:tblGrid>
              <a:tr h="9429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Main Classes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Journal articles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9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Total Relevant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Outstanding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Processed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Infectious Disease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8,651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395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98.9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Allergy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768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98.3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Autoimmunity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3,889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2,858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47.5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Transplant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605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582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Total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13,913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3,873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80.4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5" name="Rectangle 2"/>
          <p:cNvSpPr>
            <a:spLocks noChangeArrowheads="1"/>
          </p:cNvSpPr>
          <p:nvPr/>
        </p:nvSpPr>
        <p:spPr bwMode="auto">
          <a:xfrm>
            <a:off x="304800" y="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400"/>
              <a:t>Literature Curation 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0"/>
            <a:ext cx="3810000" cy="44196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28600" y="2998788"/>
            <a:ext cx="2362200" cy="2286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447800" y="4062413"/>
            <a:ext cx="1371600" cy="20478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4800" y="4687888"/>
            <a:ext cx="2362200" cy="2651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09600" y="5181600"/>
            <a:ext cx="1905000" cy="3048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flipH="1">
            <a:off x="2673350" y="3087688"/>
            <a:ext cx="560388" cy="361950"/>
          </a:xfrm>
          <a:prstGeom prst="rightArrow">
            <a:avLst>
              <a:gd name="adj1" fmla="val 50000"/>
              <a:gd name="adj2" fmla="val 40240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flipH="1">
            <a:off x="762000" y="3981450"/>
            <a:ext cx="560388" cy="361950"/>
          </a:xfrm>
          <a:prstGeom prst="rightArrow">
            <a:avLst>
              <a:gd name="adj1" fmla="val 50000"/>
              <a:gd name="adj2" fmla="val 40240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 – a user driven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19 communities that recognized they were trying to solve the same / related problems</a:t>
            </a:r>
          </a:p>
          <a:p>
            <a:r>
              <a:rPr lang="en-US" dirty="0" smtClean="0"/>
              <a:t>6 </a:t>
            </a:r>
            <a:r>
              <a:rPr lang="en-US" dirty="0" smtClean="0"/>
              <a:t>year effort</a:t>
            </a:r>
          </a:p>
          <a:p>
            <a:r>
              <a:rPr lang="en-US" dirty="0" smtClean="0"/>
              <a:t>1-2 </a:t>
            </a:r>
            <a:r>
              <a:rPr lang="en-US" dirty="0" smtClean="0"/>
              <a:t>phone calls per week, </a:t>
            </a:r>
            <a:r>
              <a:rPr lang="en-US" dirty="0" smtClean="0"/>
              <a:t>1-2 </a:t>
            </a:r>
            <a:r>
              <a:rPr lang="en-US" dirty="0" smtClean="0"/>
              <a:t>meetings per year</a:t>
            </a:r>
          </a:p>
          <a:p>
            <a:r>
              <a:rPr lang="en-US" dirty="0" smtClean="0"/>
              <a:t>first stable release (Philly / 1.0) in Oct. 2009</a:t>
            </a:r>
          </a:p>
          <a:p>
            <a:r>
              <a:rPr lang="en-US" dirty="0" smtClean="0"/>
              <a:t>Paper submitted to Nat. Biotechnology</a:t>
            </a:r>
            <a:br>
              <a:rPr lang="en-US" dirty="0" smtClean="0"/>
            </a:br>
            <a:r>
              <a:rPr lang="en-US" dirty="0" smtClean="0"/>
              <a:t>(positive reviews but major revisions</a:t>
            </a:r>
            <a:r>
              <a:rPr lang="en-US" dirty="0" smtClean="0"/>
              <a:t>…)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[Chris]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flipH="1">
            <a:off x="762000" y="2609850"/>
            <a:ext cx="560388" cy="361950"/>
          </a:xfrm>
          <a:prstGeom prst="rightArrow">
            <a:avLst>
              <a:gd name="adj1" fmla="val 50000"/>
              <a:gd name="adj2" fmla="val 40240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rot="16200000" flipH="1">
            <a:off x="4016375" y="3913188"/>
            <a:ext cx="558800" cy="361950"/>
          </a:xfrm>
          <a:prstGeom prst="rightArrow">
            <a:avLst>
              <a:gd name="adj1" fmla="val 50000"/>
              <a:gd name="adj2" fmla="val 40126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AutoShape 4">
            <a:hlinkClick r:id="rId4"/>
          </p:cNvPr>
          <p:cNvSpPr>
            <a:spLocks noChangeArrowheads="1"/>
          </p:cNvSpPr>
          <p:nvPr/>
        </p:nvSpPr>
        <p:spPr bwMode="auto">
          <a:xfrm rot="16200000" flipH="1">
            <a:off x="4016375" y="3913188"/>
            <a:ext cx="558800" cy="361950"/>
          </a:xfrm>
          <a:prstGeom prst="rightArrow">
            <a:avLst>
              <a:gd name="adj1" fmla="val 50000"/>
              <a:gd name="adj2" fmla="val 40126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 development for IEDB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mapping of all content in the IEDB to OBI (in OWL)</a:t>
            </a:r>
          </a:p>
          <a:p>
            <a:r>
              <a:rPr lang="en-US" dirty="0" smtClean="0"/>
              <a:t>Primary current focus: assays (Tuesday session)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Needs to be capable to present all T cell epitope experiments ever made (100k+)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High level class hierarchy</a:t>
            </a:r>
            <a:endParaRPr lang="en-US" dirty="0"/>
          </a:p>
        </p:txBody>
      </p:sp>
      <p:pic>
        <p:nvPicPr>
          <p:cNvPr id="5" name="Content Placeholder 4" descr="Figure 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454086"/>
            <a:ext cx="7891324" cy="54039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merged </a:t>
            </a:r>
            <a:r>
              <a:rPr lang="en-US" sz="2000" dirty="0" err="1" smtClean="0"/>
              <a:t>bfo:object</a:t>
            </a:r>
            <a:r>
              <a:rPr lang="en-US" sz="2000" dirty="0" smtClean="0"/>
              <a:t>, object part, object aggregate </a:t>
            </a:r>
            <a:br>
              <a:rPr lang="en-US" sz="2000" dirty="0" smtClean="0"/>
            </a:br>
            <a:r>
              <a:rPr lang="en-US" sz="2000" dirty="0" smtClean="0"/>
              <a:t>(what is a cell inside my body?) </a:t>
            </a:r>
          </a:p>
          <a:p>
            <a:r>
              <a:rPr lang="en-US" sz="2000" dirty="0" smtClean="0"/>
              <a:t>import ‘natural biomaterials’ (MIREOT mechanism), </a:t>
            </a:r>
            <a:br>
              <a:rPr lang="en-US" sz="2000" dirty="0" smtClean="0"/>
            </a:br>
            <a:r>
              <a:rPr lang="en-US" sz="2000" dirty="0" smtClean="0"/>
              <a:t>e.g. o</a:t>
            </a:r>
            <a:r>
              <a:rPr lang="en-US" sz="1800" dirty="0" smtClean="0"/>
              <a:t>rganism (NCBI taxonomy), anatomical entity (FMA), molecular entity (ChEBI)</a:t>
            </a:r>
          </a:p>
          <a:p>
            <a:pPr>
              <a:buNone/>
            </a:pPr>
            <a:r>
              <a:rPr lang="en-US" sz="2000" dirty="0" smtClean="0"/>
              <a:t>OBI’s primary scope</a:t>
            </a:r>
          </a:p>
          <a:p>
            <a:r>
              <a:rPr lang="en-US" sz="2000" dirty="0" smtClean="0"/>
              <a:t>‘processed material entities’</a:t>
            </a:r>
          </a:p>
          <a:p>
            <a:pPr lvl="1"/>
            <a:r>
              <a:rPr lang="en-US" sz="1800" dirty="0" smtClean="0"/>
              <a:t>output of a planned material transformation process</a:t>
            </a:r>
          </a:p>
          <a:p>
            <a:pPr lvl="1"/>
            <a:r>
              <a:rPr lang="en-US" sz="1800" dirty="0" smtClean="0"/>
              <a:t>would not exist without intelligent life around</a:t>
            </a:r>
          </a:p>
          <a:p>
            <a:pPr lvl="1"/>
            <a:r>
              <a:rPr lang="en-US" sz="1800" dirty="0" smtClean="0"/>
              <a:t>some ‘natural biomaterials’ can also be created (e.g. molecules) </a:t>
            </a:r>
            <a:br>
              <a:rPr lang="en-US" sz="1800" dirty="0" smtClean="0"/>
            </a:br>
            <a:r>
              <a:rPr lang="en-US" sz="1800" dirty="0" smtClean="0">
                <a:sym typeface="Wingdings" pitchFamily="2" charset="2"/>
              </a:rPr>
              <a:t> no asserted disjoint</a:t>
            </a:r>
          </a:p>
          <a:p>
            <a:r>
              <a:rPr lang="en-US" sz="2000" dirty="0" smtClean="0">
                <a:sym typeface="Wingdings" pitchFamily="2" charset="2"/>
              </a:rPr>
              <a:t>specimen, study subject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material entities about which information is gathered during an investigation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may or may not be processed materials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realize a ‘plan specification’ which includes an ‘objective specification’ (describing the desired endpoint)</a:t>
            </a:r>
          </a:p>
          <a:p>
            <a:r>
              <a:rPr lang="en-US" sz="2400" dirty="0" smtClean="0"/>
              <a:t>have specified inputs and outputs </a:t>
            </a:r>
            <a:br>
              <a:rPr lang="en-US" sz="2400" dirty="0" smtClean="0"/>
            </a:br>
            <a:r>
              <a:rPr lang="en-US" sz="2400" dirty="0" smtClean="0"/>
              <a:t>(=participants called out in the specification)</a:t>
            </a:r>
          </a:p>
          <a:p>
            <a:r>
              <a:rPr lang="en-US" sz="2400" dirty="0" smtClean="0"/>
              <a:t>high level classes: </a:t>
            </a:r>
          </a:p>
          <a:p>
            <a:pPr lvl="1"/>
            <a:r>
              <a:rPr lang="en-US" sz="2000" dirty="0" smtClean="0"/>
              <a:t>material processing</a:t>
            </a:r>
          </a:p>
          <a:p>
            <a:pPr lvl="1"/>
            <a:r>
              <a:rPr lang="en-US" sz="2000" dirty="0" smtClean="0"/>
              <a:t>assay</a:t>
            </a:r>
          </a:p>
          <a:p>
            <a:pPr lvl="1"/>
            <a:r>
              <a:rPr lang="en-US" sz="2000" dirty="0" smtClean="0"/>
              <a:t>data transformation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ure 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9268"/>
            <a:ext cx="9067800" cy="55098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content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IAO, separate effort spawned of from OBI, but tightly interlinked</a:t>
            </a:r>
          </a:p>
          <a:p>
            <a:r>
              <a:rPr lang="en-US" sz="2800" dirty="0" smtClean="0"/>
              <a:t>every information content entity </a:t>
            </a:r>
            <a:r>
              <a:rPr lang="en-US" sz="2800" dirty="0" err="1" smtClean="0"/>
              <a:t>is_about</a:t>
            </a:r>
            <a:r>
              <a:rPr lang="en-US" sz="2800" dirty="0" smtClean="0"/>
              <a:t> something</a:t>
            </a:r>
          </a:p>
          <a:p>
            <a:r>
              <a:rPr lang="en-US" sz="2800" dirty="0" smtClean="0"/>
              <a:t>Examples: plan specification, journal article, data item</a:t>
            </a:r>
          </a:p>
          <a:p>
            <a:r>
              <a:rPr lang="en-US" sz="2800" dirty="0" smtClean="0"/>
              <a:t>OBI subclasses these, e.g.: study design, dependent variable specification, measurement datum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roles – specimen role, author role</a:t>
            </a:r>
          </a:p>
          <a:p>
            <a:r>
              <a:rPr lang="en-US" sz="2800" dirty="0" smtClean="0"/>
              <a:t>functions – contain function, measurement function</a:t>
            </a:r>
          </a:p>
          <a:p>
            <a:r>
              <a:rPr lang="en-US" sz="2800" dirty="0" smtClean="0"/>
              <a:t>organizations – manufacturer, regulatory agency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structure is in place, solidified over several years, and now usable  </a:t>
            </a:r>
          </a:p>
          <a:p>
            <a:r>
              <a:rPr lang="en-US" dirty="0" smtClean="0"/>
              <a:t>design process has been formalized, novel elements have been developed</a:t>
            </a:r>
          </a:p>
          <a:p>
            <a:r>
              <a:rPr lang="en-US" dirty="0" smtClean="0"/>
              <a:t>… but there is more than enough to do.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468</Words>
  <Application>Microsoft Office PowerPoint</Application>
  <PresentationFormat>On-screen Show (4:3)</PresentationFormat>
  <Paragraphs>123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OBI – a high level overview</vt:lpstr>
      <vt:lpstr>OBI – a user driven project</vt:lpstr>
      <vt:lpstr>High level class hierarchy</vt:lpstr>
      <vt:lpstr>material entity</vt:lpstr>
      <vt:lpstr>planned process</vt:lpstr>
      <vt:lpstr>Slide 6</vt:lpstr>
      <vt:lpstr>information content entities</vt:lpstr>
      <vt:lpstr>More classes</vt:lpstr>
      <vt:lpstr>Conclusions</vt:lpstr>
      <vt:lpstr>Immune Epitope Database</vt:lpstr>
      <vt:lpstr>Goals of the Immune Epitope Database and Analysis Resource (IEDB)‏</vt:lpstr>
      <vt:lpstr>Consistent data entry from multiple sources requires well defined data structure</vt:lpstr>
      <vt:lpstr>High level database structure</vt:lpstr>
      <vt:lpstr>Process for categorization and curation of epitope references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OBI development for IEDB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Bjoern Peters</cp:lastModifiedBy>
  <cp:revision>31</cp:revision>
  <dcterms:created xsi:type="dcterms:W3CDTF">2006-08-16T00:00:00Z</dcterms:created>
  <dcterms:modified xsi:type="dcterms:W3CDTF">2011-03-21T07:07:51Z</dcterms:modified>
</cp:coreProperties>
</file>