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18"/>
  </p:notesMasterIdLst>
  <p:handoutMasterIdLst>
    <p:handoutMasterId r:id="rId19"/>
  </p:handoutMasterIdLst>
  <p:sldIdLst>
    <p:sldId id="256" r:id="rId2"/>
    <p:sldId id="257" r:id="rId3"/>
    <p:sldId id="270" r:id="rId4"/>
    <p:sldId id="275" r:id="rId5"/>
    <p:sldId id="273" r:id="rId6"/>
    <p:sldId id="274" r:id="rId7"/>
    <p:sldId id="271" r:id="rId8"/>
    <p:sldId id="258" r:id="rId9"/>
    <p:sldId id="259" r:id="rId10"/>
    <p:sldId id="262" r:id="rId11"/>
    <p:sldId id="263" r:id="rId12"/>
    <p:sldId id="264" r:id="rId13"/>
    <p:sldId id="265" r:id="rId14"/>
    <p:sldId id="267"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9" d="100"/>
          <a:sy n="89" d="100"/>
        </p:scale>
        <p:origin x="-196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499DFF-C40A-D94F-ABA2-452B7742E3E2}" type="datetimeFigureOut">
              <a:rPr lang="en-US" smtClean="0"/>
              <a:t>10/3/12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4FB506-CB12-034D-940F-3123345F087E}" type="slidenum">
              <a:rPr lang="en-US" smtClean="0"/>
              <a:t>‹#›</a:t>
            </a:fld>
            <a:endParaRPr lang="en-US"/>
          </a:p>
        </p:txBody>
      </p:sp>
    </p:spTree>
    <p:extLst>
      <p:ext uri="{BB962C8B-B14F-4D97-AF65-F5344CB8AC3E}">
        <p14:creationId xmlns:p14="http://schemas.microsoft.com/office/powerpoint/2010/main" val="28833240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4D81AA-122F-774C-BBA4-28C93DCB7852}" type="datetimeFigureOut">
              <a:rPr lang="en-US" smtClean="0"/>
              <a:t>10/3/12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2300FF-2237-A64E-B332-54EFF48F4F28}" type="slidenum">
              <a:rPr lang="en-US" smtClean="0"/>
              <a:t>‹#›</a:t>
            </a:fld>
            <a:endParaRPr lang="en-US"/>
          </a:p>
        </p:txBody>
      </p:sp>
    </p:spTree>
    <p:extLst>
      <p:ext uri="{BB962C8B-B14F-4D97-AF65-F5344CB8AC3E}">
        <p14:creationId xmlns:p14="http://schemas.microsoft.com/office/powerpoint/2010/main" val="39340660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www.ncbi.nlm.nih.gov/pubmed/182741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E407AF5-BFB0-F84C-AA56-6B7680D89D3C}" type="slidenum">
              <a:rPr lang="en-GB"/>
              <a:pPr/>
              <a:t>3</a:t>
            </a:fld>
            <a:endParaRPr lang="en-GB"/>
          </a:p>
        </p:txBody>
      </p:sp>
      <p:sp>
        <p:nvSpPr>
          <p:cNvPr id="17409" name="Text Box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7410" name="Text Box 2"/>
          <p:cNvSpPr txBox="1">
            <a:spLocks noGrp="1" noChangeArrowheads="1"/>
          </p:cNvSpPr>
          <p:nvPr>
            <p:ph type="body" idx="1"/>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a:t>
            </a:r>
            <a:r>
              <a:rPr lang="en-US" sz="1200" kern="1200" dirty="0" smtClean="0">
                <a:solidFill>
                  <a:schemeClr val="tx1"/>
                </a:solidFill>
                <a:latin typeface="+mn-lt"/>
                <a:ea typeface="+mn-ea"/>
                <a:cs typeface="+mn-cs"/>
              </a:rPr>
              <a:t>The editors of CL feel that the term "experimentally modified cell" is better represented as an output of an OBI process.  One type of output is "permanent cell line cell", types of which are represented in CLO.  These high level terms are left in CL as we resolve the best way to bridge between the respective ontologies . In addition, specific types of cell line cells can reference the cell types in CL that they are derived from, as will be discussed in the next couple of talks</a:t>
            </a:r>
            <a:endParaRPr lang="en-US" dirty="0"/>
          </a:p>
        </p:txBody>
      </p:sp>
      <p:sp>
        <p:nvSpPr>
          <p:cNvPr id="4" name="Slide Number Placeholder 3"/>
          <p:cNvSpPr>
            <a:spLocks noGrp="1"/>
          </p:cNvSpPr>
          <p:nvPr>
            <p:ph type="sldNum" sz="quarter" idx="10"/>
          </p:nvPr>
        </p:nvSpPr>
        <p:spPr/>
        <p:txBody>
          <a:bodyPr/>
          <a:lstStyle/>
          <a:p>
            <a:fld id="{892300FF-2237-A64E-B332-54EFF48F4F28}" type="slidenum">
              <a:rPr lang="en-US" smtClean="0"/>
              <a:t>4</a:t>
            </a:fld>
            <a:endParaRPr lang="en-US"/>
          </a:p>
        </p:txBody>
      </p:sp>
    </p:spTree>
    <p:extLst>
      <p:ext uri="{BB962C8B-B14F-4D97-AF65-F5344CB8AC3E}">
        <p14:creationId xmlns:p14="http://schemas.microsoft.com/office/powerpoint/2010/main" val="3901537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2300FF-2237-A64E-B332-54EFF48F4F28}" type="slidenum">
              <a:rPr lang="en-US" smtClean="0"/>
              <a:t>11</a:t>
            </a:fld>
            <a:endParaRPr lang="en-US"/>
          </a:p>
        </p:txBody>
      </p:sp>
    </p:spTree>
    <p:extLst>
      <p:ext uri="{BB962C8B-B14F-4D97-AF65-F5344CB8AC3E}">
        <p14:creationId xmlns:p14="http://schemas.microsoft.com/office/powerpoint/2010/main" val="1256685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Inconsistency in terms used</a:t>
            </a:r>
          </a:p>
          <a:p>
            <a:r>
              <a:rPr lang="en-US" sz="1200" kern="1200" dirty="0" smtClean="0">
                <a:solidFill>
                  <a:schemeClr val="tx1"/>
                </a:solidFill>
                <a:latin typeface="+mn-lt"/>
                <a:ea typeface="+mn-ea"/>
                <a:cs typeface="+mn-cs"/>
              </a:rPr>
              <a:t>- singular/plural form </a:t>
            </a:r>
            <a:r>
              <a:rPr lang="en-US" sz="1200" kern="1200" dirty="0" err="1" smtClean="0">
                <a:solidFill>
                  <a:schemeClr val="tx1"/>
                </a:solidFill>
                <a:latin typeface="+mn-lt"/>
                <a:ea typeface="+mn-ea"/>
                <a:cs typeface="+mn-cs"/>
              </a:rPr>
              <a:t>larva,larvae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 with singular, make plural an exact synonym</a:t>
            </a:r>
          </a:p>
          <a:p>
            <a:r>
              <a:rPr lang="en-US" sz="1200" kern="1200" dirty="0" smtClean="0">
                <a:solidFill>
                  <a:schemeClr val="tx1"/>
                </a:solidFill>
                <a:latin typeface="+mn-lt"/>
                <a:ea typeface="+mn-ea"/>
                <a:cs typeface="+mn-cs"/>
              </a:rPr>
              <a:t>- noun vs. adjective</a:t>
            </a:r>
          </a:p>
          <a:p>
            <a:r>
              <a:rPr lang="en-US" sz="1200" kern="1200" dirty="0" smtClean="0">
                <a:solidFill>
                  <a:schemeClr val="tx1"/>
                </a:solidFill>
                <a:latin typeface="+mn-lt"/>
                <a:ea typeface="+mn-ea"/>
                <a:cs typeface="+mn-cs"/>
              </a:rPr>
              <a:t>embryo fibroblast, embryonic fibroblast</a:t>
            </a:r>
          </a:p>
          <a:p>
            <a:r>
              <a:rPr lang="en-US" sz="1200" kern="1200" dirty="0" smtClean="0">
                <a:solidFill>
                  <a:schemeClr val="tx1"/>
                </a:solidFill>
                <a:latin typeface="+mn-lt"/>
                <a:ea typeface="+mn-ea"/>
                <a:cs typeface="+mn-cs"/>
              </a:rPr>
              <a:t>Case by case whether to go with noun or adjective ( in this case, embryonic is more heavily used).  Make the term you don't use an exact synonym</a:t>
            </a:r>
          </a:p>
          <a:p>
            <a:r>
              <a:rPr lang="en-US" sz="1200" kern="1200" dirty="0" smtClean="0">
                <a:solidFill>
                  <a:schemeClr val="tx1"/>
                </a:solidFill>
                <a:latin typeface="+mn-lt"/>
                <a:ea typeface="+mn-ea"/>
                <a:cs typeface="+mn-cs"/>
              </a:rPr>
              <a:t>- Variations by spelling</a:t>
            </a:r>
          </a:p>
          <a:p>
            <a:r>
              <a:rPr lang="en-US" sz="1200" kern="1200" dirty="0" smtClean="0">
                <a:solidFill>
                  <a:schemeClr val="tx1"/>
                </a:solidFill>
                <a:latin typeface="+mn-lt"/>
                <a:ea typeface="+mn-ea"/>
                <a:cs typeface="+mn-cs"/>
              </a:rPr>
              <a:t>Gasser's node written as </a:t>
            </a:r>
            <a:r>
              <a:rPr lang="en-US" sz="1200" kern="1200" dirty="0" err="1" smtClean="0">
                <a:solidFill>
                  <a:schemeClr val="tx1"/>
                </a:solidFill>
                <a:latin typeface="+mn-lt"/>
                <a:ea typeface="+mn-ea"/>
                <a:cs typeface="+mn-cs"/>
              </a:rPr>
              <a:t>Gasser_s</a:t>
            </a:r>
            <a:r>
              <a:rPr lang="en-US" sz="1200" kern="1200" dirty="0" smtClean="0">
                <a:solidFill>
                  <a:schemeClr val="tx1"/>
                </a:solidFill>
                <a:latin typeface="+mn-lt"/>
                <a:ea typeface="+mn-ea"/>
                <a:cs typeface="+mn-cs"/>
              </a:rPr>
              <a:t> node</a:t>
            </a:r>
          </a:p>
          <a:p>
            <a:r>
              <a:rPr lang="en-US" sz="1200" kern="1200" dirty="0" smtClean="0">
                <a:solidFill>
                  <a:schemeClr val="tx1"/>
                </a:solidFill>
                <a:latin typeface="+mn-lt"/>
                <a:ea typeface="+mn-ea"/>
                <a:cs typeface="+mn-cs"/>
              </a:rPr>
              <a:t>kidney (cortex), proximal tubule, epithelial</a:t>
            </a:r>
          </a:p>
          <a:p>
            <a:r>
              <a:rPr lang="en-US" sz="1200" kern="1200" dirty="0" smtClean="0">
                <a:solidFill>
                  <a:schemeClr val="tx1"/>
                </a:solidFill>
                <a:latin typeface="+mn-lt"/>
                <a:ea typeface="+mn-ea"/>
                <a:cs typeface="+mn-cs"/>
              </a:rPr>
              <a:t>kidney (</a:t>
            </a:r>
            <a:r>
              <a:rPr lang="en-US" sz="1200" kern="1200" dirty="0" err="1" smtClean="0">
                <a:solidFill>
                  <a:schemeClr val="tx1"/>
                </a:solidFill>
                <a:latin typeface="+mn-lt"/>
                <a:ea typeface="+mn-ea"/>
                <a:cs typeface="+mn-cs"/>
              </a:rPr>
              <a:t>corext</a:t>
            </a:r>
            <a:r>
              <a:rPr lang="en-US" sz="1200" kern="1200" dirty="0" smtClean="0">
                <a:solidFill>
                  <a:schemeClr val="tx1"/>
                </a:solidFill>
                <a:latin typeface="+mn-lt"/>
                <a:ea typeface="+mn-ea"/>
                <a:cs typeface="+mn-cs"/>
              </a:rPr>
              <a:t>, proximal tubule), epithelial</a:t>
            </a:r>
          </a:p>
          <a:p>
            <a:r>
              <a:rPr lang="en-US" sz="1200" kern="1200" dirty="0" smtClean="0">
                <a:solidFill>
                  <a:schemeClr val="tx1"/>
                </a:solidFill>
                <a:latin typeface="+mn-lt"/>
                <a:ea typeface="+mn-ea"/>
                <a:cs typeface="+mn-cs"/>
              </a:rPr>
              <a:t>Use synonyms for variations in spelling (i.e. between </a:t>
            </a:r>
            <a:r>
              <a:rPr lang="en-US" sz="1200" kern="1200" dirty="0" err="1" smtClean="0">
                <a:solidFill>
                  <a:schemeClr val="tx1"/>
                </a:solidFill>
                <a:latin typeface="+mn-lt"/>
                <a:ea typeface="+mn-ea"/>
                <a:cs typeface="+mn-cs"/>
              </a:rPr>
              <a:t>british</a:t>
            </a:r>
            <a:r>
              <a:rPr lang="en-US" sz="1200" kern="1200" dirty="0" smtClean="0">
                <a:solidFill>
                  <a:schemeClr val="tx1"/>
                </a:solidFill>
                <a:latin typeface="+mn-lt"/>
                <a:ea typeface="+mn-ea"/>
                <a:cs typeface="+mn-cs"/>
              </a:rPr>
              <a:t> and US </a:t>
            </a:r>
            <a:r>
              <a:rPr lang="en-US" sz="1200" kern="1200" dirty="0" err="1" smtClean="0">
                <a:solidFill>
                  <a:schemeClr val="tx1"/>
                </a:solidFill>
                <a:latin typeface="+mn-lt"/>
                <a:ea typeface="+mn-ea"/>
                <a:cs typeface="+mn-cs"/>
              </a:rPr>
              <a:t>english</a:t>
            </a:r>
            <a:r>
              <a:rPr lang="en-US" sz="1200" kern="1200" dirty="0" smtClean="0">
                <a:solidFill>
                  <a:schemeClr val="tx1"/>
                </a:solidFill>
                <a:latin typeface="+mn-lt"/>
                <a:ea typeface="+mn-ea"/>
                <a:cs typeface="+mn-cs"/>
              </a:rPr>
              <a:t>) but I would correct obvious misspellings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Non-human organ/tissue</a:t>
            </a:r>
          </a:p>
          <a:p>
            <a:r>
              <a:rPr lang="en-US" sz="1200" kern="1200" dirty="0" smtClean="0">
                <a:solidFill>
                  <a:schemeClr val="tx1"/>
                </a:solidFill>
                <a:latin typeface="+mn-lt"/>
                <a:ea typeface="+mn-ea"/>
                <a:cs typeface="+mn-cs"/>
              </a:rPr>
              <a:t>gill, fin, larvae</a:t>
            </a:r>
          </a:p>
          <a:p>
            <a:r>
              <a:rPr lang="en-US" sz="1200" kern="1200" dirty="0" smtClean="0">
                <a:solidFill>
                  <a:schemeClr val="tx1"/>
                </a:solidFill>
                <a:latin typeface="+mn-lt"/>
                <a:ea typeface="+mn-ea"/>
                <a:cs typeface="+mn-cs"/>
              </a:rPr>
              <a:t>Hmm.  If you don't know the species, CL can create a general term like gill cell by a cross-product to </a:t>
            </a:r>
            <a:r>
              <a:rPr lang="en-US" sz="1200" kern="1200" dirty="0" err="1" smtClean="0">
                <a:solidFill>
                  <a:schemeClr val="tx1"/>
                </a:solidFill>
                <a:latin typeface="+mn-lt"/>
                <a:ea typeface="+mn-ea"/>
                <a:cs typeface="+mn-cs"/>
              </a:rPr>
              <a:t>Uberon</a:t>
            </a:r>
            <a:r>
              <a:rPr lang="en-US" sz="1200" kern="1200" dirty="0" smtClean="0">
                <a:solidFill>
                  <a:schemeClr val="tx1"/>
                </a:solidFill>
                <a:latin typeface="+mn-lt"/>
                <a:ea typeface="+mn-ea"/>
                <a:cs typeface="+mn-cs"/>
              </a:rPr>
              <a:t> "gill".  If you know the species, I would link CL to a species-specific anatomy if it exists.  If not, we can make an </a:t>
            </a:r>
            <a:r>
              <a:rPr lang="en-US" sz="1200" kern="1200" dirty="0" err="1" smtClean="0">
                <a:solidFill>
                  <a:schemeClr val="tx1"/>
                </a:solidFill>
                <a:latin typeface="+mn-lt"/>
                <a:ea typeface="+mn-ea"/>
                <a:cs typeface="+mn-cs"/>
              </a:rPr>
              <a:t>is_a</a:t>
            </a:r>
            <a:r>
              <a:rPr lang="en-US" sz="1200" kern="1200" dirty="0" smtClean="0">
                <a:solidFill>
                  <a:schemeClr val="tx1"/>
                </a:solidFill>
                <a:latin typeface="+mn-lt"/>
                <a:ea typeface="+mn-ea"/>
                <a:cs typeface="+mn-cs"/>
              </a:rPr>
              <a:t> child to the general term "gill cell", and add a </a:t>
            </a:r>
            <a:r>
              <a:rPr lang="en-US" sz="1200" kern="1200" dirty="0" err="1" smtClean="0">
                <a:solidFill>
                  <a:schemeClr val="tx1"/>
                </a:solidFill>
                <a:latin typeface="+mn-lt"/>
                <a:ea typeface="+mn-ea"/>
                <a:cs typeface="+mn-cs"/>
              </a:rPr>
              <a:t>only_in_taxon</a:t>
            </a:r>
            <a:r>
              <a:rPr lang="en-US" sz="1200" kern="1200" dirty="0" smtClean="0">
                <a:solidFill>
                  <a:schemeClr val="tx1"/>
                </a:solidFill>
                <a:latin typeface="+mn-lt"/>
                <a:ea typeface="+mn-ea"/>
                <a:cs typeface="+mn-cs"/>
              </a:rPr>
              <a:t> restriction.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Tissue described as derivatives of another cell line</a:t>
            </a:r>
          </a:p>
          <a:p>
            <a:r>
              <a:rPr lang="en-US" sz="1200" kern="1200" dirty="0" err="1" smtClean="0">
                <a:solidFill>
                  <a:schemeClr val="tx1"/>
                </a:solidFill>
                <a:latin typeface="+mn-lt"/>
                <a:ea typeface="+mn-ea"/>
                <a:cs typeface="+mn-cs"/>
              </a:rPr>
              <a:t>HeLa</a:t>
            </a:r>
            <a:r>
              <a:rPr lang="en-US" sz="1200" kern="1200" dirty="0" smtClean="0">
                <a:solidFill>
                  <a:schemeClr val="tx1"/>
                </a:solidFill>
                <a:latin typeface="+mn-lt"/>
                <a:ea typeface="+mn-ea"/>
                <a:cs typeface="+mn-cs"/>
              </a:rPr>
              <a:t> contaminant, epithelial</a:t>
            </a:r>
          </a:p>
          <a:p>
            <a:r>
              <a:rPr lang="en-US" sz="1200" kern="1200" dirty="0" err="1" smtClean="0">
                <a:solidFill>
                  <a:schemeClr val="tx1"/>
                </a:solidFill>
                <a:latin typeface="+mn-lt"/>
                <a:ea typeface="+mn-ea"/>
                <a:cs typeface="+mn-cs"/>
              </a:rPr>
              <a:t>HeLa</a:t>
            </a:r>
            <a:r>
              <a:rPr lang="en-US" sz="1200" kern="1200" dirty="0" smtClean="0">
                <a:solidFill>
                  <a:schemeClr val="tx1"/>
                </a:solidFill>
                <a:latin typeface="+mn-lt"/>
                <a:ea typeface="+mn-ea"/>
                <a:cs typeface="+mn-cs"/>
              </a:rPr>
              <a:t> transformed with adenovirus E1a and E1b, epithelial</a:t>
            </a:r>
          </a:p>
          <a:p>
            <a:r>
              <a:rPr lang="en-US" sz="1200" kern="1200" dirty="0" smtClean="0">
                <a:solidFill>
                  <a:schemeClr val="tx1"/>
                </a:solidFill>
                <a:latin typeface="+mn-lt"/>
                <a:ea typeface="+mn-ea"/>
                <a:cs typeface="+mn-cs"/>
              </a:rPr>
              <a:t>OBI?</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Ambiguous/ non-informative terms, broad general terms</a:t>
            </a:r>
          </a:p>
          <a:p>
            <a:r>
              <a:rPr lang="en-US" sz="1200" kern="1200" dirty="0" smtClean="0">
                <a:solidFill>
                  <a:schemeClr val="tx1"/>
                </a:solidFill>
                <a:latin typeface="+mn-lt"/>
                <a:ea typeface="+mn-ea"/>
                <a:cs typeface="+mn-cs"/>
              </a:rPr>
              <a:t>Hybrid</a:t>
            </a:r>
          </a:p>
          <a:p>
            <a:r>
              <a:rPr lang="en-US" sz="1200" kern="1200" dirty="0" smtClean="0">
                <a:solidFill>
                  <a:schemeClr val="tx1"/>
                </a:solidFill>
                <a:latin typeface="+mn-lt"/>
                <a:ea typeface="+mn-ea"/>
                <a:cs typeface="+mn-cs"/>
              </a:rPr>
              <a:t>lymphoblast, lymphoblast ; should I assume cell-comma-cell a hybrid?</a:t>
            </a:r>
          </a:p>
          <a:p>
            <a:r>
              <a:rPr lang="en-US" sz="1200" kern="1200" dirty="0" smtClean="0">
                <a:solidFill>
                  <a:schemeClr val="tx1"/>
                </a:solidFill>
                <a:latin typeface="+mn-lt"/>
                <a:ea typeface="+mn-ea"/>
                <a:cs typeface="+mn-cs"/>
              </a:rPr>
              <a:t>I would guess a hybrid.</a:t>
            </a:r>
          </a:p>
          <a:p>
            <a:r>
              <a:rPr lang="en-US" sz="1200" kern="1200" dirty="0" smtClean="0">
                <a:solidFill>
                  <a:schemeClr val="tx1"/>
                </a:solidFill>
                <a:latin typeface="+mn-lt"/>
                <a:ea typeface="+mn-ea"/>
                <a:cs typeface="+mn-cs"/>
              </a:rPr>
              <a:t>mammary gland, epithelium, epithelial</a:t>
            </a:r>
          </a:p>
          <a:p>
            <a:r>
              <a:rPr lang="en-US" sz="1200" kern="1200" dirty="0" smtClean="0">
                <a:solidFill>
                  <a:schemeClr val="tx1"/>
                </a:solidFill>
                <a:latin typeface="+mn-lt"/>
                <a:ea typeface="+mn-ea"/>
                <a:cs typeface="+mn-cs"/>
              </a:rPr>
              <a:t>epithelium = epithelial.  Glands are types of epithelial cells.</a:t>
            </a:r>
          </a:p>
          <a:p>
            <a:r>
              <a:rPr lang="en-US" sz="1200" kern="1200" dirty="0" smtClean="0">
                <a:solidFill>
                  <a:schemeClr val="tx1"/>
                </a:solidFill>
                <a:latin typeface="+mn-lt"/>
                <a:ea typeface="+mn-ea"/>
                <a:cs typeface="+mn-cs"/>
              </a:rPr>
              <a:t>mast cell, mast cell</a:t>
            </a:r>
          </a:p>
          <a:p>
            <a:r>
              <a:rPr lang="en-US" sz="1200" kern="1200" dirty="0" smtClean="0">
                <a:solidFill>
                  <a:schemeClr val="tx1"/>
                </a:solidFill>
                <a:latin typeface="+mn-lt"/>
                <a:ea typeface="+mn-ea"/>
                <a:cs typeface="+mn-cs"/>
              </a:rPr>
              <a:t>Not sure,  never heard of mast cell hybrids....  wait a minute...</a:t>
            </a:r>
          </a:p>
          <a:p>
            <a:r>
              <a:rPr lang="en-US" sz="1200" u="sng" kern="1200" dirty="0" smtClean="0">
                <a:solidFill>
                  <a:schemeClr val="tx1"/>
                </a:solidFill>
                <a:latin typeface="+mn-lt"/>
                <a:ea typeface="+mn-ea"/>
                <a:cs typeface="+mn-cs"/>
                <a:hlinkClick r:id="rId3"/>
              </a:rPr>
              <a:t>http://www.ncbi.nlm.nih.gov/pubmed/1827410</a:t>
            </a:r>
          </a:p>
          <a:p>
            <a:r>
              <a:rPr lang="en-US" sz="1200" kern="1200" dirty="0" smtClean="0">
                <a:solidFill>
                  <a:schemeClr val="tx1"/>
                </a:solidFill>
                <a:latin typeface="+mn-lt"/>
                <a:ea typeface="+mn-ea"/>
                <a:cs typeface="+mn-cs"/>
              </a:rPr>
              <a:t>monocyte, monocyte</a:t>
            </a:r>
          </a:p>
          <a:p>
            <a:r>
              <a:rPr lang="en-US" sz="1200" kern="1200" dirty="0" smtClean="0">
                <a:solidFill>
                  <a:schemeClr val="tx1"/>
                </a:solidFill>
                <a:latin typeface="+mn-lt"/>
                <a:ea typeface="+mn-ea"/>
                <a:cs typeface="+mn-cs"/>
              </a:rPr>
              <a:t>hybrid</a:t>
            </a:r>
          </a:p>
          <a:p>
            <a:r>
              <a:rPr lang="en-US" sz="1200" kern="1200" dirty="0" smtClean="0">
                <a:solidFill>
                  <a:schemeClr val="tx1"/>
                </a:solidFill>
                <a:latin typeface="+mn-lt"/>
                <a:ea typeface="+mn-ea"/>
                <a:cs typeface="+mn-cs"/>
              </a:rPr>
              <a:t>monocyte-macrophage ; cell-dash-cell is a hybrid?</a:t>
            </a:r>
          </a:p>
          <a:p>
            <a:r>
              <a:rPr lang="en-US" sz="1200" kern="1200" dirty="0" smtClean="0">
                <a:solidFill>
                  <a:schemeClr val="tx1"/>
                </a:solidFill>
                <a:latin typeface="+mn-lt"/>
                <a:ea typeface="+mn-ea"/>
                <a:cs typeface="+mn-cs"/>
              </a:rPr>
              <a:t>probably not.  Macrophages derive from monocytes.  My experience is most cell lines are monocyte, but one can get them to become macrophages by adding in growth factors in culture.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mixed</a:t>
            </a:r>
          </a:p>
          <a:p>
            <a:r>
              <a:rPr lang="en-US" sz="1200" kern="1200" dirty="0" smtClean="0">
                <a:solidFill>
                  <a:schemeClr val="tx1"/>
                </a:solidFill>
                <a:latin typeface="+mn-lt"/>
                <a:ea typeface="+mn-ea"/>
                <a:cs typeface="+mn-cs"/>
              </a:rPr>
              <a:t>mixed connective and soft tissue</a:t>
            </a:r>
          </a:p>
          <a:p>
            <a:r>
              <a:rPr lang="en-US" sz="1200" kern="1200" dirty="0" smtClean="0">
                <a:solidFill>
                  <a:schemeClr val="tx1"/>
                </a:solidFill>
                <a:latin typeface="+mn-lt"/>
                <a:ea typeface="+mn-ea"/>
                <a:cs typeface="+mn-cs"/>
              </a:rPr>
              <a:t>mixed skin and muscle, fibroblast</a:t>
            </a:r>
          </a:p>
          <a:p>
            <a:r>
              <a:rPr lang="en-US" sz="1200" kern="1200" dirty="0" smtClean="0">
                <a:solidFill>
                  <a:schemeClr val="tx1"/>
                </a:solidFill>
                <a:latin typeface="+mn-lt"/>
                <a:ea typeface="+mn-ea"/>
                <a:cs typeface="+mn-cs"/>
              </a:rPr>
              <a:t>Yeah... tough one.  Put aside for further discussion with a bigger group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ovary, mixed</a:t>
            </a:r>
          </a:p>
          <a:p>
            <a:r>
              <a:rPr lang="en-US" sz="1200" kern="1200" dirty="0" smtClean="0">
                <a:solidFill>
                  <a:schemeClr val="tx1"/>
                </a:solidFill>
                <a:latin typeface="+mn-lt"/>
                <a:ea typeface="+mn-ea"/>
                <a:cs typeface="+mn-cs"/>
              </a:rPr>
              <a:t>ovary, varied</a:t>
            </a:r>
          </a:p>
          <a:p>
            <a:r>
              <a:rPr lang="en-US" sz="1200" kern="1200" dirty="0" smtClean="0">
                <a:solidFill>
                  <a:schemeClr val="tx1"/>
                </a:solidFill>
                <a:latin typeface="+mn-lt"/>
                <a:ea typeface="+mn-ea"/>
                <a:cs typeface="+mn-cs"/>
              </a:rPr>
              <a:t>could get away with ovary cell, cell </a:t>
            </a:r>
            <a:r>
              <a:rPr lang="en-US" sz="1200" kern="1200" dirty="0" err="1" smtClean="0">
                <a:solidFill>
                  <a:schemeClr val="tx1"/>
                </a:solidFill>
                <a:latin typeface="+mn-lt"/>
                <a:ea typeface="+mn-ea"/>
                <a:cs typeface="+mn-cs"/>
              </a:rPr>
              <a:t>part_of</a:t>
            </a:r>
            <a:r>
              <a:rPr lang="en-US" sz="1200" kern="1200" dirty="0" smtClean="0">
                <a:solidFill>
                  <a:schemeClr val="tx1"/>
                </a:solidFill>
                <a:latin typeface="+mn-lt"/>
                <a:ea typeface="+mn-ea"/>
                <a:cs typeface="+mn-cs"/>
              </a:rPr>
              <a:t> ovary</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lung or </a:t>
            </a:r>
            <a:r>
              <a:rPr lang="en-US" sz="1200" kern="1200" dirty="0" err="1" smtClean="0">
                <a:solidFill>
                  <a:schemeClr val="tx1"/>
                </a:solidFill>
                <a:latin typeface="+mn-lt"/>
                <a:ea typeface="+mn-ea"/>
                <a:cs typeface="+mn-cs"/>
              </a:rPr>
              <a:t>broncus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lung or </a:t>
            </a:r>
            <a:r>
              <a:rPr lang="en-US" sz="1200" kern="1200" dirty="0" err="1" smtClean="0">
                <a:solidFill>
                  <a:schemeClr val="tx1"/>
                </a:solidFill>
                <a:latin typeface="+mn-lt"/>
                <a:ea typeface="+mn-ea"/>
                <a:cs typeface="+mn-cs"/>
              </a:rPr>
              <a:t>broncus</a:t>
            </a:r>
            <a:r>
              <a:rPr lang="en-US" sz="1200" kern="1200" dirty="0" smtClean="0">
                <a:solidFill>
                  <a:schemeClr val="tx1"/>
                </a:solidFill>
                <a:latin typeface="+mn-lt"/>
                <a:ea typeface="+mn-ea"/>
                <a:cs typeface="+mn-cs"/>
              </a:rPr>
              <a:t> (metastasis)</a:t>
            </a:r>
          </a:p>
          <a:p>
            <a:r>
              <a:rPr lang="en-US" sz="1200" kern="1200" dirty="0" smtClean="0">
                <a:solidFill>
                  <a:schemeClr val="tx1"/>
                </a:solidFill>
                <a:latin typeface="+mn-lt"/>
                <a:ea typeface="+mn-ea"/>
                <a:cs typeface="+mn-cs"/>
              </a:rPr>
              <a:t>lung or </a:t>
            </a:r>
            <a:r>
              <a:rPr lang="en-US" sz="1200" kern="1200" dirty="0" err="1" smtClean="0">
                <a:solidFill>
                  <a:schemeClr val="tx1"/>
                </a:solidFill>
                <a:latin typeface="+mn-lt"/>
                <a:ea typeface="+mn-ea"/>
                <a:cs typeface="+mn-cs"/>
              </a:rPr>
              <a:t>broncus</a:t>
            </a:r>
            <a:r>
              <a:rPr lang="en-US" sz="1200" kern="1200" dirty="0" smtClean="0">
                <a:solidFill>
                  <a:schemeClr val="tx1"/>
                </a:solidFill>
                <a:latin typeface="+mn-lt"/>
                <a:ea typeface="+mn-ea"/>
                <a:cs typeface="+mn-cs"/>
              </a:rPr>
              <a:t>, fibroblast</a:t>
            </a:r>
          </a:p>
          <a:p>
            <a:r>
              <a:rPr lang="en-US" sz="1200" kern="1200" dirty="0" smtClean="0">
                <a:solidFill>
                  <a:schemeClr val="tx1"/>
                </a:solidFill>
                <a:latin typeface="+mn-lt"/>
                <a:ea typeface="+mn-ea"/>
                <a:cs typeface="+mn-cs"/>
              </a:rPr>
              <a:t>Need further discussion with a bigger group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nervous system</a:t>
            </a:r>
          </a:p>
          <a:p>
            <a:r>
              <a:rPr lang="en-US" sz="1200" kern="1200" dirty="0" err="1" smtClean="0">
                <a:solidFill>
                  <a:schemeClr val="tx1"/>
                </a:solidFill>
                <a:latin typeface="+mn-lt"/>
                <a:ea typeface="+mn-ea"/>
                <a:cs typeface="+mn-cs"/>
              </a:rPr>
              <a:t>Uhm</a:t>
            </a:r>
            <a:r>
              <a:rPr lang="en-US" sz="1200" kern="1200" dirty="0" smtClean="0">
                <a:solidFill>
                  <a:schemeClr val="tx1"/>
                </a:solidFill>
                <a:latin typeface="+mn-lt"/>
                <a:ea typeface="+mn-ea"/>
                <a:cs typeface="+mn-cs"/>
              </a:rPr>
              <a:t>... hard to address as there are many different cell types in the nervous system</a:t>
            </a:r>
          </a:p>
          <a:p>
            <a:r>
              <a:rPr lang="en-US" sz="1200" kern="1200" dirty="0" smtClean="0">
                <a:solidFill>
                  <a:schemeClr val="tx1"/>
                </a:solidFill>
                <a:latin typeface="+mn-lt"/>
                <a:ea typeface="+mn-ea"/>
                <a:cs typeface="+mn-cs"/>
              </a:rPr>
              <a:t>neural</a:t>
            </a:r>
          </a:p>
          <a:p>
            <a:r>
              <a:rPr lang="en-US" sz="1200" kern="1200" dirty="0" smtClean="0">
                <a:solidFill>
                  <a:schemeClr val="tx1"/>
                </a:solidFill>
                <a:latin typeface="+mn-lt"/>
                <a:ea typeface="+mn-ea"/>
                <a:cs typeface="+mn-cs"/>
              </a:rPr>
              <a:t>neuron?</a:t>
            </a:r>
          </a:p>
          <a:p>
            <a:r>
              <a:rPr lang="en-US" sz="1200" kern="1200" dirty="0" smtClean="0">
                <a:solidFill>
                  <a:schemeClr val="tx1"/>
                </a:solidFill>
                <a:latin typeface="+mn-lt"/>
                <a:ea typeface="+mn-ea"/>
                <a:cs typeface="+mn-cs"/>
              </a:rPr>
              <a:t>NULL</a:t>
            </a:r>
          </a:p>
          <a:p>
            <a:r>
              <a:rPr lang="en-US" sz="1200" kern="1200" dirty="0" smtClean="0">
                <a:solidFill>
                  <a:schemeClr val="tx1"/>
                </a:solidFill>
                <a:latin typeface="+mn-lt"/>
                <a:ea typeface="+mn-ea"/>
                <a:cs typeface="+mn-cs"/>
              </a:rPr>
              <a:t>unknown</a:t>
            </a:r>
          </a:p>
          <a:p>
            <a:r>
              <a:rPr lang="en-US" sz="1200" kern="1200" dirty="0" smtClean="0">
                <a:solidFill>
                  <a:schemeClr val="tx1"/>
                </a:solidFill>
                <a:latin typeface="+mn-lt"/>
                <a:ea typeface="+mn-ea"/>
                <a:cs typeface="+mn-cs"/>
              </a:rPr>
              <a:t>Hah!</a:t>
            </a:r>
          </a:p>
          <a:p>
            <a:r>
              <a:rPr lang="en-US" sz="1200" kern="1200" dirty="0" smtClean="0">
                <a:solidFill>
                  <a:schemeClr val="tx1"/>
                </a:solidFill>
                <a:latin typeface="+mn-lt"/>
                <a:ea typeface="+mn-ea"/>
                <a:cs typeface="+mn-cs"/>
              </a:rPr>
              <a:t>unknown, epithelial</a:t>
            </a:r>
          </a:p>
          <a:p>
            <a:r>
              <a:rPr lang="en-US" sz="1200" kern="1200" dirty="0" smtClean="0">
                <a:solidFill>
                  <a:schemeClr val="tx1"/>
                </a:solidFill>
                <a:latin typeface="+mn-lt"/>
                <a:ea typeface="+mn-ea"/>
                <a:cs typeface="+mn-cs"/>
              </a:rPr>
              <a:t>unknown, fibroblast</a:t>
            </a:r>
          </a:p>
          <a:p>
            <a:r>
              <a:rPr lang="en-US" sz="1200" kern="1200" dirty="0" smtClean="0">
                <a:solidFill>
                  <a:schemeClr val="tx1"/>
                </a:solidFill>
                <a:latin typeface="+mn-lt"/>
                <a:ea typeface="+mn-ea"/>
                <a:cs typeface="+mn-cs"/>
              </a:rPr>
              <a:t>CL has epithelial cell, and I think fibroblasts</a:t>
            </a:r>
          </a:p>
          <a:p>
            <a:r>
              <a:rPr lang="en-US" sz="1200" kern="1200" dirty="0" smtClean="0">
                <a:solidFill>
                  <a:schemeClr val="tx1"/>
                </a:solidFill>
                <a:latin typeface="+mn-lt"/>
                <a:ea typeface="+mn-ea"/>
                <a:cs typeface="+mn-cs"/>
              </a:rPr>
              <a:t>unknown, possibly whole embryo</a:t>
            </a:r>
          </a:p>
          <a:p>
            <a:r>
              <a:rPr lang="en-US" sz="1200" kern="1200" dirty="0" smtClean="0">
                <a:solidFill>
                  <a:schemeClr val="tx1"/>
                </a:solidFill>
                <a:latin typeface="+mn-lt"/>
                <a:ea typeface="+mn-ea"/>
                <a:cs typeface="+mn-cs"/>
              </a:rPr>
              <a:t>unknown, possibly skin</a:t>
            </a:r>
          </a:p>
          <a:p>
            <a:r>
              <a:rPr lang="en-US" sz="1200" kern="1200" dirty="0" smtClean="0">
                <a:solidFill>
                  <a:schemeClr val="tx1"/>
                </a:solidFill>
                <a:latin typeface="+mn-lt"/>
                <a:ea typeface="+mn-ea"/>
                <a:cs typeface="+mn-cs"/>
              </a:rPr>
              <a:t>unknown, possibly kidney ; how should I handle speculation?</a:t>
            </a:r>
          </a:p>
          <a:p>
            <a:r>
              <a:rPr lang="en-US" sz="1200" kern="1200" dirty="0" smtClean="0">
                <a:solidFill>
                  <a:schemeClr val="tx1"/>
                </a:solidFill>
                <a:latin typeface="+mn-lt"/>
                <a:ea typeface="+mn-ea"/>
                <a:cs typeface="+mn-cs"/>
              </a:rPr>
              <a:t>Need further discussion with a bigger group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Different category under one parent</a:t>
            </a:r>
          </a:p>
          <a:p>
            <a:r>
              <a:rPr lang="en-US" sz="1200" kern="1200" dirty="0" smtClean="0">
                <a:solidFill>
                  <a:schemeClr val="tx1"/>
                </a:solidFill>
                <a:latin typeface="+mn-lt"/>
                <a:ea typeface="+mn-ea"/>
                <a:cs typeface="+mn-cs"/>
              </a:rPr>
              <a:t>intestine, ileum</a:t>
            </a:r>
          </a:p>
          <a:p>
            <a:r>
              <a:rPr lang="en-US" sz="1200" kern="1200" dirty="0" smtClean="0">
                <a:solidFill>
                  <a:schemeClr val="tx1"/>
                </a:solidFill>
                <a:latin typeface="+mn-lt"/>
                <a:ea typeface="+mn-ea"/>
                <a:cs typeface="+mn-cs"/>
              </a:rPr>
              <a:t>intestine, small</a:t>
            </a:r>
          </a:p>
          <a:p>
            <a:r>
              <a:rPr lang="en-US" sz="1200" kern="1200" dirty="0" smtClean="0">
                <a:solidFill>
                  <a:schemeClr val="tx1"/>
                </a:solidFill>
                <a:latin typeface="+mn-lt"/>
                <a:ea typeface="+mn-ea"/>
                <a:cs typeface="+mn-cs"/>
              </a:rPr>
              <a:t>ileum is a specific part of the small intestine.  Based on how confident you feel in the source data, you could go with the more specific or more general term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larvae, epithelial</a:t>
            </a:r>
          </a:p>
          <a:p>
            <a:r>
              <a:rPr lang="en-US" sz="1200" kern="1200" dirty="0" smtClean="0">
                <a:solidFill>
                  <a:schemeClr val="tx1"/>
                </a:solidFill>
                <a:latin typeface="+mn-lt"/>
                <a:ea typeface="+mn-ea"/>
                <a:cs typeface="+mn-cs"/>
              </a:rPr>
              <a:t>larvae, minced</a:t>
            </a:r>
          </a:p>
          <a:p>
            <a:r>
              <a:rPr lang="en-US" sz="1200" kern="1200" dirty="0" smtClean="0">
                <a:solidFill>
                  <a:schemeClr val="tx1"/>
                </a:solidFill>
                <a:latin typeface="+mn-lt"/>
                <a:ea typeface="+mn-ea"/>
                <a:cs typeface="+mn-cs"/>
              </a:rPr>
              <a:t>larval cell.</a:t>
            </a:r>
          </a:p>
          <a:p>
            <a:endParaRPr lang="en-US" dirty="0"/>
          </a:p>
        </p:txBody>
      </p:sp>
      <p:sp>
        <p:nvSpPr>
          <p:cNvPr id="4" name="Slide Number Placeholder 3"/>
          <p:cNvSpPr>
            <a:spLocks noGrp="1"/>
          </p:cNvSpPr>
          <p:nvPr>
            <p:ph type="sldNum" sz="quarter" idx="10"/>
          </p:nvPr>
        </p:nvSpPr>
        <p:spPr/>
        <p:txBody>
          <a:bodyPr/>
          <a:lstStyle/>
          <a:p>
            <a:fld id="{892300FF-2237-A64E-B332-54EFF48F4F28}" type="slidenum">
              <a:rPr lang="en-US" smtClean="0"/>
              <a:t>15</a:t>
            </a:fld>
            <a:endParaRPr lang="en-US"/>
          </a:p>
        </p:txBody>
      </p:sp>
    </p:spTree>
    <p:extLst>
      <p:ext uri="{BB962C8B-B14F-4D97-AF65-F5344CB8AC3E}">
        <p14:creationId xmlns:p14="http://schemas.microsoft.com/office/powerpoint/2010/main" val="21069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10"/>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rot="16200000">
            <a:off x="-866305" y="4371508"/>
            <a:ext cx="2321859" cy="365125"/>
          </a:xfrm>
        </p:spPr>
        <p:txBody>
          <a:bodyPr lIns="91440" tIns="0" bIns="0" anchor="b" anchorCtr="0"/>
          <a:lstStyle>
            <a:lvl1pPr marL="0" marR="0" indent="0" algn="l" defTabSz="914400" rtl="0" eaLnBrk="1" fontAlgn="auto" latinLnBrk="0" hangingPunct="1">
              <a:lnSpc>
                <a:spcPct val="100000"/>
              </a:lnSpc>
              <a:spcBef>
                <a:spcPts val="0"/>
              </a:spcBef>
              <a:spcAft>
                <a:spcPts val="0"/>
              </a:spcAft>
              <a:buClrTx/>
              <a:buSzTx/>
              <a:buFontTx/>
              <a:buNone/>
              <a:tabLst/>
              <a:defRPr sz="1400" b="1">
                <a:solidFill>
                  <a:schemeClr val="bg1">
                    <a:lumMod val="50000"/>
                  </a:schemeClr>
                </a:solidFill>
              </a:defRPr>
            </a:lvl1pPr>
          </a:lstStyle>
          <a:p>
            <a:r>
              <a:rPr lang="en-US" smtClean="0"/>
              <a:t>ICBO 2011   July 28th, 2011 </a:t>
            </a:r>
            <a:endParaRPr lang="en-US" dirty="0"/>
          </a:p>
        </p:txBody>
      </p:sp>
      <p:sp>
        <p:nvSpPr>
          <p:cNvPr id="5" name="Footer Placeholder 4"/>
          <p:cNvSpPr>
            <a:spLocks noGrp="1"/>
          </p:cNvSpPr>
          <p:nvPr>
            <p:ph type="ftr" sz="quarter" idx="11"/>
          </p:nvPr>
        </p:nvSpPr>
        <p:spPr>
          <a:xfrm rot="16200000">
            <a:off x="-356811" y="4503737"/>
            <a:ext cx="2057397" cy="365125"/>
          </a:xfrm>
          <a:prstGeom prst="rect">
            <a:avLst/>
          </a:prstGeom>
        </p:spPr>
        <p:txBody>
          <a:bodyPr lIns="91440" tIns="0" bIns="0" anchor="t" anchorCtr="0"/>
          <a:lstStyle>
            <a:lvl1pPr algn="l">
              <a:defRPr b="1">
                <a:solidFill>
                  <a:schemeClr val="bg1">
                    <a:lumMod val="75000"/>
                  </a:schemeClr>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758952" y="6300216"/>
            <a:ext cx="1298448" cy="365125"/>
          </a:xfrm>
        </p:spPr>
        <p:txBody>
          <a:bodyPr/>
          <a:lstStyle/>
          <a:p>
            <a:r>
              <a:rPr lang="en-US" smtClean="0"/>
              <a:t>ICBO 2011   July 28th, 2011 </a:t>
            </a:r>
            <a:endParaRPr lang="en-US"/>
          </a:p>
        </p:txBody>
      </p:sp>
      <p:sp>
        <p:nvSpPr>
          <p:cNvPr id="6" name="Footer Placeholder 5"/>
          <p:cNvSpPr>
            <a:spLocks noGrp="1"/>
          </p:cNvSpPr>
          <p:nvPr>
            <p:ph type="ftr" sz="quarter" idx="11"/>
          </p:nvPr>
        </p:nvSpPr>
        <p:spPr>
          <a:xfrm>
            <a:off x="2057400" y="6300216"/>
            <a:ext cx="234086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smtClean="0"/>
              <a:t>ICBO 2011   July 28th, 2011 </a:t>
            </a:r>
            <a:endParaRPr lang="en-US" dirty="0"/>
          </a:p>
        </p:txBody>
      </p:sp>
      <p:sp>
        <p:nvSpPr>
          <p:cNvPr id="4" name="Footer Placeholder 3"/>
          <p:cNvSpPr>
            <a:spLocks noGrp="1"/>
          </p:cNvSpPr>
          <p:nvPr>
            <p:ph type="ftr" sz="quarter" idx="11"/>
          </p:nvPr>
        </p:nvSpPr>
        <p:spPr>
          <a:xfrm>
            <a:off x="5867400" y="6248400"/>
            <a:ext cx="275845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pic>
        <p:nvPicPr>
          <p:cNvPr id="11" name="Picture 10" descr="footerimage.jpg"/>
          <p:cNvPicPr>
            <a:picLocks noChangeAspect="1"/>
          </p:cNvPicPr>
          <p:nvPr userDrawn="1"/>
        </p:nvPicPr>
        <p:blipFill rotWithShape="1">
          <a:blip r:embed="rId2">
            <a:extLst>
              <a:ext uri="{28A0092B-C50C-407E-A947-70E740481C1C}">
                <a14:useLocalDpi xmlns:a14="http://schemas.microsoft.com/office/drawing/2010/main" val="0"/>
              </a:ext>
            </a:extLst>
          </a:blip>
          <a:srcRect l="61091" r="194"/>
          <a:stretch/>
        </p:blipFill>
        <p:spPr>
          <a:xfrm>
            <a:off x="6289683" y="6105140"/>
            <a:ext cx="2096559" cy="50390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smtClean="0"/>
              <a:t>ICBO 2011   July 28th, 2011 </a:t>
            </a:r>
            <a:endParaRPr lang="en-US" dirty="0"/>
          </a:p>
        </p:txBody>
      </p:sp>
      <p:sp>
        <p:nvSpPr>
          <p:cNvPr id="4" name="Footer Placeholder 3"/>
          <p:cNvSpPr>
            <a:spLocks noGrp="1"/>
          </p:cNvSpPr>
          <p:nvPr>
            <p:ph type="ftr" sz="quarter" idx="11"/>
          </p:nvPr>
        </p:nvSpPr>
        <p:spPr>
          <a:xfrm>
            <a:off x="5867400" y="6248400"/>
            <a:ext cx="275845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smtClean="0"/>
              <a:t>ICBO 2011   July 28th, 2011 </a:t>
            </a:r>
            <a:endParaRPr lang="en-US" dirty="0"/>
          </a:p>
        </p:txBody>
      </p:sp>
      <p:sp>
        <p:nvSpPr>
          <p:cNvPr id="5" name="Footer Placeholder 4"/>
          <p:cNvSpPr>
            <a:spLocks noGrp="1"/>
          </p:cNvSpPr>
          <p:nvPr>
            <p:ph type="ftr" sz="quarter" idx="11"/>
          </p:nvPr>
        </p:nvSpPr>
        <p:spPr>
          <a:xfrm>
            <a:off x="5867400" y="6248400"/>
            <a:ext cx="275845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pic>
        <p:nvPicPr>
          <p:cNvPr id="12" name="Picture 11" descr="footerimage.jpg"/>
          <p:cNvPicPr>
            <a:picLocks noChangeAspect="1"/>
          </p:cNvPicPr>
          <p:nvPr userDrawn="1"/>
        </p:nvPicPr>
        <p:blipFill rotWithShape="1">
          <a:blip r:embed="rId2">
            <a:extLst>
              <a:ext uri="{28A0092B-C50C-407E-A947-70E740481C1C}">
                <a14:useLocalDpi xmlns:a14="http://schemas.microsoft.com/office/drawing/2010/main" val="0"/>
              </a:ext>
            </a:extLst>
          </a:blip>
          <a:srcRect l="61091" r="194"/>
          <a:stretch/>
        </p:blipFill>
        <p:spPr>
          <a:xfrm>
            <a:off x="6529291" y="6109622"/>
            <a:ext cx="2096559" cy="503903"/>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838201"/>
            <a:ext cx="6307138" cy="5105400"/>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smtClean="0"/>
              <a:t>ICBO 2011   July 28th, 2011 </a:t>
            </a:r>
            <a:endParaRPr lang="en-US" dirty="0"/>
          </a:p>
        </p:txBody>
      </p:sp>
      <p:sp>
        <p:nvSpPr>
          <p:cNvPr id="5" name="Footer Placeholder 4"/>
          <p:cNvSpPr>
            <a:spLocks noGrp="1"/>
          </p:cNvSpPr>
          <p:nvPr>
            <p:ph type="ftr" sz="quarter" idx="11"/>
          </p:nvPr>
        </p:nvSpPr>
        <p:spPr>
          <a:xfrm>
            <a:off x="5867400" y="6248400"/>
            <a:ext cx="275845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pic>
        <p:nvPicPr>
          <p:cNvPr id="10" name="Picture 9" descr="footerimage.jpg"/>
          <p:cNvPicPr>
            <a:picLocks noChangeAspect="1"/>
          </p:cNvPicPr>
          <p:nvPr userDrawn="1"/>
        </p:nvPicPr>
        <p:blipFill rotWithShape="1">
          <a:blip r:embed="rId2">
            <a:extLst>
              <a:ext uri="{28A0092B-C50C-407E-A947-70E740481C1C}">
                <a14:useLocalDpi xmlns:a14="http://schemas.microsoft.com/office/drawing/2010/main" val="0"/>
              </a:ext>
            </a:extLst>
          </a:blip>
          <a:srcRect l="61091" r="194"/>
          <a:stretch/>
        </p:blipFill>
        <p:spPr>
          <a:xfrm>
            <a:off x="6419320" y="6109622"/>
            <a:ext cx="2096559" cy="50390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smtClean="0"/>
              <a:t>ICBO 2011   July 28th, 2011 </a:t>
            </a:r>
            <a:endParaRPr lang="en-US" dirty="0"/>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pic>
        <p:nvPicPr>
          <p:cNvPr id="11" name="Picture 10" descr="footerimage.jpg"/>
          <p:cNvPicPr>
            <a:picLocks noChangeAspect="1"/>
          </p:cNvPicPr>
          <p:nvPr userDrawn="1"/>
        </p:nvPicPr>
        <p:blipFill rotWithShape="1">
          <a:blip r:embed="rId2">
            <a:extLst>
              <a:ext uri="{28A0092B-C50C-407E-A947-70E740481C1C}">
                <a14:useLocalDpi xmlns:a14="http://schemas.microsoft.com/office/drawing/2010/main" val="0"/>
              </a:ext>
            </a:extLst>
          </a:blip>
          <a:srcRect l="61091" r="194"/>
          <a:stretch/>
        </p:blipFill>
        <p:spPr>
          <a:xfrm>
            <a:off x="6649094" y="5996448"/>
            <a:ext cx="2096559" cy="50390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rot="16200000">
            <a:off x="-866305" y="4371508"/>
            <a:ext cx="2321859" cy="365125"/>
          </a:xfrm>
        </p:spPr>
        <p:txBody>
          <a:bodyPr lIns="91440" tIns="0" bIns="0" anchor="b" anchorCtr="0"/>
          <a:lstStyle>
            <a:lvl1pPr marL="0" marR="0" indent="0" algn="l" defTabSz="914400" rtl="0" eaLnBrk="1" fontAlgn="auto" latinLnBrk="0" hangingPunct="1">
              <a:lnSpc>
                <a:spcPct val="100000"/>
              </a:lnSpc>
              <a:spcBef>
                <a:spcPts val="0"/>
              </a:spcBef>
              <a:spcAft>
                <a:spcPts val="0"/>
              </a:spcAft>
              <a:buClrTx/>
              <a:buSzTx/>
              <a:buFontTx/>
              <a:buNone/>
              <a:tabLst/>
              <a:defRPr sz="1400" b="1">
                <a:solidFill>
                  <a:schemeClr val="bg1">
                    <a:lumMod val="50000"/>
                  </a:schemeClr>
                </a:solidFill>
              </a:defRPr>
            </a:lvl1pPr>
          </a:lstStyle>
          <a:p>
            <a:r>
              <a:rPr lang="en-US" smtClean="0"/>
              <a:t>ICBO 2011   July 28th, 2011 </a:t>
            </a:r>
            <a:endParaRPr lang="en-US" dirty="0"/>
          </a:p>
        </p:txBody>
      </p:sp>
      <p:sp>
        <p:nvSpPr>
          <p:cNvPr id="5" name="Footer Placeholder 4"/>
          <p:cNvSpPr>
            <a:spLocks noGrp="1"/>
          </p:cNvSpPr>
          <p:nvPr>
            <p:ph type="ftr" sz="quarter" idx="11"/>
          </p:nvPr>
        </p:nvSpPr>
        <p:spPr>
          <a:xfrm rot="16200000">
            <a:off x="-356811" y="4503737"/>
            <a:ext cx="2057397" cy="365125"/>
          </a:xfrm>
          <a:prstGeom prst="rect">
            <a:avLst/>
          </a:prstGeom>
        </p:spPr>
        <p:txBody>
          <a:bodyPr lIns="91440" tIns="0" bIns="0" anchor="t" anchorCtr="0"/>
          <a:lstStyle>
            <a:lvl1pPr algn="l">
              <a:defRPr b="1">
                <a:solidFill>
                  <a:schemeClr val="bg1">
                    <a:lumMod val="75000"/>
                  </a:schemeClr>
                </a:solidFill>
              </a:defRPr>
            </a:lvl1pPr>
          </a:lstStyle>
          <a:p>
            <a:endParaRPr lang="en-US"/>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rot="16200000">
            <a:off x="8033590" y="3475037"/>
            <a:ext cx="1828801" cy="365125"/>
          </a:xfrm>
          <a:prstGeom prst="rect">
            <a:avLst/>
          </a:prstGeo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r>
              <a:rPr lang="en-US" smtClean="0"/>
              <a:t>ICBO 2011   July 28th, 2011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Snip Diagonal Corner Rectangle 10"/>
          <p:cNvSpPr/>
          <p:nvPr/>
        </p:nvSpPr>
        <p:spPr>
          <a:xfrm flipV="1">
            <a:off x="228600" y="1700867"/>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smtClean="0"/>
              <a:t>ICBO 2011   July 28th, 2011 </a:t>
            </a:r>
            <a:endParaRPr lang="en-US" dirty="0"/>
          </a:p>
        </p:txBody>
      </p:sp>
      <p:sp>
        <p:nvSpPr>
          <p:cNvPr id="6" name="Footer Placeholder 5"/>
          <p:cNvSpPr>
            <a:spLocks noGrp="1"/>
          </p:cNvSpPr>
          <p:nvPr>
            <p:ph type="ftr" sz="quarter" idx="11"/>
          </p:nvPr>
        </p:nvSpPr>
        <p:spPr>
          <a:xfrm>
            <a:off x="5867400" y="6248400"/>
            <a:ext cx="275845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pic>
        <p:nvPicPr>
          <p:cNvPr id="13" name="Picture 12" descr="footerimage.jpg"/>
          <p:cNvPicPr>
            <a:picLocks noChangeAspect="1"/>
          </p:cNvPicPr>
          <p:nvPr userDrawn="1"/>
        </p:nvPicPr>
        <p:blipFill rotWithShape="1">
          <a:blip r:embed="rId2">
            <a:extLst>
              <a:ext uri="{28A0092B-C50C-407E-A947-70E740481C1C}">
                <a14:useLocalDpi xmlns:a14="http://schemas.microsoft.com/office/drawing/2010/main" val="0"/>
              </a:ext>
            </a:extLst>
          </a:blip>
          <a:srcRect l="61091" r="194"/>
          <a:stretch/>
        </p:blipFill>
        <p:spPr>
          <a:xfrm>
            <a:off x="6529291" y="6109622"/>
            <a:ext cx="2096559" cy="50390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r>
              <a:rPr lang="en-US" smtClean="0"/>
              <a:t>ICBO 2011   July 28th, 2011 </a:t>
            </a:r>
            <a:endParaRPr lang="en-US"/>
          </a:p>
        </p:txBody>
      </p:sp>
      <p:sp>
        <p:nvSpPr>
          <p:cNvPr id="8" name="Footer Placeholder 7"/>
          <p:cNvSpPr>
            <a:spLocks noGrp="1"/>
          </p:cNvSpPr>
          <p:nvPr>
            <p:ph type="ftr" sz="quarter" idx="11"/>
          </p:nvPr>
        </p:nvSpPr>
        <p:spPr>
          <a:xfrm>
            <a:off x="5867400" y="6248400"/>
            <a:ext cx="275845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19371D3E-5A18-49EB-AD2A-429AF165759F}" type="slidenum">
              <a:rPr lang="en-US" smtClean="0"/>
              <a:t>‹#›</a:t>
            </a:fld>
            <a:endParaRPr lang="en-US"/>
          </a:p>
        </p:txBody>
      </p:sp>
      <p:pic>
        <p:nvPicPr>
          <p:cNvPr id="14" name="Picture 13" descr="footerimage.jpg"/>
          <p:cNvPicPr>
            <a:picLocks noChangeAspect="1"/>
          </p:cNvPicPr>
          <p:nvPr userDrawn="1"/>
        </p:nvPicPr>
        <p:blipFill rotWithShape="1">
          <a:blip r:embed="rId2">
            <a:extLst>
              <a:ext uri="{28A0092B-C50C-407E-A947-70E740481C1C}">
                <a14:useLocalDpi xmlns:a14="http://schemas.microsoft.com/office/drawing/2010/main" val="0"/>
              </a:ext>
            </a:extLst>
          </a:blip>
          <a:srcRect l="61091" r="194"/>
          <a:stretch/>
        </p:blipFill>
        <p:spPr>
          <a:xfrm>
            <a:off x="6529291" y="6109622"/>
            <a:ext cx="2096559" cy="50390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smtClean="0"/>
              <a:t>ICBO 2011   July 28th, 2011 </a:t>
            </a:r>
            <a:endParaRPr lang="en-US" dirty="0"/>
          </a:p>
        </p:txBody>
      </p:sp>
      <p:sp>
        <p:nvSpPr>
          <p:cNvPr id="4" name="Footer Placeholder 3"/>
          <p:cNvSpPr>
            <a:spLocks noGrp="1"/>
          </p:cNvSpPr>
          <p:nvPr>
            <p:ph type="ftr" sz="quarter" idx="11"/>
          </p:nvPr>
        </p:nvSpPr>
        <p:spPr>
          <a:xfrm>
            <a:off x="5867400" y="6248400"/>
            <a:ext cx="275845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pic>
        <p:nvPicPr>
          <p:cNvPr id="11" name="Picture 10" descr="footerimage.jpg"/>
          <p:cNvPicPr>
            <a:picLocks noChangeAspect="1"/>
          </p:cNvPicPr>
          <p:nvPr userDrawn="1"/>
        </p:nvPicPr>
        <p:blipFill rotWithShape="1">
          <a:blip r:embed="rId2">
            <a:extLst>
              <a:ext uri="{28A0092B-C50C-407E-A947-70E740481C1C}">
                <a14:useLocalDpi xmlns:a14="http://schemas.microsoft.com/office/drawing/2010/main" val="0"/>
              </a:ext>
            </a:extLst>
          </a:blip>
          <a:srcRect l="61091" r="194"/>
          <a:stretch/>
        </p:blipFill>
        <p:spPr>
          <a:xfrm>
            <a:off x="6529291" y="6109622"/>
            <a:ext cx="2096559" cy="50390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smtClean="0"/>
              <a:t>ICBO 2011   July 28th, 2011 </a:t>
            </a:r>
            <a:endParaRPr lang="en-US" dirty="0"/>
          </a:p>
        </p:txBody>
      </p:sp>
      <p:sp>
        <p:nvSpPr>
          <p:cNvPr id="3" name="Footer Placeholder 2"/>
          <p:cNvSpPr>
            <a:spLocks noGrp="1"/>
          </p:cNvSpPr>
          <p:nvPr>
            <p:ph type="ftr" sz="quarter" idx="11"/>
          </p:nvPr>
        </p:nvSpPr>
        <p:spPr>
          <a:xfrm>
            <a:off x="5867400" y="6248400"/>
            <a:ext cx="275845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19371D3E-5A18-49EB-AD2A-429AF165759F}" type="slidenum">
              <a:rPr lang="en-US" smtClean="0"/>
              <a:t>‹#›</a:t>
            </a:fld>
            <a:endParaRPr lang="en-US"/>
          </a:p>
        </p:txBody>
      </p:sp>
      <p:pic>
        <p:nvPicPr>
          <p:cNvPr id="8" name="Picture 7" descr="footerimage.jpg"/>
          <p:cNvPicPr>
            <a:picLocks noChangeAspect="1"/>
          </p:cNvPicPr>
          <p:nvPr userDrawn="1"/>
        </p:nvPicPr>
        <p:blipFill rotWithShape="1">
          <a:blip r:embed="rId2">
            <a:extLst>
              <a:ext uri="{28A0092B-C50C-407E-A947-70E740481C1C}">
                <a14:useLocalDpi xmlns:a14="http://schemas.microsoft.com/office/drawing/2010/main" val="0"/>
              </a:ext>
            </a:extLst>
          </a:blip>
          <a:srcRect l="61091" r="194"/>
          <a:stretch/>
        </p:blipFill>
        <p:spPr>
          <a:xfrm>
            <a:off x="6529291" y="6109622"/>
            <a:ext cx="2096559" cy="50390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62000" y="6297706"/>
            <a:ext cx="1295400" cy="365125"/>
          </a:xfrm>
        </p:spPr>
        <p:txBody>
          <a:bodyPr/>
          <a:lstStyle/>
          <a:p>
            <a:r>
              <a:rPr lang="en-US" smtClean="0"/>
              <a:t>ICBO 2011   July 28th, 2011 </a:t>
            </a:r>
            <a:endParaRPr lang="en-US"/>
          </a:p>
        </p:txBody>
      </p:sp>
      <p:sp>
        <p:nvSpPr>
          <p:cNvPr id="6" name="Footer Placeholder 5"/>
          <p:cNvSpPr>
            <a:spLocks noGrp="1"/>
          </p:cNvSpPr>
          <p:nvPr>
            <p:ph type="ftr" sz="quarter" idx="11"/>
          </p:nvPr>
        </p:nvSpPr>
        <p:spPr>
          <a:xfrm>
            <a:off x="2057400" y="6297706"/>
            <a:ext cx="2339788"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19371D3E-5A18-49EB-AD2A-429AF165759F}" type="slidenum">
              <a:rPr lang="en-US" smtClean="0"/>
              <a:t>‹#›</a:t>
            </a:fld>
            <a:endParaRPr lang="en-US"/>
          </a:p>
        </p:txBody>
      </p:sp>
      <p:pic>
        <p:nvPicPr>
          <p:cNvPr id="16" name="Picture 15" descr="footerimage.jpg"/>
          <p:cNvPicPr>
            <a:picLocks noChangeAspect="1"/>
          </p:cNvPicPr>
          <p:nvPr userDrawn="1"/>
        </p:nvPicPr>
        <p:blipFill rotWithShape="1">
          <a:blip r:embed="rId2">
            <a:extLst>
              <a:ext uri="{28A0092B-C50C-407E-A947-70E740481C1C}">
                <a14:useLocalDpi xmlns:a14="http://schemas.microsoft.com/office/drawing/2010/main" val="0"/>
              </a:ext>
            </a:extLst>
          </a:blip>
          <a:srcRect l="61091" r="194"/>
          <a:stretch/>
        </p:blipFill>
        <p:spPr>
          <a:xfrm>
            <a:off x="6649094" y="6109622"/>
            <a:ext cx="2096559" cy="50390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dirty="0" smtClean="0"/>
              <a:t>ICBO 2011   July 28th, 2011 </a:t>
            </a:r>
            <a:endParaRPr lang="en-US" dirty="0"/>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endParaRPr lang="en-US" dirty="0"/>
          </a:p>
        </p:txBody>
      </p:sp>
      <p:pic>
        <p:nvPicPr>
          <p:cNvPr id="8" name="Picture 7" descr="footerimage.jpg"/>
          <p:cNvPicPr>
            <a:picLocks noChangeAspect="1"/>
          </p:cNvPicPr>
          <p:nvPr userDrawn="1"/>
        </p:nvPicPr>
        <p:blipFill rotWithShape="1">
          <a:blip r:embed="rId16">
            <a:extLst>
              <a:ext uri="{28A0092B-C50C-407E-A947-70E740481C1C}">
                <a14:useLocalDpi xmlns:a14="http://schemas.microsoft.com/office/drawing/2010/main" val="0"/>
              </a:ext>
            </a:extLst>
          </a:blip>
          <a:srcRect l="61091" r="194"/>
          <a:stretch/>
        </p:blipFill>
        <p:spPr>
          <a:xfrm>
            <a:off x="6756917" y="6109622"/>
            <a:ext cx="2096559" cy="50390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ebi.ac.uk/biosamples" TargetMode="External"/><Relationship Id="rId4" Type="http://schemas.openxmlformats.org/officeDocument/2006/relationships/hyperlink" Target="http://www.ebi.ac.uk/efo" TargetMode="External"/><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8.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Cell Line Ontology</a:t>
            </a:r>
            <a:br>
              <a:rPr lang="en-US" dirty="0" smtClean="0"/>
            </a:br>
            <a:endParaRPr lang="en-US" dirty="0"/>
          </a:p>
        </p:txBody>
      </p:sp>
      <p:sp>
        <p:nvSpPr>
          <p:cNvPr id="3" name="Subtitle 2"/>
          <p:cNvSpPr>
            <a:spLocks noGrp="1"/>
          </p:cNvSpPr>
          <p:nvPr>
            <p:ph type="subTitle" idx="1"/>
          </p:nvPr>
        </p:nvSpPr>
        <p:spPr>
          <a:xfrm>
            <a:off x="235679" y="5159049"/>
            <a:ext cx="7003321" cy="811445"/>
          </a:xfrm>
        </p:spPr>
        <p:txBody>
          <a:bodyPr>
            <a:normAutofit/>
          </a:bodyPr>
          <a:lstStyle/>
          <a:p>
            <a:r>
              <a:rPr lang="en-US" dirty="0" err="1" smtClean="0"/>
              <a:t>Sirarat</a:t>
            </a:r>
            <a:r>
              <a:rPr lang="en-US" dirty="0" smtClean="0"/>
              <a:t> </a:t>
            </a:r>
            <a:r>
              <a:rPr lang="en-US" dirty="0" err="1" smtClean="0"/>
              <a:t>Sarntivijai</a:t>
            </a:r>
            <a:r>
              <a:rPr lang="en-US" dirty="0" smtClean="0"/>
              <a:t>, </a:t>
            </a:r>
            <a:r>
              <a:rPr lang="en-US" dirty="0" err="1" smtClean="0"/>
              <a:t>Zuoshuang</a:t>
            </a:r>
            <a:r>
              <a:rPr lang="en-US" dirty="0" smtClean="0"/>
              <a:t> Xiang, Terrence F Meehan, Alexander D Diehl, Uma </a:t>
            </a:r>
            <a:r>
              <a:rPr lang="en-US" dirty="0" err="1" smtClean="0"/>
              <a:t>Vempati</a:t>
            </a:r>
            <a:r>
              <a:rPr lang="en-US" dirty="0" smtClean="0"/>
              <a:t>, Stephan </a:t>
            </a:r>
            <a:r>
              <a:rPr lang="en-US" dirty="0" err="1" smtClean="0"/>
              <a:t>Schurer</a:t>
            </a:r>
            <a:r>
              <a:rPr lang="en-US" dirty="0" smtClean="0"/>
              <a:t>, Chao Pang, James Malone, Helen Parkinson, Brian D </a:t>
            </a:r>
            <a:r>
              <a:rPr lang="en-US" dirty="0" err="1" smtClean="0"/>
              <a:t>Athey</a:t>
            </a:r>
            <a:r>
              <a:rPr lang="en-US" dirty="0" smtClean="0"/>
              <a:t>, </a:t>
            </a:r>
            <a:r>
              <a:rPr lang="en-US" dirty="0" err="1" smtClean="0"/>
              <a:t>Yongqun</a:t>
            </a:r>
            <a:r>
              <a:rPr lang="en-US" dirty="0" smtClean="0"/>
              <a:t> He</a:t>
            </a:r>
          </a:p>
        </p:txBody>
      </p:sp>
      <p:sp>
        <p:nvSpPr>
          <p:cNvPr id="4" name="Date Placeholder 3"/>
          <p:cNvSpPr>
            <a:spLocks noGrp="1"/>
          </p:cNvSpPr>
          <p:nvPr>
            <p:ph type="dt" sz="half" idx="10"/>
          </p:nvPr>
        </p:nvSpPr>
        <p:spPr/>
        <p:txBody>
          <a:bodyPr/>
          <a:lstStyle/>
          <a:p>
            <a:r>
              <a:rPr lang="en-US" smtClean="0"/>
              <a:t>ICBO 2011   July 28th, 2011 </a:t>
            </a:r>
            <a:endParaRPr lang="en-US" dirty="0"/>
          </a:p>
        </p:txBody>
      </p:sp>
    </p:spTree>
    <p:extLst>
      <p:ext uri="{BB962C8B-B14F-4D97-AF65-F5344CB8AC3E}">
        <p14:creationId xmlns:p14="http://schemas.microsoft.com/office/powerpoint/2010/main" val="203380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636"/>
            <a:ext cx="8229600" cy="5964528"/>
          </a:xfrm>
        </p:spPr>
        <p:txBody>
          <a:bodyPr>
            <a:normAutofit/>
          </a:bodyPr>
          <a:lstStyle/>
          <a:p>
            <a:pPr marL="0" indent="0">
              <a:buNone/>
            </a:pPr>
            <a:r>
              <a:rPr lang="en-US" sz="4400" dirty="0" smtClean="0"/>
              <a:t>Example: </a:t>
            </a:r>
            <a:r>
              <a:rPr lang="en-US" sz="4400" dirty="0" err="1" smtClean="0"/>
              <a:t>Jurkat</a:t>
            </a:r>
            <a:endParaRPr lang="en-US" sz="4400" dirty="0"/>
          </a:p>
        </p:txBody>
      </p:sp>
      <p:pic>
        <p:nvPicPr>
          <p:cNvPr id="4" name="Picture 3"/>
          <p:cNvPicPr>
            <a:picLocks noChangeAspect="1"/>
          </p:cNvPicPr>
          <p:nvPr/>
        </p:nvPicPr>
        <p:blipFill>
          <a:blip r:embed="rId2"/>
          <a:stretch>
            <a:fillRect/>
          </a:stretch>
        </p:blipFill>
        <p:spPr>
          <a:xfrm>
            <a:off x="958273" y="1526715"/>
            <a:ext cx="7476899" cy="3922739"/>
          </a:xfrm>
          <a:prstGeom prst="rect">
            <a:avLst/>
          </a:prstGeom>
        </p:spPr>
      </p:pic>
    </p:spTree>
    <p:extLst>
      <p:ext uri="{BB962C8B-B14F-4D97-AF65-F5344CB8AC3E}">
        <p14:creationId xmlns:p14="http://schemas.microsoft.com/office/powerpoint/2010/main" val="2985850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85636" y="1674091"/>
            <a:ext cx="6741178" cy="4098636"/>
          </a:xfrm>
          <a:prstGeom prst="rect">
            <a:avLst/>
          </a:prstGeom>
        </p:spPr>
      </p:pic>
      <p:sp>
        <p:nvSpPr>
          <p:cNvPr id="5" name="TextBox 4"/>
          <p:cNvSpPr txBox="1"/>
          <p:nvPr/>
        </p:nvSpPr>
        <p:spPr>
          <a:xfrm>
            <a:off x="505251" y="382328"/>
            <a:ext cx="8083998" cy="584776"/>
          </a:xfrm>
          <a:prstGeom prst="rect">
            <a:avLst/>
          </a:prstGeom>
          <a:noFill/>
        </p:spPr>
        <p:txBody>
          <a:bodyPr wrap="square" rtlCol="0">
            <a:spAutoFit/>
          </a:bodyPr>
          <a:lstStyle/>
          <a:p>
            <a:r>
              <a:rPr lang="en-US" sz="3200" b="1" dirty="0"/>
              <a:t>Example: describing </a:t>
            </a:r>
            <a:r>
              <a:rPr lang="en-US" sz="3200" b="1" dirty="0" err="1"/>
              <a:t>HeLa</a:t>
            </a:r>
            <a:r>
              <a:rPr lang="en-US" sz="3200" b="1" dirty="0"/>
              <a:t> in </a:t>
            </a:r>
            <a:r>
              <a:rPr lang="en-US" sz="3200" b="1" dirty="0" smtClean="0"/>
              <a:t>BAO</a:t>
            </a:r>
            <a:endParaRPr lang="en-US" dirty="0"/>
          </a:p>
        </p:txBody>
      </p:sp>
    </p:spTree>
    <p:extLst>
      <p:ext uri="{BB962C8B-B14F-4D97-AF65-F5344CB8AC3E}">
        <p14:creationId xmlns:p14="http://schemas.microsoft.com/office/powerpoint/2010/main" val="369110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Importing external terms: The challenge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Investigating imported terms</a:t>
            </a:r>
          </a:p>
          <a:p>
            <a:pPr lvl="1"/>
            <a:r>
              <a:rPr lang="en-US" dirty="0" smtClean="0"/>
              <a:t>CL:</a:t>
            </a:r>
          </a:p>
          <a:p>
            <a:pPr lvl="2"/>
            <a:r>
              <a:rPr lang="en-US" dirty="0"/>
              <a:t>c</a:t>
            </a:r>
            <a:r>
              <a:rPr lang="en-US" dirty="0" smtClean="0"/>
              <a:t>ell + anatomical Part:   </a:t>
            </a:r>
            <a:r>
              <a:rPr lang="en-US" i="1" dirty="0" smtClean="0"/>
              <a:t>‘breast cell’</a:t>
            </a:r>
          </a:p>
          <a:p>
            <a:pPr lvl="2"/>
            <a:r>
              <a:rPr lang="en-US" dirty="0"/>
              <a:t>m</a:t>
            </a:r>
            <a:r>
              <a:rPr lang="en-US" dirty="0" smtClean="0"/>
              <a:t>ultiple identifiers: </a:t>
            </a:r>
            <a:r>
              <a:rPr lang="en-US" i="1" dirty="0" smtClean="0"/>
              <a:t>‘embryonic colon epithelial cell’ </a:t>
            </a:r>
            <a:r>
              <a:rPr lang="en-US" dirty="0" smtClean="0"/>
              <a:t>(embryo + anatomical part + cell)</a:t>
            </a:r>
          </a:p>
          <a:p>
            <a:pPr lvl="2"/>
            <a:r>
              <a:rPr lang="en-US" dirty="0"/>
              <a:t>n</a:t>
            </a:r>
            <a:r>
              <a:rPr lang="en-US" dirty="0" smtClean="0"/>
              <a:t>on-human organ/tissue:  </a:t>
            </a:r>
            <a:r>
              <a:rPr lang="en-US" i="1" dirty="0" smtClean="0"/>
              <a:t>gill, fin, larvae</a:t>
            </a:r>
          </a:p>
          <a:p>
            <a:pPr lvl="2"/>
            <a:r>
              <a:rPr lang="en-US" dirty="0" smtClean="0"/>
              <a:t>tissue described with derivative of another cell line, modification of a cell line *</a:t>
            </a:r>
          </a:p>
          <a:p>
            <a:pPr lvl="2"/>
            <a:r>
              <a:rPr lang="en-US" dirty="0" smtClean="0"/>
              <a:t>hybrid/cancer cell lines</a:t>
            </a:r>
          </a:p>
          <a:p>
            <a:pPr lvl="2"/>
            <a:r>
              <a:rPr lang="en-US" dirty="0"/>
              <a:t>c</a:t>
            </a:r>
            <a:r>
              <a:rPr lang="en-US" dirty="0" smtClean="0"/>
              <a:t>ase study of T Cell/Lymphocyte/Lymphoblast e.g. </a:t>
            </a:r>
            <a:r>
              <a:rPr lang="en-US" dirty="0" err="1" smtClean="0"/>
              <a:t>Jurkat</a:t>
            </a:r>
            <a:endParaRPr lang="en-US" dirty="0" smtClean="0"/>
          </a:p>
          <a:p>
            <a:pPr lvl="1"/>
            <a:r>
              <a:rPr lang="en-US" dirty="0" smtClean="0"/>
              <a:t>EBI </a:t>
            </a:r>
            <a:r>
              <a:rPr lang="en-US" dirty="0" err="1" smtClean="0"/>
              <a:t>Coriell</a:t>
            </a:r>
            <a:r>
              <a:rPr lang="en-US" dirty="0"/>
              <a:t> </a:t>
            </a:r>
            <a:r>
              <a:rPr lang="en-US" dirty="0" smtClean="0"/>
              <a:t>Cell Lines</a:t>
            </a:r>
          </a:p>
          <a:p>
            <a:pPr lvl="2"/>
            <a:r>
              <a:rPr lang="en-US" dirty="0"/>
              <a:t>a</a:t>
            </a:r>
            <a:r>
              <a:rPr lang="en-US" dirty="0" smtClean="0"/>
              <a:t>dditional information (e.g. disease – may need normalization)</a:t>
            </a:r>
          </a:p>
          <a:p>
            <a:pPr lvl="1"/>
            <a:r>
              <a:rPr lang="en-US" dirty="0" smtClean="0"/>
              <a:t>BAO Cell Line Modification</a:t>
            </a:r>
          </a:p>
          <a:p>
            <a:r>
              <a:rPr lang="en-US" dirty="0" smtClean="0"/>
              <a:t>Tools:</a:t>
            </a:r>
          </a:p>
          <a:p>
            <a:pPr lvl="1"/>
            <a:r>
              <a:rPr lang="en-US" dirty="0" err="1" smtClean="0"/>
              <a:t>OntoFox</a:t>
            </a:r>
            <a:endParaRPr lang="en-US" dirty="0" smtClean="0"/>
          </a:p>
          <a:p>
            <a:pPr lvl="1"/>
            <a:r>
              <a:rPr lang="en-US" dirty="0" smtClean="0"/>
              <a:t>Computer programming</a:t>
            </a:r>
            <a:endParaRPr lang="en-US" dirty="0"/>
          </a:p>
        </p:txBody>
      </p:sp>
      <p:sp>
        <p:nvSpPr>
          <p:cNvPr id="4" name="Date Placeholder 3"/>
          <p:cNvSpPr>
            <a:spLocks noGrp="1"/>
          </p:cNvSpPr>
          <p:nvPr>
            <p:ph type="dt" sz="half" idx="10"/>
          </p:nvPr>
        </p:nvSpPr>
        <p:spPr/>
        <p:txBody>
          <a:bodyPr/>
          <a:lstStyle/>
          <a:p>
            <a:r>
              <a:rPr lang="en-US" smtClean="0"/>
              <a:t>ICBO 2011   July 28th, 2011 </a:t>
            </a:r>
            <a:endParaRPr lang="en-US" dirty="0"/>
          </a:p>
        </p:txBody>
      </p:sp>
      <p:sp>
        <p:nvSpPr>
          <p:cNvPr id="5" name="Slide Number Placeholder 4"/>
          <p:cNvSpPr>
            <a:spLocks noGrp="1"/>
          </p:cNvSpPr>
          <p:nvPr>
            <p:ph type="sldNum" sz="quarter" idx="12"/>
          </p:nvPr>
        </p:nvSpPr>
        <p:spPr/>
        <p:txBody>
          <a:bodyPr/>
          <a:lstStyle/>
          <a:p>
            <a:fld id="{19371D3E-5A18-49EB-AD2A-429AF165759F}" type="slidenum">
              <a:rPr lang="en-US" smtClean="0"/>
              <a:t>11</a:t>
            </a:fld>
            <a:endParaRPr lang="en-US"/>
          </a:p>
        </p:txBody>
      </p:sp>
    </p:spTree>
    <p:extLst>
      <p:ext uri="{BB962C8B-B14F-4D97-AF65-F5344CB8AC3E}">
        <p14:creationId xmlns:p14="http://schemas.microsoft.com/office/powerpoint/2010/main" val="2931084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 Applications</a:t>
            </a:r>
            <a:endParaRPr lang="en-US" dirty="0"/>
          </a:p>
        </p:txBody>
      </p:sp>
      <p:sp>
        <p:nvSpPr>
          <p:cNvPr id="3" name="Content Placeholder 2"/>
          <p:cNvSpPr>
            <a:spLocks noGrp="1"/>
          </p:cNvSpPr>
          <p:nvPr>
            <p:ph idx="1"/>
          </p:nvPr>
        </p:nvSpPr>
        <p:spPr/>
        <p:txBody>
          <a:bodyPr>
            <a:normAutofit/>
          </a:bodyPr>
          <a:lstStyle/>
          <a:p>
            <a:r>
              <a:rPr lang="en-US" dirty="0" smtClean="0"/>
              <a:t>CLO as knowledgebase</a:t>
            </a:r>
          </a:p>
          <a:p>
            <a:r>
              <a:rPr lang="en-US" dirty="0" smtClean="0"/>
              <a:t>CLO to facilitate data entry of archival repositories</a:t>
            </a:r>
          </a:p>
          <a:p>
            <a:r>
              <a:rPr lang="en-US" dirty="0" smtClean="0"/>
              <a:t>CLO to validate existing cell culture information</a:t>
            </a:r>
          </a:p>
          <a:p>
            <a:r>
              <a:rPr lang="en-US" dirty="0" smtClean="0"/>
              <a:t>CLO to authenticate cell lines: ATCC SDO cell line authentication method by Short Tandem Repeat (STR) profiling, information being added to CLO by the next release</a:t>
            </a:r>
          </a:p>
          <a:p>
            <a:r>
              <a:rPr lang="en-US" dirty="0" smtClean="0"/>
              <a:t>CLO for translational informatics: connecting bench to bedside</a:t>
            </a:r>
          </a:p>
        </p:txBody>
      </p:sp>
      <p:sp>
        <p:nvSpPr>
          <p:cNvPr id="4" name="Date Placeholder 3"/>
          <p:cNvSpPr>
            <a:spLocks noGrp="1"/>
          </p:cNvSpPr>
          <p:nvPr>
            <p:ph type="dt" sz="half" idx="10"/>
          </p:nvPr>
        </p:nvSpPr>
        <p:spPr/>
        <p:txBody>
          <a:bodyPr/>
          <a:lstStyle/>
          <a:p>
            <a:r>
              <a:rPr lang="en-US" smtClean="0"/>
              <a:t>ICBO 2011   July 28th, 2011 </a:t>
            </a:r>
            <a:endParaRPr lang="en-US" dirty="0"/>
          </a:p>
        </p:txBody>
      </p:sp>
      <p:sp>
        <p:nvSpPr>
          <p:cNvPr id="5" name="Slide Number Placeholder 4"/>
          <p:cNvSpPr>
            <a:spLocks noGrp="1"/>
          </p:cNvSpPr>
          <p:nvPr>
            <p:ph type="sldNum" sz="quarter" idx="12"/>
          </p:nvPr>
        </p:nvSpPr>
        <p:spPr/>
        <p:txBody>
          <a:bodyPr/>
          <a:lstStyle/>
          <a:p>
            <a:fld id="{19371D3E-5A18-49EB-AD2A-429AF165759F}" type="slidenum">
              <a:rPr lang="en-US" smtClean="0"/>
              <a:t>12</a:t>
            </a:fld>
            <a:endParaRPr lang="en-US"/>
          </a:p>
        </p:txBody>
      </p:sp>
    </p:spTree>
    <p:extLst>
      <p:ext uri="{BB962C8B-B14F-4D97-AF65-F5344CB8AC3E}">
        <p14:creationId xmlns:p14="http://schemas.microsoft.com/office/powerpoint/2010/main" val="226736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CLO Consortium</a:t>
            </a:r>
          </a:p>
          <a:p>
            <a:pPr lvl="1"/>
            <a:r>
              <a:rPr lang="en-US" dirty="0" smtClean="0"/>
              <a:t>Distinguish: Primary </a:t>
            </a:r>
            <a:r>
              <a:rPr lang="en-US" dirty="0" smtClean="0"/>
              <a:t>Cell (Culture)/ </a:t>
            </a:r>
            <a:r>
              <a:rPr lang="en-US" dirty="0" smtClean="0"/>
              <a:t>Primary Cell Line/ Permanent Cell Line</a:t>
            </a:r>
          </a:p>
          <a:p>
            <a:pPr lvl="1"/>
            <a:r>
              <a:rPr lang="en-US" dirty="0" smtClean="0"/>
              <a:t>Precise definition:</a:t>
            </a:r>
          </a:p>
          <a:p>
            <a:pPr lvl="2"/>
            <a:r>
              <a:rPr lang="en-US" dirty="0" smtClean="0"/>
              <a:t>Major cell line’s characters (organism/ tissue type/ </a:t>
            </a:r>
            <a:r>
              <a:rPr lang="en-US" dirty="0" err="1" smtClean="0"/>
              <a:t>etc</a:t>
            </a:r>
            <a:r>
              <a:rPr lang="en-US" dirty="0" smtClean="0"/>
              <a:t>) do not change from passage to passage</a:t>
            </a:r>
          </a:p>
          <a:p>
            <a:pPr lvl="2"/>
            <a:r>
              <a:rPr lang="en-US" dirty="0" smtClean="0"/>
              <a:t>Permanent/Continuous: undefined number of passages</a:t>
            </a:r>
          </a:p>
          <a:p>
            <a:pPr lvl="2"/>
            <a:r>
              <a:rPr lang="en-US" dirty="0" smtClean="0"/>
              <a:t>Primary: finite number of passages</a:t>
            </a:r>
          </a:p>
          <a:p>
            <a:pPr lvl="1"/>
            <a:r>
              <a:rPr lang="en-US" dirty="0" smtClean="0"/>
              <a:t>Stem Cell Lines: not covered due to conflict in </a:t>
            </a:r>
            <a:r>
              <a:rPr lang="en-US" dirty="0" err="1" smtClean="0"/>
              <a:t>defition</a:t>
            </a:r>
            <a:endParaRPr lang="en-US" dirty="0"/>
          </a:p>
        </p:txBody>
      </p:sp>
      <p:sp>
        <p:nvSpPr>
          <p:cNvPr id="4" name="Date Placeholder 3"/>
          <p:cNvSpPr>
            <a:spLocks noGrp="1"/>
          </p:cNvSpPr>
          <p:nvPr>
            <p:ph type="dt" sz="half" idx="10"/>
          </p:nvPr>
        </p:nvSpPr>
        <p:spPr/>
        <p:txBody>
          <a:bodyPr/>
          <a:lstStyle/>
          <a:p>
            <a:r>
              <a:rPr lang="en-US" smtClean="0"/>
              <a:t>ICBO 2011   July 28th, 2011 </a:t>
            </a:r>
            <a:endParaRPr lang="en-US" dirty="0"/>
          </a:p>
        </p:txBody>
      </p:sp>
      <p:sp>
        <p:nvSpPr>
          <p:cNvPr id="5" name="Slide Number Placeholder 4"/>
          <p:cNvSpPr>
            <a:spLocks noGrp="1"/>
          </p:cNvSpPr>
          <p:nvPr>
            <p:ph type="sldNum" sz="quarter" idx="12"/>
          </p:nvPr>
        </p:nvSpPr>
        <p:spPr/>
        <p:txBody>
          <a:bodyPr/>
          <a:lstStyle/>
          <a:p>
            <a:fld id="{19371D3E-5A18-49EB-AD2A-429AF165759F}" type="slidenum">
              <a:rPr lang="en-US" smtClean="0"/>
              <a:t>13</a:t>
            </a:fld>
            <a:endParaRPr lang="en-US"/>
          </a:p>
        </p:txBody>
      </p:sp>
      <p:sp>
        <p:nvSpPr>
          <p:cNvPr id="6" name="TextBox 5"/>
          <p:cNvSpPr txBox="1"/>
          <p:nvPr/>
        </p:nvSpPr>
        <p:spPr>
          <a:xfrm>
            <a:off x="779463" y="491564"/>
            <a:ext cx="7236259" cy="523220"/>
          </a:xfrm>
          <a:prstGeom prst="rect">
            <a:avLst/>
          </a:prstGeom>
          <a:noFill/>
        </p:spPr>
        <p:txBody>
          <a:bodyPr wrap="square" rtlCol="0">
            <a:spAutoFit/>
          </a:bodyPr>
          <a:lstStyle/>
          <a:p>
            <a:r>
              <a:rPr lang="en-US" sz="2800" dirty="0" smtClean="0"/>
              <a:t>Discussion on future direction of CLO</a:t>
            </a:r>
            <a:endParaRPr lang="en-US" sz="2800" dirty="0"/>
          </a:p>
        </p:txBody>
      </p:sp>
    </p:spTree>
    <p:extLst>
      <p:ext uri="{BB962C8B-B14F-4D97-AF65-F5344CB8AC3E}">
        <p14:creationId xmlns:p14="http://schemas.microsoft.com/office/powerpoint/2010/main" val="232185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Terry’s Notes</a:t>
            </a:r>
            <a:r>
              <a:rPr lang="en-US" dirty="0"/>
              <a:t> </a:t>
            </a:r>
            <a:r>
              <a:rPr lang="en-US" dirty="0" smtClean="0"/>
              <a:t>on scoring for CL term mapping</a:t>
            </a:r>
            <a:endParaRPr lang="en-US" dirty="0"/>
          </a:p>
        </p:txBody>
      </p:sp>
      <p:sp>
        <p:nvSpPr>
          <p:cNvPr id="3" name="Content Placeholder 2"/>
          <p:cNvSpPr>
            <a:spLocks noGrp="1"/>
          </p:cNvSpPr>
          <p:nvPr>
            <p:ph idx="1"/>
          </p:nvPr>
        </p:nvSpPr>
        <p:spPr/>
        <p:txBody>
          <a:bodyPr>
            <a:normAutofit fontScale="62500" lnSpcReduction="20000"/>
          </a:bodyPr>
          <a:lstStyle/>
          <a:p>
            <a:r>
              <a:rPr lang="en-US" sz="2400" dirty="0">
                <a:solidFill>
                  <a:schemeClr val="tx1"/>
                </a:solidFill>
              </a:rPr>
              <a:t>"just cell" = you should reference Cell ontology term "cell" plus an anatomy term.  This is for cell lines with no description beyond a tissue, ex: "breast cell".  CL would become very cluttered if we had to make a cell type for every tissue or organ part</a:t>
            </a:r>
          </a:p>
          <a:p>
            <a:r>
              <a:rPr lang="en-US" sz="2400" dirty="0">
                <a:solidFill>
                  <a:schemeClr val="tx1"/>
                </a:solidFill>
              </a:rPr>
              <a:t>"OBI" = something about the description implies culturing conditions like "adherent", or experimentally modified cells like "GFP".  More appropriate for OBI.</a:t>
            </a:r>
          </a:p>
          <a:p>
            <a:r>
              <a:rPr lang="en-US" sz="2400" dirty="0">
                <a:solidFill>
                  <a:schemeClr val="tx1"/>
                </a:solidFill>
              </a:rPr>
              <a:t>"fetal"= fetal or embryonic in description.  Just discussed with Alex and we feel that terms like "colon epithelial cell from embryo" should just reference CL "colon epithelial cell".  We'll add embryo or fetal cell terms when they are unique to development, or have differences that distinguish them from adult cells.</a:t>
            </a:r>
          </a:p>
          <a:p>
            <a:r>
              <a:rPr lang="en-US" sz="2400" dirty="0">
                <a:solidFill>
                  <a:schemeClr val="tx1"/>
                </a:solidFill>
              </a:rPr>
              <a:t>"more than one cell type" = description indicates more than one cell type</a:t>
            </a:r>
          </a:p>
          <a:p>
            <a:r>
              <a:rPr lang="en-US" sz="2400" dirty="0" smtClean="0">
                <a:solidFill>
                  <a:schemeClr val="tx1"/>
                </a:solidFill>
              </a:rPr>
              <a:t>"cancer" =  cell comes from tumor.  Most cases can still identify a CL term to link to but you'll need to indicate cancerous source.  Terms with metastasis are confusing though as was the cell line derived from a bone marrow cell that metastasized elsewhere, or cell of unknown origin that metastasized to the bone marrow.</a:t>
            </a:r>
          </a:p>
          <a:p>
            <a:endParaRPr lang="en-US" sz="2400" dirty="0">
              <a:solidFill>
                <a:schemeClr val="tx1"/>
              </a:solidFill>
            </a:endParaRPr>
          </a:p>
          <a:p>
            <a:endParaRPr lang="en-US" sz="2400" dirty="0">
              <a:solidFill>
                <a:schemeClr val="tx1"/>
              </a:solidFill>
            </a:endParaRPr>
          </a:p>
          <a:p>
            <a:endParaRPr lang="en-US" dirty="0"/>
          </a:p>
          <a:p>
            <a:endParaRPr lang="en-US" dirty="0"/>
          </a:p>
        </p:txBody>
      </p:sp>
      <p:sp>
        <p:nvSpPr>
          <p:cNvPr id="4" name="Date Placeholder 3"/>
          <p:cNvSpPr>
            <a:spLocks noGrp="1"/>
          </p:cNvSpPr>
          <p:nvPr>
            <p:ph type="dt" sz="half" idx="10"/>
          </p:nvPr>
        </p:nvSpPr>
        <p:spPr/>
        <p:txBody>
          <a:bodyPr/>
          <a:lstStyle/>
          <a:p>
            <a:r>
              <a:rPr lang="en-US" smtClean="0"/>
              <a:t>ICBO 2011   July 28th, 2011 </a:t>
            </a:r>
            <a:endParaRPr lang="en-US" dirty="0"/>
          </a:p>
        </p:txBody>
      </p:sp>
      <p:sp>
        <p:nvSpPr>
          <p:cNvPr id="5" name="Slide Number Placeholder 4"/>
          <p:cNvSpPr>
            <a:spLocks noGrp="1"/>
          </p:cNvSpPr>
          <p:nvPr>
            <p:ph type="sldNum" sz="quarter" idx="12"/>
          </p:nvPr>
        </p:nvSpPr>
        <p:spPr/>
        <p:txBody>
          <a:bodyPr/>
          <a:lstStyle/>
          <a:p>
            <a:fld id="{19371D3E-5A18-49EB-AD2A-429AF165759F}" type="slidenum">
              <a:rPr lang="en-US" smtClean="0"/>
              <a:t>14</a:t>
            </a:fld>
            <a:endParaRPr lang="en-US"/>
          </a:p>
        </p:txBody>
      </p:sp>
    </p:spTree>
    <p:extLst>
      <p:ext uri="{BB962C8B-B14F-4D97-AF65-F5344CB8AC3E}">
        <p14:creationId xmlns:p14="http://schemas.microsoft.com/office/powerpoint/2010/main" val="3281484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Input: set of terms</a:t>
            </a:r>
          </a:p>
          <a:p>
            <a:r>
              <a:rPr lang="en-US" dirty="0" smtClean="0"/>
              <a:t>Specify axioms</a:t>
            </a:r>
          </a:p>
          <a:p>
            <a:r>
              <a:rPr lang="en-US" dirty="0" err="1" smtClean="0"/>
              <a:t>OntoFox</a:t>
            </a:r>
            <a:r>
              <a:rPr lang="en-US" dirty="0" smtClean="0"/>
              <a:t>-processing to determine intermediate concept structure (e.g. finding extra terms to accommodate term import such as upper-level terms to make the hierarchical term integration as conforming to given axioms as possible)</a:t>
            </a:r>
          </a:p>
          <a:p>
            <a:r>
              <a:rPr lang="en-US" dirty="0" smtClean="0"/>
              <a:t>Cell Lines (CLKB, </a:t>
            </a:r>
            <a:r>
              <a:rPr lang="en-US" dirty="0" err="1" smtClean="0"/>
              <a:t>Coriell</a:t>
            </a:r>
            <a:r>
              <a:rPr lang="en-US" dirty="0" smtClean="0"/>
              <a:t>), CL, </a:t>
            </a:r>
            <a:r>
              <a:rPr lang="en-US" dirty="0" err="1" smtClean="0"/>
              <a:t>Uberon</a:t>
            </a:r>
            <a:r>
              <a:rPr lang="en-US" dirty="0" smtClean="0"/>
              <a:t> done by scripting programming</a:t>
            </a:r>
          </a:p>
          <a:p>
            <a:r>
              <a:rPr lang="en-US" dirty="0" smtClean="0"/>
              <a:t>OBI, </a:t>
            </a:r>
            <a:r>
              <a:rPr lang="en-US" dirty="0" err="1" smtClean="0"/>
              <a:t>NCBI_Taxon</a:t>
            </a:r>
            <a:r>
              <a:rPr lang="en-US" dirty="0" smtClean="0"/>
              <a:t>, FMA, Disease </a:t>
            </a:r>
            <a:r>
              <a:rPr lang="en-US" dirty="0" err="1" smtClean="0"/>
              <a:t>Ont</a:t>
            </a:r>
            <a:r>
              <a:rPr lang="en-US" dirty="0" smtClean="0"/>
              <a:t> terms imported by </a:t>
            </a:r>
            <a:r>
              <a:rPr lang="en-US" dirty="0" err="1" smtClean="0"/>
              <a:t>OntoFox</a:t>
            </a:r>
            <a:endParaRPr lang="en-US" dirty="0"/>
          </a:p>
        </p:txBody>
      </p:sp>
      <p:sp>
        <p:nvSpPr>
          <p:cNvPr id="4" name="Date Placeholder 3"/>
          <p:cNvSpPr>
            <a:spLocks noGrp="1"/>
          </p:cNvSpPr>
          <p:nvPr>
            <p:ph type="dt" sz="half" idx="10"/>
          </p:nvPr>
        </p:nvSpPr>
        <p:spPr/>
        <p:txBody>
          <a:bodyPr/>
          <a:lstStyle/>
          <a:p>
            <a:r>
              <a:rPr lang="en-US" smtClean="0"/>
              <a:t>ICBO 2011   July 28th, 2011 </a:t>
            </a:r>
            <a:endParaRPr lang="en-US" dirty="0"/>
          </a:p>
        </p:txBody>
      </p:sp>
      <p:sp>
        <p:nvSpPr>
          <p:cNvPr id="5" name="Slide Number Placeholder 4"/>
          <p:cNvSpPr>
            <a:spLocks noGrp="1"/>
          </p:cNvSpPr>
          <p:nvPr>
            <p:ph type="sldNum" sz="quarter" idx="12"/>
          </p:nvPr>
        </p:nvSpPr>
        <p:spPr/>
        <p:txBody>
          <a:bodyPr/>
          <a:lstStyle/>
          <a:p>
            <a:fld id="{19371D3E-5A18-49EB-AD2A-429AF165759F}" type="slidenum">
              <a:rPr lang="en-US" smtClean="0"/>
              <a:t>15</a:t>
            </a:fld>
            <a:endParaRPr lang="en-US"/>
          </a:p>
        </p:txBody>
      </p:sp>
      <p:sp>
        <p:nvSpPr>
          <p:cNvPr id="2" name="TextBox 1"/>
          <p:cNvSpPr txBox="1"/>
          <p:nvPr/>
        </p:nvSpPr>
        <p:spPr>
          <a:xfrm>
            <a:off x="682770" y="532528"/>
            <a:ext cx="7578750" cy="646331"/>
          </a:xfrm>
          <a:prstGeom prst="rect">
            <a:avLst/>
          </a:prstGeom>
          <a:noFill/>
        </p:spPr>
        <p:txBody>
          <a:bodyPr wrap="square" rtlCol="0">
            <a:spAutoFit/>
          </a:bodyPr>
          <a:lstStyle/>
          <a:p>
            <a:r>
              <a:rPr lang="en-US" sz="3600" b="1" dirty="0" err="1" smtClean="0"/>
              <a:t>OntoFox</a:t>
            </a:r>
            <a:r>
              <a:rPr lang="en-US" sz="3600" b="1" dirty="0" smtClean="0"/>
              <a:t> Imports</a:t>
            </a:r>
            <a:endParaRPr lang="en-US" sz="3600" b="1" dirty="0"/>
          </a:p>
        </p:txBody>
      </p:sp>
    </p:spTree>
    <p:extLst>
      <p:ext uri="{BB962C8B-B14F-4D97-AF65-F5344CB8AC3E}">
        <p14:creationId xmlns:p14="http://schemas.microsoft.com/office/powerpoint/2010/main" val="238916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Why CLKB/CLO?</a:t>
            </a:r>
          </a:p>
          <a:p>
            <a:pPr lvl="1"/>
            <a:r>
              <a:rPr lang="en-US" dirty="0" smtClean="0"/>
              <a:t>Cell cultures widely used in research, but no real central reference on naming and qualification</a:t>
            </a:r>
          </a:p>
          <a:p>
            <a:pPr lvl="1"/>
            <a:r>
              <a:rPr lang="en-US" dirty="0" smtClean="0"/>
              <a:t>Contamination is an on-going issue</a:t>
            </a:r>
          </a:p>
          <a:p>
            <a:r>
              <a:rPr lang="en-US" dirty="0" smtClean="0"/>
              <a:t>2007 release of Cell Line Knowledgebase (CLKB)</a:t>
            </a:r>
          </a:p>
          <a:p>
            <a:pPr lvl="1"/>
            <a:r>
              <a:rPr lang="en-US" dirty="0" smtClean="0"/>
              <a:t>Needing the place to hold information of cell cultures, issue deriving from development of the Cell Ontology (CL)</a:t>
            </a:r>
          </a:p>
          <a:p>
            <a:pPr lvl="1"/>
            <a:r>
              <a:rPr lang="en-US" dirty="0" smtClean="0"/>
              <a:t>~9,000 cell line entries drawn from ATCC and </a:t>
            </a:r>
            <a:r>
              <a:rPr lang="en-US" dirty="0" err="1" smtClean="0"/>
              <a:t>HyperCLDB</a:t>
            </a:r>
            <a:endParaRPr lang="en-US" dirty="0" smtClean="0"/>
          </a:p>
          <a:p>
            <a:pPr lvl="1"/>
            <a:r>
              <a:rPr lang="en-US" dirty="0" smtClean="0"/>
              <a:t>Basic information, minimal hierarchy structure</a:t>
            </a:r>
          </a:p>
          <a:p>
            <a:pPr lvl="1"/>
            <a:r>
              <a:rPr lang="en-US" dirty="0" smtClean="0"/>
              <a:t>Mainly viewed as cell line catalogue</a:t>
            </a:r>
          </a:p>
          <a:p>
            <a:r>
              <a:rPr lang="en-US" dirty="0" smtClean="0"/>
              <a:t>Request for fully-developed ontology of cell lines by community</a:t>
            </a:r>
          </a:p>
          <a:p>
            <a:r>
              <a:rPr lang="en-US" dirty="0" smtClean="0"/>
              <a:t>Collaboration as consequence of request</a:t>
            </a:r>
          </a:p>
          <a:p>
            <a:pPr lvl="1"/>
            <a:r>
              <a:rPr lang="en-US" dirty="0" smtClean="0"/>
              <a:t>Cell Ontology Development Team (Jackson Laboratory)</a:t>
            </a:r>
          </a:p>
          <a:p>
            <a:pPr lvl="1"/>
            <a:r>
              <a:rPr lang="en-US" dirty="0" smtClean="0"/>
              <a:t>European Bioinformatics Institute (EBI)</a:t>
            </a:r>
          </a:p>
          <a:p>
            <a:pPr lvl="1"/>
            <a:r>
              <a:rPr lang="en-US" dirty="0" smtClean="0"/>
              <a:t>The </a:t>
            </a:r>
            <a:r>
              <a:rPr lang="en-US" dirty="0" err="1" smtClean="0"/>
              <a:t>BioAssay</a:t>
            </a:r>
            <a:r>
              <a:rPr lang="en-US" dirty="0" smtClean="0"/>
              <a:t> Ontology (BAO) at the University of Miami</a:t>
            </a:r>
          </a:p>
        </p:txBody>
      </p:sp>
      <p:sp>
        <p:nvSpPr>
          <p:cNvPr id="5" name="Date Placeholder 4"/>
          <p:cNvSpPr>
            <a:spLocks noGrp="1"/>
          </p:cNvSpPr>
          <p:nvPr>
            <p:ph type="dt" sz="half" idx="10"/>
          </p:nvPr>
        </p:nvSpPr>
        <p:spPr/>
        <p:txBody>
          <a:bodyPr/>
          <a:lstStyle/>
          <a:p>
            <a:r>
              <a:rPr lang="en-US" smtClean="0"/>
              <a:t>ICBO 2011   July 28th, 2011 </a:t>
            </a:r>
            <a:endParaRPr lang="en-US" dirty="0"/>
          </a:p>
        </p:txBody>
      </p:sp>
      <p:sp>
        <p:nvSpPr>
          <p:cNvPr id="6" name="Slide Number Placeholder 5"/>
          <p:cNvSpPr>
            <a:spLocks noGrp="1"/>
          </p:cNvSpPr>
          <p:nvPr>
            <p:ph type="sldNum" sz="quarter" idx="12"/>
          </p:nvPr>
        </p:nvSpPr>
        <p:spPr/>
        <p:txBody>
          <a:bodyPr/>
          <a:lstStyle/>
          <a:p>
            <a:fld id="{19371D3E-5A18-49EB-AD2A-429AF165759F}" type="slidenum">
              <a:rPr lang="en-US" smtClean="0"/>
              <a:t>1</a:t>
            </a:fld>
            <a:endParaRPr lang="en-US"/>
          </a:p>
        </p:txBody>
      </p:sp>
    </p:spTree>
    <p:extLst>
      <p:ext uri="{BB962C8B-B14F-4D97-AF65-F5344CB8AC3E}">
        <p14:creationId xmlns:p14="http://schemas.microsoft.com/office/powerpoint/2010/main" val="7303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CLO?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OBO Foundry conformance</a:t>
            </a:r>
          </a:p>
          <a:p>
            <a:r>
              <a:rPr lang="en-US" dirty="0" smtClean="0"/>
              <a:t>Fully-developed ontology PLUS individual listing of cell line entries (knowledgebase)</a:t>
            </a:r>
          </a:p>
          <a:p>
            <a:r>
              <a:rPr lang="en-US" dirty="0" smtClean="0"/>
              <a:t>Importing terms from external source ontologies, keeping original namespace of those imported for reference links</a:t>
            </a:r>
          </a:p>
          <a:p>
            <a:r>
              <a:rPr lang="en-US" dirty="0" smtClean="0"/>
              <a:t>Collaboration and Community support</a:t>
            </a:r>
          </a:p>
          <a:p>
            <a:pPr lvl="1"/>
            <a:r>
              <a:rPr lang="en-US" dirty="0" err="1" smtClean="0"/>
              <a:t>Sourceforge</a:t>
            </a:r>
            <a:r>
              <a:rPr lang="en-US" dirty="0" smtClean="0"/>
              <a:t> developing workspace: open access</a:t>
            </a:r>
          </a:p>
          <a:p>
            <a:pPr lvl="2"/>
            <a:r>
              <a:rPr lang="en-US" dirty="0" smtClean="0"/>
              <a:t>http://</a:t>
            </a:r>
            <a:r>
              <a:rPr lang="en-US" dirty="0" err="1" smtClean="0"/>
              <a:t>sourceforge.net</a:t>
            </a:r>
            <a:r>
              <a:rPr lang="en-US" dirty="0" smtClean="0"/>
              <a:t>/projects/</a:t>
            </a:r>
            <a:r>
              <a:rPr lang="en-US" dirty="0" err="1" smtClean="0"/>
              <a:t>clo</a:t>
            </a:r>
            <a:r>
              <a:rPr lang="en-US" dirty="0" smtClean="0"/>
              <a:t>-ontology/</a:t>
            </a:r>
          </a:p>
          <a:p>
            <a:pPr lvl="1"/>
            <a:r>
              <a:rPr lang="en-US" dirty="0" smtClean="0"/>
              <a:t>Special thanks to CL (T. Meehan, A. Diehl), EBI (C. Pang, J. Malone, H. Parkinson), and BAO (U. </a:t>
            </a:r>
            <a:r>
              <a:rPr lang="en-US" dirty="0" err="1" smtClean="0"/>
              <a:t>Vempati</a:t>
            </a:r>
            <a:r>
              <a:rPr lang="en-US" dirty="0" smtClean="0"/>
              <a:t>, S. </a:t>
            </a:r>
            <a:r>
              <a:rPr lang="en-US" dirty="0" err="1" smtClean="0"/>
              <a:t>Schurer</a:t>
            </a:r>
            <a:r>
              <a:rPr lang="en-US" dirty="0" smtClean="0"/>
              <a:t>)</a:t>
            </a:r>
          </a:p>
          <a:p>
            <a:endParaRPr lang="en-US" dirty="0"/>
          </a:p>
        </p:txBody>
      </p:sp>
      <p:sp>
        <p:nvSpPr>
          <p:cNvPr id="4" name="Date Placeholder 3"/>
          <p:cNvSpPr>
            <a:spLocks noGrp="1"/>
          </p:cNvSpPr>
          <p:nvPr>
            <p:ph type="dt" sz="half" idx="10"/>
          </p:nvPr>
        </p:nvSpPr>
        <p:spPr/>
        <p:txBody>
          <a:bodyPr/>
          <a:lstStyle/>
          <a:p>
            <a:r>
              <a:rPr lang="en-US" smtClean="0"/>
              <a:t>ICBO 2011   July 28th, 2011 </a:t>
            </a:r>
            <a:endParaRPr lang="en-US" dirty="0"/>
          </a:p>
        </p:txBody>
      </p:sp>
      <p:sp>
        <p:nvSpPr>
          <p:cNvPr id="5" name="Slide Number Placeholder 4"/>
          <p:cNvSpPr>
            <a:spLocks noGrp="1"/>
          </p:cNvSpPr>
          <p:nvPr>
            <p:ph type="sldNum" sz="quarter" idx="12"/>
          </p:nvPr>
        </p:nvSpPr>
        <p:spPr/>
        <p:txBody>
          <a:bodyPr/>
          <a:lstStyle/>
          <a:p>
            <a:fld id="{19371D3E-5A18-49EB-AD2A-429AF165759F}" type="slidenum">
              <a:rPr lang="en-US" smtClean="0"/>
              <a:t>2</a:t>
            </a:fld>
            <a:endParaRPr lang="en-US"/>
          </a:p>
        </p:txBody>
      </p:sp>
    </p:spTree>
    <p:extLst>
      <p:ext uri="{BB962C8B-B14F-4D97-AF65-F5344CB8AC3E}">
        <p14:creationId xmlns:p14="http://schemas.microsoft.com/office/powerpoint/2010/main" val="267092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de-DE"/>
              <a:t>Master headline</a:t>
            </a:r>
          </a:p>
        </p:txBody>
      </p:sp>
      <p:sp>
        <p:nvSpPr>
          <p:cNvPr id="4097" name="Rectangle 1"/>
          <p:cNvSpPr>
            <a:spLocks noGrp="1" noChangeArrowheads="1"/>
          </p:cNvSpPr>
          <p:nvPr>
            <p:ph type="title"/>
          </p:nvPr>
        </p:nvSpPr>
        <p:spPr>
          <a:xfrm>
            <a:off x="424801" y="285378"/>
            <a:ext cx="8228160" cy="1144921"/>
          </a:xfrm>
          <a:ln/>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CLO Cell </a:t>
            </a:r>
            <a:r>
              <a:rPr lang="en-GB" dirty="0"/>
              <a:t>Lines in Functional Genomics, EBI</a:t>
            </a:r>
          </a:p>
        </p:txBody>
      </p:sp>
      <p:sp>
        <p:nvSpPr>
          <p:cNvPr id="4098" name="Rectangle 2"/>
          <p:cNvSpPr>
            <a:spLocks noGrp="1" noChangeArrowheads="1"/>
          </p:cNvSpPr>
          <p:nvPr>
            <p:ph type="body" idx="1"/>
          </p:nvPr>
        </p:nvSpPr>
        <p:spPr>
          <a:xfrm>
            <a:off x="131040" y="1782238"/>
            <a:ext cx="8621280" cy="4213882"/>
          </a:xfrm>
          <a:noFill/>
          <a:ln/>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90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err="1">
                <a:solidFill>
                  <a:srgbClr val="3399FF"/>
                </a:solidFill>
              </a:rPr>
              <a:t>ArrayExpress</a:t>
            </a:r>
            <a:r>
              <a:rPr lang="en-GB" dirty="0"/>
              <a:t> and </a:t>
            </a:r>
            <a:r>
              <a:rPr lang="en-GB" dirty="0">
                <a:solidFill>
                  <a:srgbClr val="3399FF"/>
                </a:solidFill>
              </a:rPr>
              <a:t>Gene Expression Atlas</a:t>
            </a:r>
            <a:r>
              <a:rPr lang="en-GB" dirty="0"/>
              <a:t> contain cell lines studying many genes (over 50k in Atlas alone)</a:t>
            </a:r>
          </a:p>
          <a:p>
            <a:pPr>
              <a:lnSpc>
                <a:spcPct val="90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a:solidFill>
                  <a:srgbClr val="3399FF"/>
                </a:solidFill>
              </a:rPr>
              <a:t>Bio-sample Database</a:t>
            </a:r>
            <a:r>
              <a:rPr lang="en-GB" dirty="0"/>
              <a:t> at EBI </a:t>
            </a:r>
            <a:r>
              <a:rPr lang="en-GB" dirty="0">
                <a:hlinkClick r:id="rId3"/>
              </a:rPr>
              <a:t>www.ebi.ac.uk/biosamples</a:t>
            </a:r>
            <a:r>
              <a:rPr lang="en-GB" dirty="0"/>
              <a:t> will require ontology with great number of cell lines</a:t>
            </a:r>
          </a:p>
          <a:p>
            <a:pPr>
              <a:lnSpc>
                <a:spcPct val="90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a:t>Currently described in </a:t>
            </a:r>
            <a:r>
              <a:rPr lang="en-GB" dirty="0">
                <a:solidFill>
                  <a:srgbClr val="3399FF"/>
                </a:solidFill>
              </a:rPr>
              <a:t>EFO</a:t>
            </a:r>
            <a:r>
              <a:rPr lang="en-GB" dirty="0"/>
              <a:t> </a:t>
            </a:r>
            <a:r>
              <a:rPr lang="en-GB" dirty="0">
                <a:hlinkClick r:id="rId4"/>
              </a:rPr>
              <a:t>www.ebi.ac.uk/efo</a:t>
            </a:r>
            <a:r>
              <a:rPr lang="en-GB" dirty="0"/>
              <a:t> which will import cell line ontology, already imports cell type, OBI and others</a:t>
            </a:r>
          </a:p>
          <a:p>
            <a:pPr>
              <a:lnSpc>
                <a:spcPct val="90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a:t>Primary use cases are for </a:t>
            </a:r>
            <a:r>
              <a:rPr lang="en-GB" dirty="0" err="1"/>
              <a:t>curation</a:t>
            </a:r>
            <a:r>
              <a:rPr lang="en-GB" dirty="0"/>
              <a:t>, querying, data integration and visualization</a:t>
            </a:r>
          </a:p>
          <a:p>
            <a:pPr>
              <a:lnSpc>
                <a:spcPct val="90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err="1">
                <a:solidFill>
                  <a:srgbClr val="3399FF"/>
                </a:solidFill>
              </a:rPr>
              <a:t>Coriell</a:t>
            </a:r>
            <a:r>
              <a:rPr lang="en-GB" dirty="0">
                <a:solidFill>
                  <a:srgbClr val="3399FF"/>
                </a:solidFill>
              </a:rPr>
              <a:t> Cell Line ontology</a:t>
            </a:r>
            <a:r>
              <a:rPr lang="en-GB" dirty="0"/>
              <a:t> working with the cell line ontology group to be interoperable</a:t>
            </a:r>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7997" y="5948881"/>
            <a:ext cx="545872" cy="545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02" name="Picture 6" descr="ae_head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3095" y="6197938"/>
            <a:ext cx="1973449" cy="296873"/>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5948882"/>
            <a:ext cx="1730581" cy="545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5637703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highlevel.eps"/>
          <p:cNvPicPr>
            <a:picLocks noGrp="1" noChangeAspect="1"/>
          </p:cNvPicPr>
          <p:nvPr>
            <p:ph idx="1"/>
          </p:nvPr>
        </p:nvPicPr>
        <p:blipFill>
          <a:blip r:embed="rId3"/>
          <a:srcRect l="12864" t="24294" r="23888" b="27312"/>
          <a:stretch>
            <a:fillRect/>
          </a:stretch>
        </p:blipFill>
        <p:spPr>
          <a:xfrm>
            <a:off x="827154" y="1984229"/>
            <a:ext cx="7735224" cy="3694226"/>
          </a:xfrm>
        </p:spPr>
      </p:pic>
      <p:sp>
        <p:nvSpPr>
          <p:cNvPr id="2" name="Title 1"/>
          <p:cNvSpPr>
            <a:spLocks noGrp="1"/>
          </p:cNvSpPr>
          <p:nvPr>
            <p:ph type="title"/>
          </p:nvPr>
        </p:nvSpPr>
        <p:spPr>
          <a:xfrm>
            <a:off x="332777" y="259101"/>
            <a:ext cx="8633479" cy="1066800"/>
          </a:xfrm>
        </p:spPr>
        <p:txBody>
          <a:bodyPr>
            <a:normAutofit/>
          </a:bodyPr>
          <a:lstStyle/>
          <a:p>
            <a:r>
              <a:rPr lang="en-US" dirty="0" smtClean="0"/>
              <a:t>CLO in CL: Enhancing content</a:t>
            </a:r>
            <a:endParaRPr lang="en-US" dirty="0"/>
          </a:p>
        </p:txBody>
      </p:sp>
      <p:sp>
        <p:nvSpPr>
          <p:cNvPr id="5" name="Donut 4"/>
          <p:cNvSpPr/>
          <p:nvPr/>
        </p:nvSpPr>
        <p:spPr>
          <a:xfrm>
            <a:off x="827154" y="4880573"/>
            <a:ext cx="2112093" cy="716725"/>
          </a:xfrm>
          <a:prstGeom prst="donut">
            <a:avLst>
              <a:gd name="adj" fmla="val 878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sp>
        <p:nvSpPr>
          <p:cNvPr id="6" name="Down Arrow 5"/>
          <p:cNvSpPr/>
          <p:nvPr/>
        </p:nvSpPr>
        <p:spPr>
          <a:xfrm>
            <a:off x="4726200" y="4931740"/>
            <a:ext cx="267155" cy="56204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047803" y="6139857"/>
            <a:ext cx="1672253" cy="369332"/>
          </a:xfrm>
          <a:prstGeom prst="rect">
            <a:avLst/>
          </a:prstGeom>
          <a:noFill/>
        </p:spPr>
        <p:txBody>
          <a:bodyPr wrap="none" rtlCol="0">
            <a:spAutoFit/>
          </a:bodyPr>
          <a:lstStyle/>
          <a:p>
            <a:r>
              <a:rPr lang="en-US" dirty="0" smtClean="0"/>
              <a:t>Plant ontology</a:t>
            </a:r>
            <a:endParaRPr lang="en-US" dirty="0"/>
          </a:p>
        </p:txBody>
      </p:sp>
      <p:sp>
        <p:nvSpPr>
          <p:cNvPr id="8" name="Donut 7"/>
          <p:cNvSpPr/>
          <p:nvPr/>
        </p:nvSpPr>
        <p:spPr>
          <a:xfrm>
            <a:off x="3560266" y="4161596"/>
            <a:ext cx="2524606" cy="677333"/>
          </a:xfrm>
          <a:prstGeom prst="donut">
            <a:avLst>
              <a:gd name="adj" fmla="val 878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sp>
        <p:nvSpPr>
          <p:cNvPr id="9" name="Down Arrow 8"/>
          <p:cNvSpPr/>
          <p:nvPr/>
        </p:nvSpPr>
        <p:spPr>
          <a:xfrm>
            <a:off x="1771877" y="5740320"/>
            <a:ext cx="245533" cy="32397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529038" y="5493188"/>
            <a:ext cx="2644249" cy="369332"/>
          </a:xfrm>
          <a:prstGeom prst="rect">
            <a:avLst/>
          </a:prstGeom>
          <a:noFill/>
        </p:spPr>
        <p:txBody>
          <a:bodyPr wrap="none" rtlCol="0">
            <a:spAutoFit/>
          </a:bodyPr>
          <a:lstStyle/>
          <a:p>
            <a:r>
              <a:rPr lang="en-US" dirty="0" smtClean="0"/>
              <a:t>Cell line ontology (CLO)</a:t>
            </a:r>
            <a:endParaRPr lang="en-US" dirty="0"/>
          </a:p>
        </p:txBody>
      </p:sp>
      <p:sp>
        <p:nvSpPr>
          <p:cNvPr id="13" name="Donut 12"/>
          <p:cNvSpPr/>
          <p:nvPr/>
        </p:nvSpPr>
        <p:spPr>
          <a:xfrm>
            <a:off x="3195911" y="2751667"/>
            <a:ext cx="3081475" cy="677333"/>
          </a:xfrm>
          <a:prstGeom prst="donut">
            <a:avLst>
              <a:gd name="adj" fmla="val 878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sp>
        <p:nvSpPr>
          <p:cNvPr id="14" name="TextBox 13"/>
          <p:cNvSpPr txBox="1"/>
          <p:nvPr/>
        </p:nvSpPr>
        <p:spPr>
          <a:xfrm>
            <a:off x="4253083" y="1969839"/>
            <a:ext cx="4713174" cy="369332"/>
          </a:xfrm>
          <a:prstGeom prst="rect">
            <a:avLst/>
          </a:prstGeom>
          <a:noFill/>
        </p:spPr>
        <p:txBody>
          <a:bodyPr wrap="none" rtlCol="0">
            <a:spAutoFit/>
          </a:bodyPr>
          <a:lstStyle/>
          <a:p>
            <a:r>
              <a:rPr lang="en-US" dirty="0" smtClean="0"/>
              <a:t>Ontology of Biomedical Investigations (OBI)</a:t>
            </a:r>
            <a:endParaRPr lang="en-US" dirty="0"/>
          </a:p>
        </p:txBody>
      </p:sp>
      <p:sp>
        <p:nvSpPr>
          <p:cNvPr id="15" name="Down Arrow 14"/>
          <p:cNvSpPr/>
          <p:nvPr/>
        </p:nvSpPr>
        <p:spPr>
          <a:xfrm rot="13800150">
            <a:off x="5915536" y="2293029"/>
            <a:ext cx="267155" cy="56204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nut 15"/>
          <p:cNvSpPr/>
          <p:nvPr/>
        </p:nvSpPr>
        <p:spPr>
          <a:xfrm>
            <a:off x="6162194" y="4199175"/>
            <a:ext cx="2524606" cy="677333"/>
          </a:xfrm>
          <a:prstGeom prst="donut">
            <a:avLst>
              <a:gd name="adj" fmla="val 8780"/>
            </a:avLst>
          </a:prstGeom>
          <a:solidFill>
            <a:srgbClr val="FF0000">
              <a:alpha val="33000"/>
            </a:srgb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9262692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 in BAO: Describing cell lines in assay</a:t>
            </a:r>
            <a:endParaRPr lang="en-US" dirty="0"/>
          </a:p>
        </p:txBody>
      </p:sp>
      <p:sp>
        <p:nvSpPr>
          <p:cNvPr id="4" name="Date Placeholder 3"/>
          <p:cNvSpPr>
            <a:spLocks noGrp="1"/>
          </p:cNvSpPr>
          <p:nvPr>
            <p:ph type="dt" sz="half" idx="10"/>
          </p:nvPr>
        </p:nvSpPr>
        <p:spPr/>
        <p:txBody>
          <a:bodyPr/>
          <a:lstStyle/>
          <a:p>
            <a:r>
              <a:rPr lang="en-US" smtClean="0"/>
              <a:t>ICBO 2011   July 28th, 2011 </a:t>
            </a:r>
            <a:endParaRPr lang="en-US" dirty="0"/>
          </a:p>
        </p:txBody>
      </p:sp>
      <p:sp>
        <p:nvSpPr>
          <p:cNvPr id="5" name="Slide Number Placeholder 4"/>
          <p:cNvSpPr>
            <a:spLocks noGrp="1"/>
          </p:cNvSpPr>
          <p:nvPr>
            <p:ph type="sldNum" sz="quarter" idx="12"/>
          </p:nvPr>
        </p:nvSpPr>
        <p:spPr/>
        <p:txBody>
          <a:bodyPr/>
          <a:lstStyle/>
          <a:p>
            <a:fld id="{19371D3E-5A18-49EB-AD2A-429AF165759F}" type="slidenum">
              <a:rPr lang="en-US" smtClean="0"/>
              <a:t>5</a:t>
            </a:fld>
            <a:endParaRPr lang="en-US"/>
          </a:p>
        </p:txBody>
      </p:sp>
      <p:grpSp>
        <p:nvGrpSpPr>
          <p:cNvPr id="31" name="Group 30"/>
          <p:cNvGrpSpPr/>
          <p:nvPr/>
        </p:nvGrpSpPr>
        <p:grpSpPr>
          <a:xfrm>
            <a:off x="964987" y="1959368"/>
            <a:ext cx="7133840" cy="3797964"/>
            <a:chOff x="377285" y="1206021"/>
            <a:chExt cx="8245652" cy="4694785"/>
          </a:xfrm>
        </p:grpSpPr>
        <p:pic>
          <p:nvPicPr>
            <p:cNvPr id="32" name="Picture 31" descr="BAO main components with cell line.jpg"/>
            <p:cNvPicPr>
              <a:picLocks noChangeAspect="1"/>
            </p:cNvPicPr>
            <p:nvPr/>
          </p:nvPicPr>
          <p:blipFill>
            <a:blip r:embed="rId2"/>
            <a:srcRect l="1249" t="1812" r="35681" b="53528"/>
            <a:stretch>
              <a:fillRect/>
            </a:stretch>
          </p:blipFill>
          <p:spPr>
            <a:xfrm>
              <a:off x="377285" y="1206021"/>
              <a:ext cx="6422984" cy="3840432"/>
            </a:xfrm>
            <a:prstGeom prst="rect">
              <a:avLst/>
            </a:prstGeom>
          </p:spPr>
        </p:pic>
        <p:grpSp>
          <p:nvGrpSpPr>
            <p:cNvPr id="33" name="Group 32"/>
            <p:cNvGrpSpPr/>
            <p:nvPr/>
          </p:nvGrpSpPr>
          <p:grpSpPr>
            <a:xfrm>
              <a:off x="4236865" y="2366697"/>
              <a:ext cx="4386072" cy="3534109"/>
              <a:chOff x="3814191" y="2099291"/>
              <a:chExt cx="4386072" cy="3534109"/>
            </a:xfrm>
          </p:grpSpPr>
          <p:grpSp>
            <p:nvGrpSpPr>
              <p:cNvPr id="34" name="Group 44"/>
              <p:cNvGrpSpPr/>
              <p:nvPr/>
            </p:nvGrpSpPr>
            <p:grpSpPr>
              <a:xfrm>
                <a:off x="3814191" y="2099292"/>
                <a:ext cx="4386072" cy="3534108"/>
                <a:chOff x="1053698" y="865714"/>
                <a:chExt cx="4386072" cy="3534108"/>
              </a:xfrm>
            </p:grpSpPr>
            <p:sp>
              <p:nvSpPr>
                <p:cNvPr id="36" name="AutoShape 14"/>
                <p:cNvSpPr>
                  <a:spLocks noChangeArrowheads="1"/>
                </p:cNvSpPr>
                <p:nvPr/>
              </p:nvSpPr>
              <p:spPr bwMode="auto">
                <a:xfrm>
                  <a:off x="3955576" y="3866422"/>
                  <a:ext cx="1312863" cy="533400"/>
                </a:xfrm>
                <a:prstGeom prst="roundRect">
                  <a:avLst>
                    <a:gd name="adj" fmla="val 16667"/>
                  </a:avLst>
                </a:prstGeom>
                <a:solidFill>
                  <a:srgbClr val="FFFF99"/>
                </a:solidFill>
                <a:ln w="9525">
                  <a:solidFill>
                    <a:schemeClr val="tx1"/>
                  </a:solidFill>
                  <a:round/>
                  <a:headEnd/>
                  <a:tailEnd/>
                </a:ln>
              </p:spPr>
              <p:txBody>
                <a:bodyPr wrap="none" anchor="ctr"/>
                <a:lstStyle/>
                <a:p>
                  <a:r>
                    <a:rPr lang="en-US" sz="1200" dirty="0" smtClean="0"/>
                    <a:t>adherent </a:t>
                  </a:r>
                  <a:endParaRPr lang="en-US" sz="1200" dirty="0"/>
                </a:p>
                <a:p>
                  <a:r>
                    <a:rPr lang="en-US" sz="1200" dirty="0"/>
                    <a:t>cell line culturing</a:t>
                  </a:r>
                </a:p>
              </p:txBody>
            </p:sp>
            <p:cxnSp>
              <p:nvCxnSpPr>
                <p:cNvPr id="37" name="AutoShape 33"/>
                <p:cNvCxnSpPr>
                  <a:cxnSpLocks noChangeShapeType="1"/>
                </p:cNvCxnSpPr>
                <p:nvPr/>
              </p:nvCxnSpPr>
              <p:spPr bwMode="auto">
                <a:xfrm flipH="1" flipV="1">
                  <a:off x="3412344" y="4109475"/>
                  <a:ext cx="548640" cy="3175"/>
                </a:xfrm>
                <a:prstGeom prst="straightConnector1">
                  <a:avLst/>
                </a:prstGeom>
                <a:noFill/>
                <a:ln w="15875">
                  <a:solidFill>
                    <a:schemeClr val="tx1"/>
                  </a:solidFill>
                  <a:round/>
                  <a:headEnd/>
                  <a:tailEnd type="triangle" w="med" len="med"/>
                </a:ln>
              </p:spPr>
            </p:cxnSp>
            <p:sp>
              <p:nvSpPr>
                <p:cNvPr id="38" name="Text Box 39"/>
                <p:cNvSpPr txBox="1">
                  <a:spLocks noChangeArrowheads="1"/>
                </p:cNvSpPr>
                <p:nvPr/>
              </p:nvSpPr>
              <p:spPr bwMode="auto">
                <a:xfrm>
                  <a:off x="3569359" y="2296200"/>
                  <a:ext cx="923925" cy="246062"/>
                </a:xfrm>
                <a:prstGeom prst="rect">
                  <a:avLst/>
                </a:prstGeom>
                <a:noFill/>
                <a:ln w="15875">
                  <a:noFill/>
                  <a:miter lim="800000"/>
                  <a:headEnd/>
                  <a:tailEnd/>
                </a:ln>
              </p:spPr>
              <p:txBody>
                <a:bodyPr wrap="none" anchor="ctr">
                  <a:spAutoFit/>
                </a:bodyPr>
                <a:lstStyle/>
                <a:p>
                  <a:r>
                    <a:rPr lang="en-US" sz="1000" dirty="0" err="1">
                      <a:solidFill>
                        <a:srgbClr val="0028F9"/>
                      </a:solidFill>
                    </a:rPr>
                    <a:t>derives_from</a:t>
                  </a:r>
                  <a:endParaRPr lang="en-US" dirty="0"/>
                </a:p>
              </p:txBody>
            </p:sp>
            <p:sp>
              <p:nvSpPr>
                <p:cNvPr id="39" name="Text Box 45"/>
                <p:cNvSpPr txBox="1">
                  <a:spLocks noChangeArrowheads="1"/>
                </p:cNvSpPr>
                <p:nvPr/>
              </p:nvSpPr>
              <p:spPr bwMode="auto">
                <a:xfrm rot="5400000" flipH="1">
                  <a:off x="4542842" y="3250821"/>
                  <a:ext cx="1309688" cy="246062"/>
                </a:xfrm>
                <a:prstGeom prst="rect">
                  <a:avLst/>
                </a:prstGeom>
                <a:noFill/>
                <a:ln w="15875">
                  <a:noFill/>
                  <a:miter lim="800000"/>
                  <a:headEnd/>
                  <a:tailEnd/>
                </a:ln>
              </p:spPr>
              <p:txBody>
                <a:bodyPr wrap="none" anchor="ctr">
                  <a:spAutoFit/>
                </a:bodyPr>
                <a:lstStyle/>
                <a:p>
                  <a:r>
                    <a:rPr lang="en-US" sz="1000" dirty="0" err="1">
                      <a:solidFill>
                        <a:srgbClr val="0028F9"/>
                      </a:solidFill>
                    </a:rPr>
                    <a:t>has_specified_input</a:t>
                  </a:r>
                  <a:endParaRPr lang="en-US" dirty="0"/>
                </a:p>
              </p:txBody>
            </p:sp>
            <p:sp>
              <p:nvSpPr>
                <p:cNvPr id="40" name="Text Box 46"/>
                <p:cNvSpPr txBox="1">
                  <a:spLocks noChangeArrowheads="1"/>
                </p:cNvSpPr>
                <p:nvPr/>
              </p:nvSpPr>
              <p:spPr bwMode="auto">
                <a:xfrm>
                  <a:off x="3501787" y="3862298"/>
                  <a:ext cx="417513" cy="247650"/>
                </a:xfrm>
                <a:prstGeom prst="rect">
                  <a:avLst/>
                </a:prstGeom>
                <a:noFill/>
                <a:ln w="15875">
                  <a:noFill/>
                  <a:miter lim="800000"/>
                  <a:headEnd/>
                  <a:tailEnd/>
                </a:ln>
              </p:spPr>
              <p:txBody>
                <a:bodyPr wrap="none" anchor="ctr">
                  <a:spAutoFit/>
                </a:bodyPr>
                <a:lstStyle/>
                <a:p>
                  <a:r>
                    <a:rPr lang="en-US" sz="1000" dirty="0" err="1">
                      <a:solidFill>
                        <a:srgbClr val="0028F9"/>
                      </a:solidFill>
                    </a:rPr>
                    <a:t>is_a</a:t>
                  </a:r>
                  <a:endParaRPr lang="en-US" dirty="0"/>
                </a:p>
              </p:txBody>
            </p:sp>
            <p:cxnSp>
              <p:nvCxnSpPr>
                <p:cNvPr id="41" name="AutoShape 33"/>
                <p:cNvCxnSpPr>
                  <a:cxnSpLocks noChangeShapeType="1"/>
                </p:cNvCxnSpPr>
                <p:nvPr/>
              </p:nvCxnSpPr>
              <p:spPr bwMode="auto">
                <a:xfrm flipH="1">
                  <a:off x="2073299" y="4109475"/>
                  <a:ext cx="365760" cy="1587"/>
                </a:xfrm>
                <a:prstGeom prst="straightConnector1">
                  <a:avLst/>
                </a:prstGeom>
                <a:noFill/>
                <a:ln w="15875">
                  <a:solidFill>
                    <a:schemeClr val="tx1"/>
                  </a:solidFill>
                  <a:round/>
                  <a:headEnd/>
                  <a:tailEnd type="triangle" w="med" len="med"/>
                </a:ln>
              </p:spPr>
            </p:cxnSp>
            <p:sp>
              <p:nvSpPr>
                <p:cNvPr id="42" name="Text Box 46"/>
                <p:cNvSpPr txBox="1">
                  <a:spLocks noChangeArrowheads="1"/>
                </p:cNvSpPr>
                <p:nvPr/>
              </p:nvSpPr>
              <p:spPr bwMode="auto">
                <a:xfrm>
                  <a:off x="2061949" y="3862298"/>
                  <a:ext cx="417513" cy="247650"/>
                </a:xfrm>
                <a:prstGeom prst="rect">
                  <a:avLst/>
                </a:prstGeom>
                <a:noFill/>
                <a:ln w="15875">
                  <a:noFill/>
                  <a:miter lim="800000"/>
                  <a:headEnd/>
                  <a:tailEnd/>
                </a:ln>
              </p:spPr>
              <p:txBody>
                <a:bodyPr wrap="none" anchor="ctr">
                  <a:spAutoFit/>
                </a:bodyPr>
                <a:lstStyle/>
                <a:p>
                  <a:r>
                    <a:rPr lang="en-US" sz="1000" dirty="0" err="1">
                      <a:solidFill>
                        <a:srgbClr val="0028F9"/>
                      </a:solidFill>
                    </a:rPr>
                    <a:t>is_a</a:t>
                  </a:r>
                  <a:endParaRPr lang="en-US" dirty="0"/>
                </a:p>
              </p:txBody>
            </p:sp>
            <p:cxnSp>
              <p:nvCxnSpPr>
                <p:cNvPr id="43" name="AutoShape 23"/>
                <p:cNvCxnSpPr>
                  <a:cxnSpLocks noChangeShapeType="1"/>
                </p:cNvCxnSpPr>
                <p:nvPr/>
              </p:nvCxnSpPr>
              <p:spPr bwMode="auto">
                <a:xfrm rot="16200000" flipV="1">
                  <a:off x="4070660" y="3317781"/>
                  <a:ext cx="1097280" cy="0"/>
                </a:xfrm>
                <a:prstGeom prst="straightConnector1">
                  <a:avLst/>
                </a:prstGeom>
                <a:noFill/>
                <a:ln w="15875">
                  <a:solidFill>
                    <a:schemeClr val="tx1"/>
                  </a:solidFill>
                  <a:round/>
                  <a:headEnd/>
                  <a:tailEnd type="triangle" w="med" len="med"/>
                </a:ln>
              </p:spPr>
            </p:cxnSp>
            <p:sp>
              <p:nvSpPr>
                <p:cNvPr id="44" name="AutoShape 4"/>
                <p:cNvSpPr>
                  <a:spLocks noChangeArrowheads="1"/>
                </p:cNvSpPr>
                <p:nvPr/>
              </p:nvSpPr>
              <p:spPr bwMode="auto">
                <a:xfrm>
                  <a:off x="2572561" y="3215660"/>
                  <a:ext cx="825730" cy="421468"/>
                </a:xfrm>
                <a:prstGeom prst="roundRect">
                  <a:avLst>
                    <a:gd name="adj" fmla="val 16667"/>
                  </a:avLst>
                </a:prstGeom>
                <a:solidFill>
                  <a:srgbClr val="FFFF99"/>
                </a:solidFill>
                <a:ln w="9525">
                  <a:solidFill>
                    <a:schemeClr val="tx1"/>
                  </a:solidFill>
                  <a:round/>
                  <a:headEnd/>
                  <a:tailEnd/>
                </a:ln>
              </p:spPr>
              <p:txBody>
                <a:bodyPr wrap="none" anchor="ctr"/>
                <a:lstStyle/>
                <a:p>
                  <a:r>
                    <a:rPr lang="en-US" sz="1000" dirty="0" smtClean="0"/>
                    <a:t>STR_ profile</a:t>
                  </a:r>
                </a:p>
              </p:txBody>
            </p:sp>
            <p:sp>
              <p:nvSpPr>
                <p:cNvPr id="45" name="Text Box 42"/>
                <p:cNvSpPr txBox="1">
                  <a:spLocks noChangeArrowheads="1"/>
                </p:cNvSpPr>
                <p:nvPr/>
              </p:nvSpPr>
              <p:spPr bwMode="auto">
                <a:xfrm rot="16200000">
                  <a:off x="2617104" y="2967973"/>
                  <a:ext cx="419281" cy="194002"/>
                </a:xfrm>
                <a:prstGeom prst="rect">
                  <a:avLst/>
                </a:prstGeom>
                <a:noFill/>
                <a:ln w="15875">
                  <a:noFill/>
                  <a:miter lim="800000"/>
                  <a:headEnd/>
                  <a:tailEnd/>
                </a:ln>
              </p:spPr>
              <p:txBody>
                <a:bodyPr wrap="none" anchor="ctr">
                  <a:spAutoFit/>
                </a:bodyPr>
                <a:lstStyle/>
                <a:p>
                  <a:r>
                    <a:rPr lang="en-US" sz="1000" dirty="0" err="1">
                      <a:solidFill>
                        <a:srgbClr val="0028F9"/>
                      </a:solidFill>
                    </a:rPr>
                    <a:t>has_a</a:t>
                  </a:r>
                  <a:endParaRPr lang="en-US" dirty="0"/>
                </a:p>
              </p:txBody>
            </p:sp>
            <p:sp>
              <p:nvSpPr>
                <p:cNvPr id="46" name="AutoShape 6"/>
                <p:cNvSpPr>
                  <a:spLocks noChangeArrowheads="1"/>
                </p:cNvSpPr>
                <p:nvPr/>
              </p:nvSpPr>
              <p:spPr bwMode="auto">
                <a:xfrm>
                  <a:off x="4479333" y="2310482"/>
                  <a:ext cx="960437" cy="457200"/>
                </a:xfrm>
                <a:prstGeom prst="roundRect">
                  <a:avLst>
                    <a:gd name="adj" fmla="val 16667"/>
                  </a:avLst>
                </a:prstGeom>
                <a:solidFill>
                  <a:srgbClr val="FFFF99"/>
                </a:solidFill>
                <a:ln w="9525">
                  <a:solidFill>
                    <a:schemeClr val="tx1"/>
                  </a:solidFill>
                  <a:round/>
                  <a:headEnd/>
                  <a:tailEnd/>
                </a:ln>
              </p:spPr>
              <p:txBody>
                <a:bodyPr wrap="none" anchor="ctr"/>
                <a:lstStyle/>
                <a:p>
                  <a:r>
                    <a:rPr lang="en-US" sz="1200" dirty="0" smtClean="0"/>
                    <a:t>Modified</a:t>
                  </a:r>
                </a:p>
                <a:p>
                  <a:r>
                    <a:rPr lang="en-US" sz="1200" dirty="0" smtClean="0"/>
                    <a:t>cell line</a:t>
                  </a:r>
                  <a:endParaRPr lang="en-US" sz="1200" dirty="0"/>
                </a:p>
              </p:txBody>
            </p:sp>
            <p:cxnSp>
              <p:nvCxnSpPr>
                <p:cNvPr id="47" name="AutoShape 18"/>
                <p:cNvCxnSpPr>
                  <a:cxnSpLocks noChangeShapeType="1"/>
                </p:cNvCxnSpPr>
                <p:nvPr/>
              </p:nvCxnSpPr>
              <p:spPr bwMode="auto">
                <a:xfrm rot="10800000" flipV="1">
                  <a:off x="2932896" y="1313079"/>
                  <a:ext cx="374904" cy="1024128"/>
                </a:xfrm>
                <a:prstGeom prst="bentConnector2">
                  <a:avLst/>
                </a:prstGeom>
                <a:noFill/>
                <a:ln w="15875">
                  <a:solidFill>
                    <a:schemeClr val="tx1"/>
                  </a:solidFill>
                  <a:miter lim="800000"/>
                  <a:headEnd/>
                  <a:tailEnd type="triangle" w="med" len="med"/>
                </a:ln>
              </p:spPr>
            </p:cxnSp>
            <p:sp>
              <p:nvSpPr>
                <p:cNvPr id="48" name="Text Box 47"/>
                <p:cNvSpPr txBox="1">
                  <a:spLocks noChangeArrowheads="1"/>
                </p:cNvSpPr>
                <p:nvPr/>
              </p:nvSpPr>
              <p:spPr bwMode="auto">
                <a:xfrm rot="16200000">
                  <a:off x="2130194" y="1593206"/>
                  <a:ext cx="1344612" cy="246062"/>
                </a:xfrm>
                <a:prstGeom prst="rect">
                  <a:avLst/>
                </a:prstGeom>
                <a:noFill/>
                <a:ln w="15875">
                  <a:noFill/>
                  <a:miter lim="800000"/>
                  <a:headEnd/>
                  <a:tailEnd/>
                </a:ln>
              </p:spPr>
              <p:txBody>
                <a:bodyPr wrap="none" anchor="ctr">
                  <a:spAutoFit/>
                </a:bodyPr>
                <a:lstStyle/>
                <a:p>
                  <a:r>
                    <a:rPr lang="en-US" sz="1000" dirty="0" err="1">
                      <a:solidFill>
                        <a:srgbClr val="0028F9"/>
                      </a:solidFill>
                    </a:rPr>
                    <a:t>has_specified_input</a:t>
                  </a:r>
                  <a:endParaRPr lang="en-US" dirty="0"/>
                </a:p>
              </p:txBody>
            </p:sp>
            <p:cxnSp>
              <p:nvCxnSpPr>
                <p:cNvPr id="49" name="AutoShape 18"/>
                <p:cNvCxnSpPr>
                  <a:cxnSpLocks noChangeShapeType="1"/>
                </p:cNvCxnSpPr>
                <p:nvPr/>
              </p:nvCxnSpPr>
              <p:spPr bwMode="auto">
                <a:xfrm>
                  <a:off x="4269329" y="1320728"/>
                  <a:ext cx="350837" cy="990600"/>
                </a:xfrm>
                <a:prstGeom prst="bentConnector2">
                  <a:avLst/>
                </a:prstGeom>
                <a:noFill/>
                <a:ln w="15875">
                  <a:solidFill>
                    <a:schemeClr val="tx1"/>
                  </a:solidFill>
                  <a:miter lim="800000"/>
                  <a:headEnd/>
                  <a:tailEnd type="triangle" w="med" len="med"/>
                </a:ln>
              </p:spPr>
            </p:cxnSp>
            <p:sp>
              <p:nvSpPr>
                <p:cNvPr id="50" name="AutoShape 13"/>
                <p:cNvSpPr>
                  <a:spLocks noChangeArrowheads="1"/>
                </p:cNvSpPr>
                <p:nvPr/>
              </p:nvSpPr>
              <p:spPr bwMode="auto">
                <a:xfrm>
                  <a:off x="3300976" y="1100888"/>
                  <a:ext cx="1143000" cy="457200"/>
                </a:xfrm>
                <a:prstGeom prst="roundRect">
                  <a:avLst>
                    <a:gd name="adj" fmla="val 16667"/>
                  </a:avLst>
                </a:prstGeom>
                <a:solidFill>
                  <a:srgbClr val="FFFF99"/>
                </a:solidFill>
                <a:ln w="9525">
                  <a:solidFill>
                    <a:schemeClr val="tx1"/>
                  </a:solidFill>
                  <a:round/>
                  <a:headEnd/>
                  <a:tailEnd/>
                </a:ln>
              </p:spPr>
              <p:txBody>
                <a:bodyPr wrap="none" anchor="ctr"/>
                <a:lstStyle/>
                <a:p>
                  <a:r>
                    <a:rPr lang="en-US" sz="1200" dirty="0" smtClean="0"/>
                    <a:t>Stable </a:t>
                  </a:r>
                </a:p>
                <a:p>
                  <a:r>
                    <a:rPr lang="en-US" sz="1200" dirty="0" smtClean="0"/>
                    <a:t>transfection</a:t>
                  </a:r>
                  <a:endParaRPr lang="en-US" sz="1200" dirty="0"/>
                </a:p>
              </p:txBody>
            </p:sp>
            <p:sp>
              <p:nvSpPr>
                <p:cNvPr id="51" name="Text Box 47"/>
                <p:cNvSpPr txBox="1">
                  <a:spLocks noChangeArrowheads="1"/>
                </p:cNvSpPr>
                <p:nvPr/>
              </p:nvSpPr>
              <p:spPr bwMode="auto">
                <a:xfrm rot="5400000" flipH="1">
                  <a:off x="4452464" y="1435626"/>
                  <a:ext cx="1385888" cy="246063"/>
                </a:xfrm>
                <a:prstGeom prst="rect">
                  <a:avLst/>
                </a:prstGeom>
                <a:noFill/>
                <a:ln w="15875">
                  <a:noFill/>
                  <a:miter lim="800000"/>
                  <a:headEnd/>
                  <a:tailEnd/>
                </a:ln>
              </p:spPr>
              <p:txBody>
                <a:bodyPr wrap="none" anchor="ctr">
                  <a:spAutoFit/>
                </a:bodyPr>
                <a:lstStyle/>
                <a:p>
                  <a:r>
                    <a:rPr lang="en-US" sz="1000" dirty="0" err="1">
                      <a:solidFill>
                        <a:srgbClr val="0028F9"/>
                      </a:solidFill>
                    </a:rPr>
                    <a:t>has_specified_output</a:t>
                  </a:r>
                  <a:endParaRPr lang="en-US" dirty="0"/>
                </a:p>
              </p:txBody>
            </p:sp>
            <p:cxnSp>
              <p:nvCxnSpPr>
                <p:cNvPr id="52" name="AutoShape 23"/>
                <p:cNvCxnSpPr>
                  <a:cxnSpLocks noChangeShapeType="1"/>
                </p:cNvCxnSpPr>
                <p:nvPr/>
              </p:nvCxnSpPr>
              <p:spPr bwMode="auto">
                <a:xfrm rot="16200000" flipV="1">
                  <a:off x="2704295" y="2993632"/>
                  <a:ext cx="457200" cy="0"/>
                </a:xfrm>
                <a:prstGeom prst="straightConnector1">
                  <a:avLst/>
                </a:prstGeom>
                <a:noFill/>
                <a:ln w="15875">
                  <a:solidFill>
                    <a:schemeClr val="tx1"/>
                  </a:solidFill>
                  <a:round/>
                  <a:headEnd/>
                  <a:tailEnd type="triangle" w="med" len="med"/>
                </a:ln>
              </p:spPr>
            </p:cxnSp>
            <p:sp>
              <p:nvSpPr>
                <p:cNvPr id="53" name="AutoShape 15"/>
                <p:cNvSpPr>
                  <a:spLocks noChangeArrowheads="1"/>
                </p:cNvSpPr>
                <p:nvPr/>
              </p:nvSpPr>
              <p:spPr bwMode="auto">
                <a:xfrm>
                  <a:off x="2430818" y="3866422"/>
                  <a:ext cx="973138" cy="457200"/>
                </a:xfrm>
                <a:prstGeom prst="roundRect">
                  <a:avLst>
                    <a:gd name="adj" fmla="val 16667"/>
                  </a:avLst>
                </a:prstGeom>
                <a:solidFill>
                  <a:srgbClr val="FFFF99"/>
                </a:solidFill>
                <a:ln w="9525">
                  <a:solidFill>
                    <a:schemeClr val="tx1"/>
                  </a:solidFill>
                  <a:round/>
                  <a:headEnd/>
                  <a:tailEnd/>
                </a:ln>
              </p:spPr>
              <p:txBody>
                <a:bodyPr wrap="none" anchor="ctr"/>
                <a:lstStyle/>
                <a:p>
                  <a:r>
                    <a:rPr lang="en-US" sz="1200"/>
                    <a:t>cell line </a:t>
                  </a:r>
                </a:p>
                <a:p>
                  <a:r>
                    <a:rPr lang="en-US" sz="1200"/>
                    <a:t>culturing</a:t>
                  </a:r>
                </a:p>
              </p:txBody>
            </p:sp>
            <p:sp>
              <p:nvSpPr>
                <p:cNvPr id="54" name="AutoShape 15"/>
                <p:cNvSpPr>
                  <a:spLocks noChangeArrowheads="1"/>
                </p:cNvSpPr>
                <p:nvPr/>
              </p:nvSpPr>
              <p:spPr bwMode="auto">
                <a:xfrm>
                  <a:off x="1053698" y="3866422"/>
                  <a:ext cx="1020762" cy="457200"/>
                </a:xfrm>
                <a:prstGeom prst="roundRect">
                  <a:avLst>
                    <a:gd name="adj" fmla="val 16667"/>
                  </a:avLst>
                </a:prstGeom>
                <a:solidFill>
                  <a:schemeClr val="accent1"/>
                </a:solidFill>
                <a:ln w="9525">
                  <a:solidFill>
                    <a:schemeClr val="tx1"/>
                  </a:solidFill>
                  <a:round/>
                  <a:headEnd/>
                  <a:tailEnd/>
                </a:ln>
              </p:spPr>
              <p:txBody>
                <a:bodyPr wrap="none" anchor="ctr"/>
                <a:lstStyle/>
                <a:p>
                  <a:r>
                    <a:rPr lang="en-US" sz="1200" dirty="0"/>
                    <a:t>cell culturing</a:t>
                  </a:r>
                </a:p>
              </p:txBody>
            </p:sp>
            <p:cxnSp>
              <p:nvCxnSpPr>
                <p:cNvPr id="55" name="AutoShape 33"/>
                <p:cNvCxnSpPr>
                  <a:cxnSpLocks noChangeShapeType="1"/>
                </p:cNvCxnSpPr>
                <p:nvPr/>
              </p:nvCxnSpPr>
              <p:spPr bwMode="auto">
                <a:xfrm flipH="1" flipV="1">
                  <a:off x="3564743" y="2542256"/>
                  <a:ext cx="914400" cy="3175"/>
                </a:xfrm>
                <a:prstGeom prst="straightConnector1">
                  <a:avLst/>
                </a:prstGeom>
                <a:noFill/>
                <a:ln w="15875">
                  <a:solidFill>
                    <a:schemeClr val="tx1"/>
                  </a:solidFill>
                  <a:round/>
                  <a:headEnd/>
                  <a:tailEnd type="triangle" w="med" len="med"/>
                </a:ln>
              </p:spPr>
            </p:cxnSp>
          </p:grpSp>
          <p:sp>
            <p:nvSpPr>
              <p:cNvPr id="35" name="Text Box 47"/>
              <p:cNvSpPr txBox="1">
                <a:spLocks noChangeArrowheads="1"/>
              </p:cNvSpPr>
              <p:nvPr/>
            </p:nvSpPr>
            <p:spPr bwMode="auto">
              <a:xfrm>
                <a:off x="5871229" y="2099291"/>
                <a:ext cx="1499641" cy="276999"/>
              </a:xfrm>
              <a:prstGeom prst="rect">
                <a:avLst/>
              </a:prstGeom>
              <a:noFill/>
              <a:ln w="15875">
                <a:noFill/>
                <a:miter lim="800000"/>
                <a:headEnd/>
                <a:tailEnd/>
              </a:ln>
            </p:spPr>
            <p:txBody>
              <a:bodyPr wrap="none" anchor="ctr">
                <a:spAutoFit/>
              </a:bodyPr>
              <a:lstStyle/>
              <a:p>
                <a:r>
                  <a:rPr lang="en-US" sz="1200" dirty="0" smtClean="0">
                    <a:solidFill>
                      <a:srgbClr val="0028F9"/>
                    </a:solidFill>
                  </a:rPr>
                  <a:t>Cell line modification</a:t>
                </a:r>
                <a:endParaRPr lang="en-US" sz="1200" dirty="0"/>
              </a:p>
            </p:txBody>
          </p:sp>
        </p:grpSp>
      </p:grpSp>
    </p:spTree>
    <p:extLst>
      <p:ext uri="{BB962C8B-B14F-4D97-AF65-F5344CB8AC3E}">
        <p14:creationId xmlns:p14="http://schemas.microsoft.com/office/powerpoint/2010/main" val="113612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source ontologies &amp; terms</a:t>
            </a:r>
            <a:endParaRPr lang="en-US" dirty="0"/>
          </a:p>
        </p:txBody>
      </p:sp>
      <p:sp>
        <p:nvSpPr>
          <p:cNvPr id="4" name="Date Placeholder 3"/>
          <p:cNvSpPr>
            <a:spLocks noGrp="1"/>
          </p:cNvSpPr>
          <p:nvPr>
            <p:ph type="dt" sz="half" idx="10"/>
          </p:nvPr>
        </p:nvSpPr>
        <p:spPr/>
        <p:txBody>
          <a:bodyPr/>
          <a:lstStyle/>
          <a:p>
            <a:r>
              <a:rPr lang="en-US" smtClean="0"/>
              <a:t>ICBO 2011   July 28th, 2011 </a:t>
            </a:r>
            <a:endParaRPr lang="en-US" dirty="0"/>
          </a:p>
        </p:txBody>
      </p:sp>
      <p:sp>
        <p:nvSpPr>
          <p:cNvPr id="5" name="Slide Number Placeholder 4"/>
          <p:cNvSpPr>
            <a:spLocks noGrp="1"/>
          </p:cNvSpPr>
          <p:nvPr>
            <p:ph type="sldNum" sz="quarter" idx="12"/>
          </p:nvPr>
        </p:nvSpPr>
        <p:spPr/>
        <p:txBody>
          <a:bodyPr/>
          <a:lstStyle/>
          <a:p>
            <a:fld id="{19371D3E-5A18-49EB-AD2A-429AF165759F}" type="slidenum">
              <a:rPr lang="en-US" smtClean="0"/>
              <a:t>6</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181952627"/>
              </p:ext>
            </p:extLst>
          </p:nvPr>
        </p:nvGraphicFramePr>
        <p:xfrm>
          <a:off x="582685" y="2406649"/>
          <a:ext cx="7780265" cy="3538482"/>
        </p:xfrm>
        <a:graphic>
          <a:graphicData uri="http://schemas.openxmlformats.org/presentationml/2006/ole">
            <mc:AlternateContent xmlns:mc="http://schemas.openxmlformats.org/markup-compatibility/2006">
              <mc:Choice xmlns:v="urn:schemas-microsoft-com:vml" Requires="v">
                <p:oleObj spid="_x0000_s1036" name="Document" r:id="rId4" imgW="4495800" imgH="2044700" progId="Word.Document.12">
                  <p:embed/>
                </p:oleObj>
              </mc:Choice>
              <mc:Fallback>
                <p:oleObj name="Document" r:id="rId4" imgW="4495800" imgH="2044700" progId="Word.Document.12">
                  <p:embed/>
                  <p:pic>
                    <p:nvPicPr>
                      <p:cNvPr id="0" name=""/>
                      <p:cNvPicPr/>
                      <p:nvPr/>
                    </p:nvPicPr>
                    <p:blipFill>
                      <a:blip r:embed="rId5"/>
                      <a:stretch>
                        <a:fillRect/>
                      </a:stretch>
                    </p:blipFill>
                    <p:spPr>
                      <a:xfrm>
                        <a:off x="582685" y="2406649"/>
                        <a:ext cx="7780265" cy="3538482"/>
                      </a:xfrm>
                      <a:prstGeom prst="rect">
                        <a:avLst/>
                      </a:prstGeom>
                    </p:spPr>
                  </p:pic>
                </p:oleObj>
              </mc:Fallback>
            </mc:AlternateContent>
          </a:graphicData>
        </a:graphic>
      </p:graphicFrame>
    </p:spTree>
    <p:extLst>
      <p:ext uri="{BB962C8B-B14F-4D97-AF65-F5344CB8AC3E}">
        <p14:creationId xmlns:p14="http://schemas.microsoft.com/office/powerpoint/2010/main" val="6358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 CLO </a:t>
            </a:r>
            <a:r>
              <a:rPr lang="en-US" dirty="0" err="1" smtClean="0"/>
              <a:t>Hierarcy</a:t>
            </a:r>
            <a:endParaRPr lang="en-US" dirty="0"/>
          </a:p>
        </p:txBody>
      </p:sp>
      <p:sp>
        <p:nvSpPr>
          <p:cNvPr id="4" name="Date Placeholder 3"/>
          <p:cNvSpPr>
            <a:spLocks noGrp="1"/>
          </p:cNvSpPr>
          <p:nvPr>
            <p:ph type="dt" sz="half" idx="10"/>
          </p:nvPr>
        </p:nvSpPr>
        <p:spPr/>
        <p:txBody>
          <a:bodyPr/>
          <a:lstStyle/>
          <a:p>
            <a:r>
              <a:rPr lang="en-US" smtClean="0"/>
              <a:t>ICBO 2011   July 28th, 2011 </a:t>
            </a:r>
            <a:endParaRPr lang="en-US" dirty="0"/>
          </a:p>
        </p:txBody>
      </p:sp>
      <p:sp>
        <p:nvSpPr>
          <p:cNvPr id="5" name="Slide Number Placeholder 4"/>
          <p:cNvSpPr>
            <a:spLocks noGrp="1"/>
          </p:cNvSpPr>
          <p:nvPr>
            <p:ph type="sldNum" sz="quarter" idx="12"/>
          </p:nvPr>
        </p:nvSpPr>
        <p:spPr/>
        <p:txBody>
          <a:bodyPr/>
          <a:lstStyle/>
          <a:p>
            <a:fld id="{19371D3E-5A18-49EB-AD2A-429AF165759F}" type="slidenum">
              <a:rPr lang="en-US" smtClean="0"/>
              <a:t>7</a:t>
            </a:fld>
            <a:endParaRPr lang="en-US"/>
          </a:p>
        </p:txBody>
      </p:sp>
      <p:pic>
        <p:nvPicPr>
          <p:cNvPr id="3" name="Picture 2"/>
          <p:cNvPicPr>
            <a:picLocks noChangeAspect="1"/>
          </p:cNvPicPr>
          <p:nvPr/>
        </p:nvPicPr>
        <p:blipFill>
          <a:blip r:embed="rId2"/>
          <a:stretch>
            <a:fillRect/>
          </a:stretch>
        </p:blipFill>
        <p:spPr>
          <a:xfrm>
            <a:off x="1055383" y="1918281"/>
            <a:ext cx="7178826" cy="3973601"/>
          </a:xfrm>
          <a:prstGeom prst="rect">
            <a:avLst/>
          </a:prstGeom>
        </p:spPr>
      </p:pic>
    </p:spTree>
    <p:extLst>
      <p:ext uri="{BB962C8B-B14F-4D97-AF65-F5344CB8AC3E}">
        <p14:creationId xmlns:p14="http://schemas.microsoft.com/office/powerpoint/2010/main" val="321407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 Design Pattern	</a:t>
            </a:r>
            <a:endParaRPr lang="en-US" dirty="0"/>
          </a:p>
        </p:txBody>
      </p:sp>
      <p:sp>
        <p:nvSpPr>
          <p:cNvPr id="4" name="Date Placeholder 3"/>
          <p:cNvSpPr>
            <a:spLocks noGrp="1"/>
          </p:cNvSpPr>
          <p:nvPr>
            <p:ph type="dt" sz="half" idx="10"/>
          </p:nvPr>
        </p:nvSpPr>
        <p:spPr/>
        <p:txBody>
          <a:bodyPr/>
          <a:lstStyle/>
          <a:p>
            <a:r>
              <a:rPr lang="en-US" smtClean="0"/>
              <a:t>ICBO 2011   July 28th, 2011 </a:t>
            </a:r>
            <a:endParaRPr lang="en-US" dirty="0"/>
          </a:p>
        </p:txBody>
      </p:sp>
      <p:sp>
        <p:nvSpPr>
          <p:cNvPr id="5" name="Slide Number Placeholder 4"/>
          <p:cNvSpPr>
            <a:spLocks noGrp="1"/>
          </p:cNvSpPr>
          <p:nvPr>
            <p:ph type="sldNum" sz="quarter" idx="12"/>
          </p:nvPr>
        </p:nvSpPr>
        <p:spPr/>
        <p:txBody>
          <a:bodyPr/>
          <a:lstStyle/>
          <a:p>
            <a:fld id="{19371D3E-5A18-49EB-AD2A-429AF165759F}" type="slidenum">
              <a:rPr lang="en-US" smtClean="0"/>
              <a:t>8</a:t>
            </a:fld>
            <a:endParaRPr lang="en-US"/>
          </a:p>
        </p:txBody>
      </p:sp>
      <p:pic>
        <p:nvPicPr>
          <p:cNvPr id="7" name="Content Placeholder 6"/>
          <p:cNvPicPr>
            <a:picLocks noGrp="1" noChangeAspect="1"/>
          </p:cNvPicPr>
          <p:nvPr>
            <p:ph idx="1"/>
          </p:nvPr>
        </p:nvPicPr>
        <p:blipFill>
          <a:blip r:embed="rId2"/>
          <a:srcRect l="1805" r="1805"/>
          <a:stretch>
            <a:fillRect/>
          </a:stretch>
        </p:blipFill>
        <p:spPr>
          <a:xfrm>
            <a:off x="228600" y="1701800"/>
            <a:ext cx="8609013" cy="4348163"/>
          </a:xfrm>
          <a:prstGeom prst="rect">
            <a:avLst/>
          </a:prstGeom>
        </p:spPr>
      </p:pic>
    </p:spTree>
    <p:extLst>
      <p:ext uri="{BB962C8B-B14F-4D97-AF65-F5344CB8AC3E}">
        <p14:creationId xmlns:p14="http://schemas.microsoft.com/office/powerpoint/2010/main" val="517919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Pixel.thmx</Template>
  <TotalTime>936</TotalTime>
  <Words>935</Words>
  <Application>Microsoft Macintosh PowerPoint</Application>
  <PresentationFormat>On-screen Show (4:3)</PresentationFormat>
  <Paragraphs>205</Paragraphs>
  <Slides>16</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Pixel</vt:lpstr>
      <vt:lpstr>Document</vt:lpstr>
      <vt:lpstr>The Cell Line Ontology </vt:lpstr>
      <vt:lpstr>Background</vt:lpstr>
      <vt:lpstr>What’s new in CLO?</vt:lpstr>
      <vt:lpstr>CLO Cell Lines in Functional Genomics, EBI</vt:lpstr>
      <vt:lpstr>CLO in CL: Enhancing content</vt:lpstr>
      <vt:lpstr>CLO in BAO: Describing cell lines in assay</vt:lpstr>
      <vt:lpstr>Summary: source ontologies &amp; terms</vt:lpstr>
      <vt:lpstr>Design – CLO Hierarcy</vt:lpstr>
      <vt:lpstr>CLO Design Pattern </vt:lpstr>
      <vt:lpstr>PowerPoint Presentation</vt:lpstr>
      <vt:lpstr>PowerPoint Presentation</vt:lpstr>
      <vt:lpstr>Importing external terms: The challenge</vt:lpstr>
      <vt:lpstr>CLO Applications</vt:lpstr>
      <vt:lpstr>PowerPoint Presentation</vt:lpstr>
      <vt:lpstr>Terry’s Notes on scoring for CL term mapping</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Sira S.</dc:creator>
  <cp:lastModifiedBy>Sira S.</cp:lastModifiedBy>
  <cp:revision>27</cp:revision>
  <dcterms:created xsi:type="dcterms:W3CDTF">2011-06-18T16:49:51Z</dcterms:created>
  <dcterms:modified xsi:type="dcterms:W3CDTF">2012-10-03T08:50:46Z</dcterms:modified>
</cp:coreProperties>
</file>