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98" r:id="rId2"/>
    <p:sldId id="258" r:id="rId3"/>
    <p:sldId id="296" r:id="rId4"/>
    <p:sldId id="333" r:id="rId5"/>
    <p:sldId id="332" r:id="rId6"/>
    <p:sldId id="261" r:id="rId7"/>
    <p:sldId id="265" r:id="rId8"/>
    <p:sldId id="334" r:id="rId9"/>
    <p:sldId id="302" r:id="rId10"/>
    <p:sldId id="304" r:id="rId11"/>
    <p:sldId id="307" r:id="rId12"/>
    <p:sldId id="327" r:id="rId13"/>
    <p:sldId id="324" r:id="rId1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436" autoAdjust="0"/>
  </p:normalViewPr>
  <p:slideViewPr>
    <p:cSldViewPr>
      <p:cViewPr varScale="1">
        <p:scale>
          <a:sx n="67" d="100"/>
          <a:sy n="67" d="100"/>
        </p:scale>
        <p:origin x="-690"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3DC9A2C8-6817-44AB-A757-0A1D5963FA23}" type="datetimeFigureOut">
              <a:rPr lang="en-US" smtClean="0"/>
              <a:pPr/>
              <a:t>10/2/2012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B425EB3D-143E-438B-A213-8F28523C2AAE}" type="slidenum">
              <a:rPr lang="en-US" smtClean="0"/>
              <a:pPr/>
              <a:t>‹#›</a:t>
            </a:fld>
            <a:endParaRPr lang="en-US"/>
          </a:p>
        </p:txBody>
      </p:sp>
    </p:spTree>
    <p:extLst>
      <p:ext uri="{BB962C8B-B14F-4D97-AF65-F5344CB8AC3E}">
        <p14:creationId xmlns="" xmlns:p14="http://schemas.microsoft.com/office/powerpoint/2010/main" val="42313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B425EB3D-143E-438B-A213-8F28523C2AA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B425EB3D-143E-438B-A213-8F28523C2AAE}"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dirty="0" smtClean="0">
                <a:solidFill>
                  <a:srgbClr val="FF0000"/>
                </a:solidFill>
              </a:rPr>
              <a:t>- This concept that cells have or have not been experimentally matter to researchers </a:t>
            </a:r>
          </a:p>
          <a:p>
            <a:r>
              <a:rPr lang="en-US" sz="1200" dirty="0" smtClean="0">
                <a:solidFill>
                  <a:srgbClr val="FF0000"/>
                </a:solidFill>
              </a:rPr>
              <a:t>     - related to the expectation that cells should function ‘normally’ (of course, removal from their biological context will affect their behavior, being cut off from external cues, but this cannot be helped) looking for and applying materials for their work, and interpreting experimental results. </a:t>
            </a:r>
          </a:p>
          <a:p>
            <a:pPr>
              <a:buFontTx/>
              <a:buNone/>
            </a:pPr>
            <a:endParaRPr lang="en-US" sz="1200" dirty="0" smtClean="0">
              <a:solidFill>
                <a:srgbClr val="FF0000"/>
              </a:solidFill>
            </a:endParaRPr>
          </a:p>
          <a:p>
            <a:pPr>
              <a:buFontTx/>
              <a:buChar char="-"/>
            </a:pPr>
            <a:r>
              <a:rPr lang="en-US" sz="1200" b="1" dirty="0" smtClean="0">
                <a:solidFill>
                  <a:srgbClr val="FF0000"/>
                </a:solidFill>
              </a:rPr>
              <a:t>Examples of reciprocal</a:t>
            </a:r>
            <a:r>
              <a:rPr lang="en-US" sz="1200" b="1" baseline="0" dirty="0" smtClean="0">
                <a:solidFill>
                  <a:srgbClr val="FF0000"/>
                </a:solidFill>
              </a:rPr>
              <a:t> processes illustrate the notion that it is the objective and identity of the ‘specified’ output that can dictate if a given process represents a contextual or physical processing.</a:t>
            </a:r>
            <a:endParaRPr lang="en-US" sz="1200" b="1" dirty="0" smtClean="0">
              <a:solidFill>
                <a:srgbClr val="FF0000"/>
              </a:solidFill>
            </a:endParaRPr>
          </a:p>
          <a:p>
            <a:pPr>
              <a:buFontTx/>
              <a:buChar char="-"/>
            </a:pPr>
            <a:r>
              <a:rPr lang="en-US" sz="1400" dirty="0" smtClean="0">
                <a:solidFill>
                  <a:srgbClr val="FF0000"/>
                </a:solidFill>
              </a:rPr>
              <a:t> Role of perspective/objectives is key– a given material processing can represent either a contextual  or structural processing (or both), depending on the researchers objective (which is indicated by the identity of the specified output)</a:t>
            </a:r>
          </a:p>
          <a:p>
            <a:pPr lvl="1">
              <a:buFontTx/>
              <a:buChar char="-"/>
            </a:pPr>
            <a:r>
              <a:rPr lang="en-US" sz="1400" dirty="0" smtClean="0">
                <a:solidFill>
                  <a:srgbClr val="FF0000"/>
                </a:solidFill>
              </a:rPr>
              <a:t>- ex: a material separation such as appendix removal can be a structural processing it the  specified output is a human without appendix, or a contextual processing if the specified output is an appendix that is now ex vivo.</a:t>
            </a:r>
          </a:p>
          <a:p>
            <a:pPr lvl="1">
              <a:buFontTx/>
              <a:buChar char="-"/>
            </a:pPr>
            <a:r>
              <a:rPr lang="en-US" sz="1400" dirty="0" smtClean="0">
                <a:solidFill>
                  <a:srgbClr val="FF0000"/>
                </a:solidFill>
              </a:rPr>
              <a:t>- ex: a material combination such as injecting a pathogen into a lab rat can represent a structural processing if the specified output is the infected rat (ie goal is to study the rat’s response to pathogen), or a contextual processing if the specified output is the pathogen in the new context of the rat (ie the goal is to study the pathogen in the in vivo environment of a host)</a:t>
            </a:r>
          </a:p>
        </p:txBody>
      </p:sp>
      <p:sp>
        <p:nvSpPr>
          <p:cNvPr id="4" name="Slide Number Placeholder 3"/>
          <p:cNvSpPr>
            <a:spLocks noGrp="1"/>
          </p:cNvSpPr>
          <p:nvPr>
            <p:ph type="sldNum" sz="quarter" idx="10"/>
          </p:nvPr>
        </p:nvSpPr>
        <p:spPr/>
        <p:txBody>
          <a:bodyPr/>
          <a:lstStyle/>
          <a:p>
            <a:fld id="{B425EB3D-143E-438B-A213-8F28523C2AAE}" type="slidenum">
              <a:rPr lang="en-US" smtClean="0"/>
              <a:pPr/>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425EB3D-143E-438B-A213-8F28523C2AAE}"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1" dirty="0" smtClean="0"/>
          </a:p>
          <a:p>
            <a:endParaRPr lang="en-US" sz="1200" dirty="0" smtClean="0"/>
          </a:p>
          <a:p>
            <a:endParaRPr lang="en-US" dirty="0"/>
          </a:p>
        </p:txBody>
      </p:sp>
      <p:sp>
        <p:nvSpPr>
          <p:cNvPr id="4" name="Slide Number Placeholder 3"/>
          <p:cNvSpPr>
            <a:spLocks noGrp="1"/>
          </p:cNvSpPr>
          <p:nvPr>
            <p:ph type="sldNum" sz="quarter" idx="10"/>
          </p:nvPr>
        </p:nvSpPr>
        <p:spPr/>
        <p:txBody>
          <a:bodyPr/>
          <a:lstStyle/>
          <a:p>
            <a:fld id="{B425EB3D-143E-438B-A213-8F28523C2AAE}"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DF5974F-8103-496E-AECE-EE7D9B9C9B68}"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425EB3D-143E-438B-A213-8F28523C2AAE}"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B425EB3D-143E-438B-A213-8F28523C2AAE}"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B425EB3D-143E-438B-A213-8F28523C2AAE}"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B425EB3D-143E-438B-A213-8F28523C2AAE}"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425EB3D-143E-438B-A213-8F28523C2AAE}"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335636-CF02-4F33-8035-9D59BA04D51B}" type="datetimeFigureOut">
              <a:rPr lang="en-US" smtClean="0"/>
              <a:pPr/>
              <a:t>10/2/2012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75716-E034-4F6C-A0C8-699DF3BBB4A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335636-CF02-4F33-8035-9D59BA04D51B}" type="datetimeFigureOut">
              <a:rPr lang="en-US" smtClean="0"/>
              <a:pPr/>
              <a:t>10/2/2012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75716-E034-4F6C-A0C8-699DF3BBB4A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335636-CF02-4F33-8035-9D59BA04D51B}" type="datetimeFigureOut">
              <a:rPr lang="en-US" smtClean="0"/>
              <a:pPr/>
              <a:t>10/2/2012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75716-E034-4F6C-A0C8-699DF3BBB4A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335636-CF02-4F33-8035-9D59BA04D51B}" type="datetimeFigureOut">
              <a:rPr lang="en-US" smtClean="0"/>
              <a:pPr/>
              <a:t>10/2/2012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75716-E034-4F6C-A0C8-699DF3BBB4A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335636-CF02-4F33-8035-9D59BA04D51B}" type="datetimeFigureOut">
              <a:rPr lang="en-US" smtClean="0"/>
              <a:pPr/>
              <a:t>10/2/2012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75716-E034-4F6C-A0C8-699DF3BBB4A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335636-CF02-4F33-8035-9D59BA04D51B}" type="datetimeFigureOut">
              <a:rPr lang="en-US" smtClean="0"/>
              <a:pPr/>
              <a:t>10/2/2012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75716-E034-4F6C-A0C8-699DF3BBB4A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335636-CF02-4F33-8035-9D59BA04D51B}" type="datetimeFigureOut">
              <a:rPr lang="en-US" smtClean="0"/>
              <a:pPr/>
              <a:t>10/2/2012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075716-E034-4F6C-A0C8-699DF3BBB4A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335636-CF02-4F33-8035-9D59BA04D51B}" type="datetimeFigureOut">
              <a:rPr lang="en-US" smtClean="0"/>
              <a:pPr/>
              <a:t>10/2/2012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075716-E034-4F6C-A0C8-699DF3BBB4A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335636-CF02-4F33-8035-9D59BA04D51B}" type="datetimeFigureOut">
              <a:rPr lang="en-US" smtClean="0"/>
              <a:pPr/>
              <a:t>10/2/2012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075716-E034-4F6C-A0C8-699DF3BBB4A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335636-CF02-4F33-8035-9D59BA04D51B}" type="datetimeFigureOut">
              <a:rPr lang="en-US" smtClean="0"/>
              <a:pPr/>
              <a:t>10/2/2012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75716-E034-4F6C-A0C8-699DF3BBB4A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335636-CF02-4F33-8035-9D59BA04D51B}" type="datetimeFigureOut">
              <a:rPr lang="en-US" smtClean="0"/>
              <a:pPr/>
              <a:t>10/2/2012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75716-E034-4F6C-A0C8-699DF3BBB4A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335636-CF02-4F33-8035-9D59BA04D51B}" type="datetimeFigureOut">
              <a:rPr lang="en-US" smtClean="0"/>
              <a:pPr/>
              <a:t>10/2/2012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075716-E034-4F6C-A0C8-699DF3BBB4A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7002" y="1600200"/>
            <a:ext cx="6883936" cy="3046988"/>
          </a:xfrm>
          <a:prstGeom prst="rect">
            <a:avLst/>
          </a:prstGeom>
          <a:noFill/>
        </p:spPr>
        <p:txBody>
          <a:bodyPr wrap="none" rtlCol="0">
            <a:spAutoFit/>
          </a:bodyPr>
          <a:lstStyle/>
          <a:p>
            <a:pPr algn="ctr"/>
            <a:r>
              <a:rPr lang="en-US" sz="3200" b="1" dirty="0" smtClean="0"/>
              <a:t>Cells: </a:t>
            </a:r>
            <a:r>
              <a:rPr lang="en-US" sz="3200" b="1" dirty="0" smtClean="0"/>
              <a:t>Harmonizing Representation</a:t>
            </a:r>
          </a:p>
          <a:p>
            <a:pPr algn="ctr"/>
            <a:r>
              <a:rPr lang="en-US" sz="3200" b="1" dirty="0" smtClean="0"/>
              <a:t>Across Foundry Ontologies</a:t>
            </a:r>
          </a:p>
          <a:p>
            <a:pPr algn="ctr"/>
            <a:endParaRPr lang="en-US" sz="3200" b="1" dirty="0" smtClean="0"/>
          </a:p>
          <a:p>
            <a:pPr algn="ctr"/>
            <a:r>
              <a:rPr lang="en-US" sz="2400" b="1" dirty="0" smtClean="0"/>
              <a:t>   1. Proposed Changes to High Level CL Organization </a:t>
            </a:r>
          </a:p>
          <a:p>
            <a:pPr algn="ctr"/>
            <a:endParaRPr lang="en-US" sz="2400" b="1" dirty="0" smtClean="0"/>
          </a:p>
          <a:p>
            <a:pPr marL="457200" indent="-457200" algn="ctr">
              <a:buAutoNum type="arabicPeriod" startAt="2"/>
            </a:pPr>
            <a:r>
              <a:rPr lang="en-US" sz="2400" b="1" dirty="0" smtClean="0"/>
              <a:t>Extensions for ReO/OBI</a:t>
            </a:r>
          </a:p>
          <a:p>
            <a:pPr marL="457200" indent="-457200" algn="ctr"/>
            <a:endParaRPr lang="en-US" sz="2400"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4324350" y="1834695"/>
            <a:ext cx="4819650" cy="3571875"/>
            <a:chOff x="228600" y="1381125"/>
            <a:chExt cx="4819650" cy="3571875"/>
          </a:xfrm>
        </p:grpSpPr>
        <p:pic>
          <p:nvPicPr>
            <p:cNvPr id="1026" name="Picture 2" descr="C:\Documents and Settings\brushm\Application Data\PixelMetrics\CaptureWiz\Temp\1.jpg"/>
            <p:cNvPicPr>
              <a:picLocks noChangeAspect="1" noChangeArrowheads="1"/>
            </p:cNvPicPr>
            <p:nvPr/>
          </p:nvPicPr>
          <p:blipFill>
            <a:blip r:embed="rId3" cstate="print"/>
            <a:srcRect t="3645" b="41686"/>
            <a:stretch>
              <a:fillRect/>
            </a:stretch>
          </p:blipFill>
          <p:spPr bwMode="auto">
            <a:xfrm>
              <a:off x="228600" y="2667000"/>
              <a:ext cx="4819650" cy="2286000"/>
            </a:xfrm>
            <a:prstGeom prst="rect">
              <a:avLst/>
            </a:prstGeom>
            <a:noFill/>
          </p:spPr>
        </p:pic>
        <p:pic>
          <p:nvPicPr>
            <p:cNvPr id="3" name="Picture 2" descr="C:\Documents and Settings\brushm\Application Data\PixelMetrics\CaptureWiz\Temp\1.jpg"/>
            <p:cNvPicPr>
              <a:picLocks noChangeAspect="1" noChangeArrowheads="1"/>
            </p:cNvPicPr>
            <p:nvPr/>
          </p:nvPicPr>
          <p:blipFill>
            <a:blip r:embed="rId3" cstate="print"/>
            <a:srcRect t="69248"/>
            <a:stretch>
              <a:fillRect/>
            </a:stretch>
          </p:blipFill>
          <p:spPr bwMode="auto">
            <a:xfrm>
              <a:off x="228600" y="1381125"/>
              <a:ext cx="4819650" cy="1285875"/>
            </a:xfrm>
            <a:prstGeom prst="rect">
              <a:avLst/>
            </a:prstGeom>
            <a:noFill/>
          </p:spPr>
        </p:pic>
      </p:grpSp>
      <p:pic>
        <p:nvPicPr>
          <p:cNvPr id="4" name="Picture 1" descr="11"/>
          <p:cNvPicPr>
            <a:picLocks noChangeAspect="1" noChangeArrowheads="1"/>
          </p:cNvPicPr>
          <p:nvPr/>
        </p:nvPicPr>
        <p:blipFill>
          <a:blip r:embed="rId4" cstate="print"/>
          <a:srcRect l="3664"/>
          <a:stretch>
            <a:fillRect/>
          </a:stretch>
        </p:blipFill>
        <p:spPr bwMode="auto">
          <a:xfrm>
            <a:off x="0" y="2291895"/>
            <a:ext cx="3007424" cy="1897301"/>
          </a:xfrm>
          <a:prstGeom prst="rect">
            <a:avLst/>
          </a:prstGeom>
          <a:noFill/>
        </p:spPr>
      </p:pic>
      <p:cxnSp>
        <p:nvCxnSpPr>
          <p:cNvPr id="9" name="Straight Arrow Connector 8"/>
          <p:cNvCxnSpPr/>
          <p:nvPr/>
        </p:nvCxnSpPr>
        <p:spPr>
          <a:xfrm flipV="1">
            <a:off x="1171575" y="1905000"/>
            <a:ext cx="3476625" cy="6345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1257300" y="3206295"/>
            <a:ext cx="3467100" cy="2095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971800" y="3358695"/>
            <a:ext cx="1981200" cy="2190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885950" y="3520620"/>
            <a:ext cx="3248025" cy="228601"/>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pic>
        <p:nvPicPr>
          <p:cNvPr id="23" name="Picture 1" descr="11"/>
          <p:cNvPicPr>
            <a:picLocks noChangeAspect="1" noChangeArrowheads="1"/>
          </p:cNvPicPr>
          <p:nvPr/>
        </p:nvPicPr>
        <p:blipFill>
          <a:blip r:embed="rId4" cstate="print"/>
          <a:srcRect l="3664" t="89863"/>
          <a:stretch>
            <a:fillRect/>
          </a:stretch>
        </p:blipFill>
        <p:spPr bwMode="auto">
          <a:xfrm>
            <a:off x="2476" y="3825420"/>
            <a:ext cx="3007424" cy="192326"/>
          </a:xfrm>
          <a:prstGeom prst="rect">
            <a:avLst/>
          </a:prstGeom>
          <a:noFill/>
        </p:spPr>
      </p:pic>
      <p:pic>
        <p:nvPicPr>
          <p:cNvPr id="24" name="Picture 1" descr="11"/>
          <p:cNvPicPr>
            <a:picLocks noChangeAspect="1" noChangeArrowheads="1"/>
          </p:cNvPicPr>
          <p:nvPr/>
        </p:nvPicPr>
        <p:blipFill>
          <a:blip r:embed="rId4" cstate="print"/>
          <a:srcRect l="3664" t="80325" b="9133"/>
          <a:stretch>
            <a:fillRect/>
          </a:stretch>
        </p:blipFill>
        <p:spPr bwMode="auto">
          <a:xfrm>
            <a:off x="0" y="3987345"/>
            <a:ext cx="3007424" cy="200025"/>
          </a:xfrm>
          <a:prstGeom prst="rect">
            <a:avLst/>
          </a:prstGeom>
          <a:noFill/>
        </p:spPr>
      </p:pic>
      <p:cxnSp>
        <p:nvCxnSpPr>
          <p:cNvPr id="25" name="Straight Arrow Connector 24"/>
          <p:cNvCxnSpPr/>
          <p:nvPr/>
        </p:nvCxnSpPr>
        <p:spPr>
          <a:xfrm>
            <a:off x="2619375" y="3930195"/>
            <a:ext cx="2838450" cy="666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600325" y="4092120"/>
            <a:ext cx="2847975" cy="76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914525" y="3749221"/>
            <a:ext cx="3352800" cy="85724"/>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769398" y="3555743"/>
            <a:ext cx="274434" cy="307777"/>
          </a:xfrm>
          <a:prstGeom prst="rect">
            <a:avLst/>
          </a:prstGeom>
          <a:noFill/>
        </p:spPr>
        <p:txBody>
          <a:bodyPr wrap="none" rtlCol="0">
            <a:spAutoFit/>
          </a:bodyPr>
          <a:lstStyle/>
          <a:p>
            <a:r>
              <a:rPr lang="en-US" sz="1400" b="1" dirty="0" smtClean="0">
                <a:solidFill>
                  <a:srgbClr val="FF0000"/>
                </a:solidFill>
              </a:rPr>
              <a:t>*</a:t>
            </a:r>
            <a:endParaRPr lang="en-US" sz="1400" b="1" dirty="0">
              <a:solidFill>
                <a:srgbClr val="FF0000"/>
              </a:solidFill>
            </a:endParaRPr>
          </a:p>
        </p:txBody>
      </p:sp>
      <p:sp>
        <p:nvSpPr>
          <p:cNvPr id="39" name="TextBox 38"/>
          <p:cNvSpPr txBox="1"/>
          <p:nvPr/>
        </p:nvSpPr>
        <p:spPr>
          <a:xfrm>
            <a:off x="304801" y="4501695"/>
            <a:ext cx="3505200" cy="646331"/>
          </a:xfrm>
          <a:prstGeom prst="rect">
            <a:avLst/>
          </a:prstGeom>
          <a:noFill/>
        </p:spPr>
        <p:txBody>
          <a:bodyPr wrap="square" rtlCol="0">
            <a:spAutoFit/>
          </a:bodyPr>
          <a:lstStyle/>
          <a:p>
            <a:r>
              <a:rPr lang="en-US" sz="1200" b="1" dirty="0" smtClean="0">
                <a:solidFill>
                  <a:srgbClr val="FF0000"/>
                </a:solidFill>
              </a:rPr>
              <a:t>* unclear if the CL </a:t>
            </a:r>
            <a:r>
              <a:rPr lang="en-US" sz="1200" b="1" dirty="0" smtClean="0">
                <a:solidFill>
                  <a:srgbClr val="FF0000"/>
                </a:solidFill>
              </a:rPr>
              <a:t>cell culture cell class </a:t>
            </a:r>
            <a:r>
              <a:rPr lang="en-US" sz="1200" b="1" dirty="0" smtClean="0">
                <a:solidFill>
                  <a:srgbClr val="FF0000"/>
                </a:solidFill>
              </a:rPr>
              <a:t>here refers only to cultured multicellular organism </a:t>
            </a:r>
            <a:r>
              <a:rPr lang="en-US" sz="1200" b="1" dirty="0" smtClean="0">
                <a:solidFill>
                  <a:srgbClr val="FF0000"/>
                </a:solidFill>
              </a:rPr>
              <a:t>cells, or all cultured cells</a:t>
            </a:r>
            <a:endParaRPr lang="en-US" sz="1200" b="1" dirty="0">
              <a:solidFill>
                <a:srgbClr val="FF0000"/>
              </a:solidFill>
            </a:endParaRPr>
          </a:p>
        </p:txBody>
      </p:sp>
      <p:sp>
        <p:nvSpPr>
          <p:cNvPr id="41" name="TextBox 40"/>
          <p:cNvSpPr txBox="1"/>
          <p:nvPr/>
        </p:nvSpPr>
        <p:spPr>
          <a:xfrm>
            <a:off x="2209800" y="162580"/>
            <a:ext cx="4689810" cy="523220"/>
          </a:xfrm>
          <a:prstGeom prst="rect">
            <a:avLst/>
          </a:prstGeom>
          <a:noFill/>
        </p:spPr>
        <p:txBody>
          <a:bodyPr wrap="none" rtlCol="0">
            <a:spAutoFit/>
          </a:bodyPr>
          <a:lstStyle/>
          <a:p>
            <a:r>
              <a:rPr lang="en-US" sz="2800" b="1" dirty="0" smtClean="0"/>
              <a:t>Mapping Between CL and ReO</a:t>
            </a:r>
            <a:endParaRPr lang="en-US" sz="2800" b="1" dirty="0"/>
          </a:p>
        </p:txBody>
      </p:sp>
      <p:sp>
        <p:nvSpPr>
          <p:cNvPr id="21" name="TextBox 20"/>
          <p:cNvSpPr txBox="1"/>
          <p:nvPr/>
        </p:nvSpPr>
        <p:spPr>
          <a:xfrm>
            <a:off x="567473" y="1143000"/>
            <a:ext cx="2937727" cy="461665"/>
          </a:xfrm>
          <a:prstGeom prst="rect">
            <a:avLst/>
          </a:prstGeom>
          <a:noFill/>
        </p:spPr>
        <p:txBody>
          <a:bodyPr wrap="none" rtlCol="0">
            <a:spAutoFit/>
          </a:bodyPr>
          <a:lstStyle/>
          <a:p>
            <a:r>
              <a:rPr lang="en-US" sz="2400" b="1" u="sng" dirty="0" smtClean="0"/>
              <a:t>Updated CL Hierarchy</a:t>
            </a:r>
            <a:endParaRPr lang="en-US" sz="2400" b="1" u="sng" dirty="0"/>
          </a:p>
        </p:txBody>
      </p:sp>
      <p:sp>
        <p:nvSpPr>
          <p:cNvPr id="22" name="TextBox 21"/>
          <p:cNvSpPr txBox="1"/>
          <p:nvPr/>
        </p:nvSpPr>
        <p:spPr>
          <a:xfrm>
            <a:off x="4910873" y="1143000"/>
            <a:ext cx="3332644" cy="461665"/>
          </a:xfrm>
          <a:prstGeom prst="rect">
            <a:avLst/>
          </a:prstGeom>
          <a:noFill/>
        </p:spPr>
        <p:txBody>
          <a:bodyPr wrap="none" rtlCol="0">
            <a:spAutoFit/>
          </a:bodyPr>
          <a:lstStyle/>
          <a:p>
            <a:r>
              <a:rPr lang="en-US" sz="2400" b="1" u="sng" dirty="0" smtClean="0"/>
              <a:t>Expanded ReO Hierarchy</a:t>
            </a:r>
            <a:endParaRPr lang="en-US" sz="2400" b="1" u="sng"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C:\Documents and Settings\brushm\Application Data\PixelMetrics\CaptureWiz\Temp\19.jpg"/>
          <p:cNvPicPr>
            <a:picLocks noChangeAspect="1" noChangeArrowheads="1"/>
          </p:cNvPicPr>
          <p:nvPr/>
        </p:nvPicPr>
        <p:blipFill>
          <a:blip r:embed="rId3" cstate="print"/>
          <a:srcRect/>
          <a:stretch>
            <a:fillRect/>
          </a:stretch>
        </p:blipFill>
        <p:spPr bwMode="auto">
          <a:xfrm>
            <a:off x="533400" y="1066800"/>
            <a:ext cx="4267200" cy="4759059"/>
          </a:xfrm>
          <a:prstGeom prst="rect">
            <a:avLst/>
          </a:prstGeom>
          <a:noFill/>
          <a:ln>
            <a:solidFill>
              <a:schemeClr val="tx1"/>
            </a:solidFill>
          </a:ln>
        </p:spPr>
      </p:pic>
      <p:sp>
        <p:nvSpPr>
          <p:cNvPr id="6" name="TextBox 5"/>
          <p:cNvSpPr txBox="1"/>
          <p:nvPr/>
        </p:nvSpPr>
        <p:spPr>
          <a:xfrm>
            <a:off x="5334000" y="1066800"/>
            <a:ext cx="3352800" cy="4401205"/>
          </a:xfrm>
          <a:prstGeom prst="rect">
            <a:avLst/>
          </a:prstGeom>
          <a:noFill/>
        </p:spPr>
        <p:txBody>
          <a:bodyPr wrap="square" rtlCol="0">
            <a:spAutoFit/>
          </a:bodyPr>
          <a:lstStyle/>
          <a:p>
            <a:pPr marL="228600" indent="-228600">
              <a:buFont typeface="Courier New" pitchFamily="49" charset="0"/>
              <a:buChar char="o"/>
            </a:pPr>
            <a:r>
              <a:rPr lang="en-US" sz="2000" b="1" dirty="0" smtClean="0"/>
              <a:t>‘cell’ class imported from CL</a:t>
            </a:r>
          </a:p>
          <a:p>
            <a:pPr marL="228600" indent="-228600">
              <a:buFont typeface="Courier New" pitchFamily="49" charset="0"/>
              <a:buChar char="o"/>
            </a:pPr>
            <a:endParaRPr lang="en-US" sz="2000" b="1" dirty="0" smtClean="0"/>
          </a:p>
          <a:p>
            <a:pPr marL="228600" indent="-228600">
              <a:buFont typeface="Courier New" pitchFamily="49" charset="0"/>
              <a:buChar char="o"/>
            </a:pPr>
            <a:r>
              <a:rPr lang="en-US" sz="2000" b="1" dirty="0" smtClean="0"/>
              <a:t>a handful of ‘cell in vivo’ subtypes imported form CL </a:t>
            </a:r>
          </a:p>
          <a:p>
            <a:pPr marL="228600" indent="-228600">
              <a:buFont typeface="Courier New" pitchFamily="49" charset="0"/>
              <a:buChar char="o"/>
            </a:pPr>
            <a:endParaRPr lang="en-US" sz="2000" b="1" dirty="0" smtClean="0"/>
          </a:p>
          <a:p>
            <a:pPr marL="228600" indent="-228600">
              <a:buFont typeface="Courier New" pitchFamily="49" charset="0"/>
              <a:buChar char="o"/>
            </a:pPr>
            <a:r>
              <a:rPr lang="en-US" sz="2000" b="1" dirty="0" smtClean="0"/>
              <a:t>additional in vitro/ experimental cell classes created in OBI (immortal cell, </a:t>
            </a:r>
            <a:r>
              <a:rPr lang="en-US" sz="2000" b="1" dirty="0" err="1" smtClean="0"/>
              <a:t>splenocyte</a:t>
            </a:r>
            <a:r>
              <a:rPr lang="en-US" sz="2000" b="1" dirty="0" smtClean="0"/>
              <a:t>, lymph node cell)</a:t>
            </a:r>
          </a:p>
          <a:p>
            <a:pPr marL="228600" indent="-228600">
              <a:buFont typeface="Courier New" pitchFamily="49" charset="0"/>
              <a:buChar char="o"/>
            </a:pPr>
            <a:endParaRPr lang="en-US" sz="2000" b="1" dirty="0" smtClean="0"/>
          </a:p>
          <a:p>
            <a:pPr marL="228600" indent="-228600">
              <a:buFont typeface="Courier New" pitchFamily="49" charset="0"/>
              <a:buChar char="o"/>
            </a:pPr>
            <a:r>
              <a:rPr lang="en-US" sz="2000" b="1" dirty="0" smtClean="0"/>
              <a:t>all seem to fit within proposed structure</a:t>
            </a:r>
          </a:p>
          <a:p>
            <a:pPr marL="228600" indent="-228600">
              <a:buFont typeface="Courier New" pitchFamily="49" charset="0"/>
              <a:buChar char="o"/>
            </a:pPr>
            <a:endParaRPr lang="en-US" sz="2000" b="1" dirty="0"/>
          </a:p>
        </p:txBody>
      </p:sp>
      <p:sp>
        <p:nvSpPr>
          <p:cNvPr id="7" name="TextBox 6"/>
          <p:cNvSpPr txBox="1"/>
          <p:nvPr/>
        </p:nvSpPr>
        <p:spPr>
          <a:xfrm>
            <a:off x="1104900" y="190500"/>
            <a:ext cx="6966340" cy="523220"/>
          </a:xfrm>
          <a:prstGeom prst="rect">
            <a:avLst/>
          </a:prstGeom>
          <a:noFill/>
        </p:spPr>
        <p:txBody>
          <a:bodyPr wrap="square" rtlCol="0">
            <a:spAutoFit/>
          </a:bodyPr>
          <a:lstStyle/>
          <a:p>
            <a:pPr algn="ctr"/>
            <a:r>
              <a:rPr lang="en-US" sz="2800" b="1" dirty="0" smtClean="0"/>
              <a:t>OBI Cell Hierarchy</a:t>
            </a:r>
            <a:endParaRPr lang="en-US" sz="2800" b="1" dirty="0"/>
          </a:p>
        </p:txBody>
      </p:sp>
      <p:sp>
        <p:nvSpPr>
          <p:cNvPr id="8" name="TextBox 7"/>
          <p:cNvSpPr txBox="1"/>
          <p:nvPr/>
        </p:nvSpPr>
        <p:spPr>
          <a:xfrm>
            <a:off x="501799" y="6096000"/>
            <a:ext cx="8446736" cy="707886"/>
          </a:xfrm>
          <a:prstGeom prst="rect">
            <a:avLst/>
          </a:prstGeom>
          <a:noFill/>
        </p:spPr>
        <p:txBody>
          <a:bodyPr wrap="none" rtlCol="0">
            <a:spAutoFit/>
          </a:bodyPr>
          <a:lstStyle/>
          <a:p>
            <a:pPr algn="ctr"/>
            <a:r>
              <a:rPr lang="en-US" sz="2000" b="1" dirty="0" smtClean="0"/>
              <a:t>OBI or ReO as potential home for extended modeling of CL classes?</a:t>
            </a:r>
          </a:p>
          <a:p>
            <a:pPr algn="ctr"/>
            <a:r>
              <a:rPr lang="en-US" sz="2000" b="1" dirty="0" smtClean="0"/>
              <a:t>Is the proposed ReO model compatible with what OBI and community needs?</a:t>
            </a: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5580" y="152400"/>
            <a:ext cx="8589820" cy="523220"/>
          </a:xfrm>
          <a:prstGeom prst="rect">
            <a:avLst/>
          </a:prstGeom>
          <a:noFill/>
        </p:spPr>
        <p:txBody>
          <a:bodyPr wrap="square" rtlCol="0">
            <a:spAutoFit/>
          </a:bodyPr>
          <a:lstStyle/>
          <a:p>
            <a:pPr algn="ctr"/>
            <a:r>
              <a:rPr lang="en-US" sz="2800" b="1" dirty="0" smtClean="0"/>
              <a:t>What is ‘experimentally modified’, and why do we care?</a:t>
            </a:r>
            <a:endParaRPr lang="en-US" sz="2800" b="1" dirty="0"/>
          </a:p>
        </p:txBody>
      </p:sp>
      <p:sp>
        <p:nvSpPr>
          <p:cNvPr id="5" name="TextBox 4"/>
          <p:cNvSpPr txBox="1"/>
          <p:nvPr/>
        </p:nvSpPr>
        <p:spPr>
          <a:xfrm>
            <a:off x="152400" y="762000"/>
            <a:ext cx="8763000" cy="5970865"/>
          </a:xfrm>
          <a:prstGeom prst="rect">
            <a:avLst/>
          </a:prstGeom>
          <a:noFill/>
        </p:spPr>
        <p:txBody>
          <a:bodyPr wrap="square" rtlCol="0">
            <a:spAutoFit/>
          </a:bodyPr>
          <a:lstStyle/>
          <a:p>
            <a:r>
              <a:rPr lang="en-US" sz="2000" b="1" dirty="0" smtClean="0"/>
              <a:t>Need a precise definition for this concept</a:t>
            </a:r>
          </a:p>
          <a:p>
            <a:pPr marL="406400" indent="-174625">
              <a:buFont typeface="Arial" pitchFamily="34" charset="0"/>
              <a:buChar char="•"/>
            </a:pPr>
            <a:r>
              <a:rPr lang="en-US" dirty="0" smtClean="0"/>
              <a:t>note that it is applicable beyond cells</a:t>
            </a:r>
          </a:p>
          <a:p>
            <a:pPr>
              <a:buFontTx/>
              <a:buChar char="-"/>
            </a:pPr>
            <a:endParaRPr lang="en-US" sz="2000" b="1" dirty="0" smtClean="0"/>
          </a:p>
          <a:p>
            <a:r>
              <a:rPr lang="en-US" sz="2000" b="1" dirty="0" smtClean="0"/>
              <a:t>This concept matters to researchers</a:t>
            </a:r>
          </a:p>
          <a:p>
            <a:pPr marL="406400" indent="-174625">
              <a:buFont typeface="Arial" pitchFamily="34" charset="0"/>
              <a:buChar char="•"/>
            </a:pPr>
            <a:r>
              <a:rPr lang="en-US" dirty="0" smtClean="0"/>
              <a:t>related to the expectation that a cell (or other entity) will function ‘normally’</a:t>
            </a:r>
          </a:p>
          <a:p>
            <a:pPr marL="406400" indent="-174625">
              <a:buFont typeface="Arial" pitchFamily="34" charset="0"/>
              <a:buChar char="•"/>
            </a:pPr>
            <a:r>
              <a:rPr lang="en-US" dirty="0" smtClean="0"/>
              <a:t>this is important for scientists searching for or applying specimens/reagents, and important for interpreting data</a:t>
            </a:r>
          </a:p>
          <a:p>
            <a:pPr>
              <a:buFontTx/>
              <a:buChar char="-"/>
            </a:pPr>
            <a:endParaRPr lang="en-US" sz="2000" b="1" dirty="0" smtClean="0"/>
          </a:p>
          <a:p>
            <a:r>
              <a:rPr lang="en-US" sz="2000" b="1" dirty="0" smtClean="0"/>
              <a:t>What qualifies as an experimental modification?</a:t>
            </a:r>
          </a:p>
          <a:p>
            <a:endParaRPr lang="en-US" sz="2000" b="1" dirty="0" smtClean="0"/>
          </a:p>
          <a:p>
            <a:endParaRPr lang="en-US" sz="2000" b="1" dirty="0" smtClean="0"/>
          </a:p>
          <a:p>
            <a:endParaRPr lang="en-US" sz="2000" b="1" dirty="0" smtClean="0"/>
          </a:p>
          <a:p>
            <a:pPr marL="406400" indent="-174625"/>
            <a:endParaRPr lang="en-US" dirty="0" smtClean="0"/>
          </a:p>
          <a:p>
            <a:pPr marL="406400" indent="-174625">
              <a:buFont typeface="Arial" pitchFamily="34" charset="0"/>
              <a:buChar char="•"/>
            </a:pPr>
            <a:r>
              <a:rPr lang="en-US" dirty="0" smtClean="0"/>
              <a:t>we use the notion of contextual vs structural/physical processing objectives to answer this question</a:t>
            </a:r>
          </a:p>
          <a:p>
            <a:pPr marL="863600" lvl="1" indent="-174625">
              <a:buFont typeface="Arial" pitchFamily="34" charset="0"/>
              <a:buChar char="•"/>
            </a:pPr>
            <a:endParaRPr lang="en-US" dirty="0" smtClean="0"/>
          </a:p>
          <a:p>
            <a:r>
              <a:rPr lang="en-US" sz="2000" b="1" dirty="0" smtClean="0"/>
              <a:t>Role of objectives in classifying a material processing (must consider what is the </a:t>
            </a:r>
            <a:r>
              <a:rPr lang="en-US" sz="2000" b="1" i="1" dirty="0" smtClean="0"/>
              <a:t>specified</a:t>
            </a:r>
            <a:r>
              <a:rPr lang="en-US" sz="2000" b="1" dirty="0" smtClean="0"/>
              <a:t> output?)  (see following examples of ‘reciprocal processes’)</a:t>
            </a:r>
          </a:p>
          <a:p>
            <a:pPr marL="406400" lvl="1" indent="-174625">
              <a:buFont typeface="Arial" pitchFamily="34" charset="0"/>
              <a:buChar char="•"/>
            </a:pPr>
            <a:r>
              <a:rPr lang="en-US" sz="1900" dirty="0" smtClean="0"/>
              <a:t>example : ‘appendix removal’ as contextual vs physical material separation</a:t>
            </a:r>
          </a:p>
          <a:p>
            <a:pPr marL="406400" lvl="1" indent="-174625">
              <a:buFont typeface="Arial" pitchFamily="34" charset="0"/>
              <a:buChar char="•"/>
            </a:pPr>
            <a:r>
              <a:rPr lang="en-US" sz="1900" dirty="0" smtClean="0"/>
              <a:t>example: ‘pathogen injection’ as contextual vs physical material combination</a:t>
            </a:r>
          </a:p>
        </p:txBody>
      </p:sp>
      <p:pic>
        <p:nvPicPr>
          <p:cNvPr id="6" name="Picture 5" descr="3-8-12 CL-OBI - continuum of cell processing.jpg"/>
          <p:cNvPicPr>
            <a:picLocks noChangeAspect="1"/>
          </p:cNvPicPr>
          <p:nvPr/>
        </p:nvPicPr>
        <p:blipFill>
          <a:blip r:embed="rId3" cstate="print"/>
          <a:stretch>
            <a:fillRect/>
          </a:stretch>
        </p:blipFill>
        <p:spPr>
          <a:xfrm>
            <a:off x="0" y="3581400"/>
            <a:ext cx="9144000" cy="809303"/>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7" descr="13"/>
          <p:cNvPicPr>
            <a:picLocks noChangeAspect="1" noChangeArrowheads="1"/>
          </p:cNvPicPr>
          <p:nvPr/>
        </p:nvPicPr>
        <p:blipFill>
          <a:blip r:embed="rId3" cstate="print"/>
          <a:srcRect/>
          <a:stretch>
            <a:fillRect/>
          </a:stretch>
        </p:blipFill>
        <p:spPr bwMode="auto">
          <a:xfrm>
            <a:off x="990600" y="1190017"/>
            <a:ext cx="3128254" cy="2315183"/>
          </a:xfrm>
          <a:prstGeom prst="rect">
            <a:avLst/>
          </a:prstGeom>
          <a:noFill/>
        </p:spPr>
      </p:pic>
      <p:sp>
        <p:nvSpPr>
          <p:cNvPr id="17411" name="Rectangle 3"/>
          <p:cNvSpPr>
            <a:spLocks noChangeArrowheads="1"/>
          </p:cNvSpPr>
          <p:nvPr/>
        </p:nvSpPr>
        <p:spPr bwMode="auto">
          <a:xfrm>
            <a:off x="228600" y="762000"/>
            <a:ext cx="1946495"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Previous Structure</a:t>
            </a:r>
            <a:endParaRPr kumimoji="0" lang="en-US"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endParaRPr>
          </a:p>
        </p:txBody>
      </p:sp>
      <p:sp>
        <p:nvSpPr>
          <p:cNvPr id="7" name="TextBox 6"/>
          <p:cNvSpPr txBox="1"/>
          <p:nvPr/>
        </p:nvSpPr>
        <p:spPr>
          <a:xfrm>
            <a:off x="2174871" y="86380"/>
            <a:ext cx="4911729" cy="523220"/>
          </a:xfrm>
          <a:prstGeom prst="rect">
            <a:avLst/>
          </a:prstGeom>
          <a:noFill/>
        </p:spPr>
        <p:txBody>
          <a:bodyPr wrap="none" rtlCol="0">
            <a:spAutoFit/>
          </a:bodyPr>
          <a:lstStyle/>
          <a:p>
            <a:r>
              <a:rPr lang="en-US" sz="2800" b="1" dirty="0" smtClean="0"/>
              <a:t>Updating CL Top Level Structure</a:t>
            </a:r>
            <a:endParaRPr lang="en-US" sz="2800" b="1" dirty="0"/>
          </a:p>
        </p:txBody>
      </p:sp>
      <p:sp>
        <p:nvSpPr>
          <p:cNvPr id="17" name="TextBox 16"/>
          <p:cNvSpPr txBox="1"/>
          <p:nvPr/>
        </p:nvSpPr>
        <p:spPr>
          <a:xfrm>
            <a:off x="4648200" y="762000"/>
            <a:ext cx="4343400" cy="3139321"/>
          </a:xfrm>
          <a:prstGeom prst="rect">
            <a:avLst/>
          </a:prstGeom>
          <a:noFill/>
        </p:spPr>
        <p:txBody>
          <a:bodyPr wrap="square" rtlCol="0">
            <a:spAutoFit/>
          </a:bodyPr>
          <a:lstStyle/>
          <a:p>
            <a:pPr algn="ctr"/>
            <a:r>
              <a:rPr lang="en-US" b="1" dirty="0" smtClean="0"/>
              <a:t>Issues to Address:</a:t>
            </a:r>
          </a:p>
          <a:p>
            <a:pPr marL="625475" indent="-288925">
              <a:buAutoNum type="arabicParenR"/>
            </a:pPr>
            <a:r>
              <a:rPr lang="en-US" dirty="0" smtClean="0"/>
              <a:t>Consideration of unicellular organism cell types (no such thing as a prokaryotic cell in vivo)</a:t>
            </a:r>
          </a:p>
          <a:p>
            <a:pPr marL="625475" indent="-288925">
              <a:buAutoNum type="arabicParenR"/>
            </a:pPr>
            <a:r>
              <a:rPr lang="en-US" dirty="0" smtClean="0"/>
              <a:t>Lack of principled classification of ‘cell’ into disjoint classes that exhaustively partition the domain (‘cell in vivo’ vs ‘exp mod cell)</a:t>
            </a:r>
          </a:p>
          <a:p>
            <a:pPr marL="625475" indent="-288925">
              <a:buAutoNum type="arabicParenR"/>
            </a:pPr>
            <a:r>
              <a:rPr lang="en-US" dirty="0" smtClean="0"/>
              <a:t>Minor issues with </a:t>
            </a:r>
            <a:r>
              <a:rPr lang="en-US" dirty="0" smtClean="0"/>
              <a:t>labels</a:t>
            </a:r>
            <a:endParaRPr lang="en-US" dirty="0" smtClean="0"/>
          </a:p>
          <a:p>
            <a:pPr marL="625475" indent="-288925">
              <a:buAutoNum type="arabicParenR"/>
            </a:pPr>
            <a:r>
              <a:rPr lang="en-US" dirty="0" smtClean="0"/>
              <a:t>Lack of definitions for top level classes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7" descr="13"/>
          <p:cNvPicPr>
            <a:picLocks noChangeAspect="1" noChangeArrowheads="1"/>
          </p:cNvPicPr>
          <p:nvPr/>
        </p:nvPicPr>
        <p:blipFill>
          <a:blip r:embed="rId3" cstate="print"/>
          <a:srcRect/>
          <a:stretch>
            <a:fillRect/>
          </a:stretch>
        </p:blipFill>
        <p:spPr bwMode="auto">
          <a:xfrm>
            <a:off x="990600" y="1190017"/>
            <a:ext cx="3128254" cy="2315183"/>
          </a:xfrm>
          <a:prstGeom prst="rect">
            <a:avLst/>
          </a:prstGeom>
          <a:noFill/>
        </p:spPr>
      </p:pic>
      <p:sp>
        <p:nvSpPr>
          <p:cNvPr id="20" name="Rectangle 3"/>
          <p:cNvSpPr>
            <a:spLocks noChangeArrowheads="1"/>
          </p:cNvSpPr>
          <p:nvPr/>
        </p:nvSpPr>
        <p:spPr bwMode="auto">
          <a:xfrm>
            <a:off x="228600" y="762000"/>
            <a:ext cx="1946495"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Previous Structure</a:t>
            </a:r>
            <a:endParaRPr kumimoji="0" lang="en-US"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endParaRPr>
          </a:p>
        </p:txBody>
      </p:sp>
      <p:sp>
        <p:nvSpPr>
          <p:cNvPr id="22" name="TextBox 21"/>
          <p:cNvSpPr txBox="1"/>
          <p:nvPr/>
        </p:nvSpPr>
        <p:spPr>
          <a:xfrm>
            <a:off x="685800" y="3581400"/>
            <a:ext cx="7391400" cy="276999"/>
          </a:xfrm>
          <a:prstGeom prst="rect">
            <a:avLst/>
          </a:prstGeom>
          <a:noFill/>
        </p:spPr>
        <p:txBody>
          <a:bodyPr wrap="square" rtlCol="0">
            <a:spAutoFit/>
          </a:bodyPr>
          <a:lstStyle/>
          <a:p>
            <a:r>
              <a:rPr lang="en-US" sz="1200" dirty="0" smtClean="0"/>
              <a:t> </a:t>
            </a:r>
          </a:p>
        </p:txBody>
      </p:sp>
      <p:pic>
        <p:nvPicPr>
          <p:cNvPr id="24" name="Picture 1" descr="11"/>
          <p:cNvPicPr>
            <a:picLocks noChangeAspect="1" noChangeArrowheads="1"/>
          </p:cNvPicPr>
          <p:nvPr/>
        </p:nvPicPr>
        <p:blipFill>
          <a:blip r:embed="rId4" cstate="print"/>
          <a:srcRect l="3664"/>
          <a:stretch>
            <a:fillRect/>
          </a:stretch>
        </p:blipFill>
        <p:spPr bwMode="auto">
          <a:xfrm>
            <a:off x="914400" y="4086999"/>
            <a:ext cx="4106693" cy="2590800"/>
          </a:xfrm>
          <a:prstGeom prst="rect">
            <a:avLst/>
          </a:prstGeom>
          <a:noFill/>
        </p:spPr>
      </p:pic>
      <p:sp>
        <p:nvSpPr>
          <p:cNvPr id="25" name="Rectangle 24"/>
          <p:cNvSpPr>
            <a:spLocks noChangeArrowheads="1"/>
          </p:cNvSpPr>
          <p:nvPr/>
        </p:nvSpPr>
        <p:spPr bwMode="auto">
          <a:xfrm>
            <a:off x="236707" y="3669268"/>
            <a:ext cx="1951688"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Updated Structure</a:t>
            </a:r>
            <a:endParaRPr kumimoji="0" lang="en-US"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endParaRPr>
          </a:p>
        </p:txBody>
      </p:sp>
      <p:sp>
        <p:nvSpPr>
          <p:cNvPr id="26" name="TextBox 25"/>
          <p:cNvSpPr txBox="1"/>
          <p:nvPr/>
        </p:nvSpPr>
        <p:spPr>
          <a:xfrm>
            <a:off x="4724400" y="4189274"/>
            <a:ext cx="4343400" cy="2031325"/>
          </a:xfrm>
          <a:prstGeom prst="rect">
            <a:avLst/>
          </a:prstGeom>
          <a:noFill/>
        </p:spPr>
        <p:txBody>
          <a:bodyPr wrap="square" rtlCol="0">
            <a:spAutoFit/>
          </a:bodyPr>
          <a:lstStyle/>
          <a:p>
            <a:pPr algn="ctr"/>
            <a:r>
              <a:rPr lang="en-US" b="1" dirty="0" smtClean="0"/>
              <a:t>Changes:</a:t>
            </a:r>
          </a:p>
          <a:p>
            <a:pPr marL="625475" indent="-288925">
              <a:buAutoNum type="arabicParenR"/>
            </a:pPr>
            <a:r>
              <a:rPr lang="en-US" dirty="0" smtClean="0"/>
              <a:t>Changed label of cell in vivo to ‘native cell’, defined accordingly</a:t>
            </a:r>
          </a:p>
          <a:p>
            <a:pPr marL="625475" indent="-288925">
              <a:buAutoNum type="arabicParenR"/>
            </a:pPr>
            <a:r>
              <a:rPr lang="en-US" dirty="0" smtClean="0"/>
              <a:t>Introduced ‘cell in vitro’ class as top level sibling for ‘native cell’</a:t>
            </a:r>
          </a:p>
          <a:p>
            <a:pPr marL="625475" indent="-288925">
              <a:buAutoNum type="arabicParenR"/>
            </a:pPr>
            <a:r>
              <a:rPr lang="en-US" dirty="0" smtClean="0"/>
              <a:t>Minor changes to labels</a:t>
            </a:r>
            <a:endParaRPr lang="en-US" dirty="0" smtClean="0"/>
          </a:p>
          <a:p>
            <a:pPr marL="625475" indent="-288925">
              <a:buAutoNum type="arabicParenR"/>
            </a:pPr>
            <a:r>
              <a:rPr lang="en-US" dirty="0" smtClean="0"/>
              <a:t>Gave all classes textual definitions</a:t>
            </a:r>
          </a:p>
        </p:txBody>
      </p:sp>
      <p:sp>
        <p:nvSpPr>
          <p:cNvPr id="27" name="TextBox 26"/>
          <p:cNvSpPr txBox="1"/>
          <p:nvPr/>
        </p:nvSpPr>
        <p:spPr>
          <a:xfrm>
            <a:off x="2174871" y="86380"/>
            <a:ext cx="4911729" cy="523220"/>
          </a:xfrm>
          <a:prstGeom prst="rect">
            <a:avLst/>
          </a:prstGeom>
          <a:noFill/>
        </p:spPr>
        <p:txBody>
          <a:bodyPr wrap="none" rtlCol="0">
            <a:spAutoFit/>
          </a:bodyPr>
          <a:lstStyle/>
          <a:p>
            <a:r>
              <a:rPr lang="en-US" sz="2800" b="1" dirty="0" smtClean="0"/>
              <a:t>Updating CL Top Level Structure</a:t>
            </a:r>
            <a:endParaRPr lang="en-US" sz="2800" b="1" dirty="0"/>
          </a:p>
        </p:txBody>
      </p:sp>
      <p:sp>
        <p:nvSpPr>
          <p:cNvPr id="29" name="Rectangle 28"/>
          <p:cNvSpPr/>
          <p:nvPr/>
        </p:nvSpPr>
        <p:spPr>
          <a:xfrm>
            <a:off x="1270716" y="4314422"/>
            <a:ext cx="1365160" cy="2318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244958" y="5483180"/>
            <a:ext cx="1365160" cy="2318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229098" y="5715000"/>
            <a:ext cx="742951" cy="2318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48200" y="762000"/>
            <a:ext cx="4343400" cy="3139321"/>
          </a:xfrm>
          <a:prstGeom prst="rect">
            <a:avLst/>
          </a:prstGeom>
          <a:noFill/>
        </p:spPr>
        <p:txBody>
          <a:bodyPr wrap="square" rtlCol="0">
            <a:spAutoFit/>
          </a:bodyPr>
          <a:lstStyle/>
          <a:p>
            <a:pPr algn="ctr"/>
            <a:r>
              <a:rPr lang="en-US" b="1" dirty="0" smtClean="0"/>
              <a:t>Issues to Address:</a:t>
            </a:r>
          </a:p>
          <a:p>
            <a:pPr marL="625475" indent="-288925">
              <a:buAutoNum type="arabicParenR"/>
            </a:pPr>
            <a:r>
              <a:rPr lang="en-US" dirty="0" smtClean="0"/>
              <a:t>Consideration of unicellular organism cell types (no such thing as a prokaryotic cell in vivo)</a:t>
            </a:r>
          </a:p>
          <a:p>
            <a:pPr marL="625475" indent="-288925">
              <a:buAutoNum type="arabicParenR"/>
            </a:pPr>
            <a:r>
              <a:rPr lang="en-US" dirty="0" smtClean="0"/>
              <a:t>Lack of principled classification of ‘cell’ into disjoint classes that exhaustively partition the domain (‘cell in vivo’ vs ‘exp mod cell)</a:t>
            </a:r>
          </a:p>
          <a:p>
            <a:pPr marL="625475" indent="-288925">
              <a:buAutoNum type="arabicParenR"/>
            </a:pPr>
            <a:r>
              <a:rPr lang="en-US" dirty="0" smtClean="0"/>
              <a:t>Minor issues with </a:t>
            </a:r>
            <a:r>
              <a:rPr lang="en-US" dirty="0" smtClean="0"/>
              <a:t>labels</a:t>
            </a:r>
            <a:endParaRPr lang="en-US" dirty="0" smtClean="0"/>
          </a:p>
          <a:p>
            <a:pPr marL="625475" indent="-288925">
              <a:buAutoNum type="arabicParenR"/>
            </a:pPr>
            <a:r>
              <a:rPr lang="en-US" dirty="0" smtClean="0"/>
              <a:t>Lack of definitions for top level classes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a:xfrm>
            <a:off x="2986088" y="2590800"/>
            <a:ext cx="1828800" cy="947058"/>
          </a:xfrm>
          <a:prstGeom prst="ellipse">
            <a:avLst/>
          </a:prstGeom>
          <a:solidFill>
            <a:schemeClr val="accent4">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chemeClr val="tx1"/>
                </a:solidFill>
              </a:rPr>
              <a:t>cell in vitro</a:t>
            </a:r>
          </a:p>
          <a:p>
            <a:pPr algn="ctr"/>
            <a:r>
              <a:rPr lang="en-US" sz="1600" b="1" dirty="0" smtClean="0">
                <a:solidFill>
                  <a:schemeClr val="tx1"/>
                </a:solidFill>
              </a:rPr>
              <a:t>(ex vivo or ex </a:t>
            </a:r>
            <a:r>
              <a:rPr lang="en-US" sz="1600" b="1" dirty="0" err="1" smtClean="0">
                <a:solidFill>
                  <a:schemeClr val="tx1"/>
                </a:solidFill>
              </a:rPr>
              <a:t>env</a:t>
            </a:r>
            <a:r>
              <a:rPr lang="en-US" sz="1600" b="1" dirty="0" smtClean="0">
                <a:solidFill>
                  <a:schemeClr val="tx1"/>
                </a:solidFill>
              </a:rPr>
              <a:t>)</a:t>
            </a:r>
            <a:endParaRPr lang="en-US" sz="1600" b="1" dirty="0">
              <a:solidFill>
                <a:schemeClr val="tx1"/>
              </a:solidFill>
            </a:endParaRPr>
          </a:p>
        </p:txBody>
      </p:sp>
      <p:sp>
        <p:nvSpPr>
          <p:cNvPr id="23" name="Oval 22"/>
          <p:cNvSpPr/>
          <p:nvPr/>
        </p:nvSpPr>
        <p:spPr>
          <a:xfrm>
            <a:off x="381000" y="1999916"/>
            <a:ext cx="1114187" cy="895684"/>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chemeClr val="tx1"/>
                </a:solidFill>
              </a:rPr>
              <a:t>native cell</a:t>
            </a:r>
            <a:endParaRPr lang="en-US" sz="1600" b="1" dirty="0">
              <a:solidFill>
                <a:schemeClr val="tx1"/>
              </a:solidFill>
            </a:endParaRPr>
          </a:p>
        </p:txBody>
      </p:sp>
      <p:cxnSp>
        <p:nvCxnSpPr>
          <p:cNvPr id="24" name="Straight Arrow Connector 23"/>
          <p:cNvCxnSpPr>
            <a:stCxn id="23" idx="6"/>
            <a:endCxn id="22" idx="2"/>
          </p:cNvCxnSpPr>
          <p:nvPr/>
        </p:nvCxnSpPr>
        <p:spPr>
          <a:xfrm>
            <a:off x="1495187" y="2447758"/>
            <a:ext cx="1490901" cy="616571"/>
          </a:xfrm>
          <a:prstGeom prst="straightConnector1">
            <a:avLst/>
          </a:prstGeom>
          <a:ln w="381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2" idx="6"/>
            <a:endCxn id="26" idx="2"/>
          </p:cNvCxnSpPr>
          <p:nvPr/>
        </p:nvCxnSpPr>
        <p:spPr>
          <a:xfrm flipV="1">
            <a:off x="4814888" y="2247900"/>
            <a:ext cx="1433512" cy="816429"/>
          </a:xfrm>
          <a:prstGeom prst="straightConnector1">
            <a:avLst/>
          </a:prstGeom>
          <a:ln w="381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sp>
        <p:nvSpPr>
          <p:cNvPr id="26" name="Oval 25"/>
          <p:cNvSpPr/>
          <p:nvPr/>
        </p:nvSpPr>
        <p:spPr>
          <a:xfrm>
            <a:off x="6248400" y="1828800"/>
            <a:ext cx="2057400" cy="838200"/>
          </a:xfrm>
          <a:prstGeom prst="ellipse">
            <a:avLst/>
          </a:prstGeom>
          <a:solidFill>
            <a:schemeClr val="accent4">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chemeClr val="tx1"/>
                </a:solidFill>
              </a:rPr>
              <a:t>experimentally modified cell </a:t>
            </a:r>
            <a:r>
              <a:rPr lang="en-US" sz="1600" b="1" dirty="0" smtClean="0">
                <a:solidFill>
                  <a:schemeClr val="tx1"/>
                </a:solidFill>
              </a:rPr>
              <a:t>in vitro</a:t>
            </a:r>
            <a:endParaRPr lang="en-US" sz="1600" b="1" dirty="0">
              <a:solidFill>
                <a:schemeClr val="tx1"/>
              </a:solidFill>
            </a:endParaRPr>
          </a:p>
        </p:txBody>
      </p:sp>
      <p:sp>
        <p:nvSpPr>
          <p:cNvPr id="46" name="TextBox 45"/>
          <p:cNvSpPr txBox="1"/>
          <p:nvPr/>
        </p:nvSpPr>
        <p:spPr>
          <a:xfrm>
            <a:off x="5334000" y="3519488"/>
            <a:ext cx="1295400" cy="307777"/>
          </a:xfrm>
          <a:prstGeom prst="rect">
            <a:avLst/>
          </a:prstGeom>
          <a:noFill/>
        </p:spPr>
        <p:txBody>
          <a:bodyPr wrap="square" rtlCol="0">
            <a:spAutoFit/>
          </a:bodyPr>
          <a:lstStyle/>
          <a:p>
            <a:pPr algn="ctr"/>
            <a:r>
              <a:rPr lang="en-US" sz="1400" dirty="0" smtClean="0"/>
              <a:t>(cell culturing)</a:t>
            </a:r>
            <a:endParaRPr lang="en-US" sz="1400" dirty="0"/>
          </a:p>
        </p:txBody>
      </p:sp>
      <p:sp>
        <p:nvSpPr>
          <p:cNvPr id="30" name="Oval 29"/>
          <p:cNvSpPr/>
          <p:nvPr/>
        </p:nvSpPr>
        <p:spPr>
          <a:xfrm>
            <a:off x="6324600" y="3886200"/>
            <a:ext cx="1981200" cy="838200"/>
          </a:xfrm>
          <a:prstGeom prst="ellipse">
            <a:avLst/>
          </a:prstGeom>
          <a:solidFill>
            <a:schemeClr val="accent4">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chemeClr val="tx1"/>
                </a:solidFill>
              </a:rPr>
              <a:t>cell culture cell</a:t>
            </a:r>
          </a:p>
        </p:txBody>
      </p:sp>
      <p:cxnSp>
        <p:nvCxnSpPr>
          <p:cNvPr id="75" name="Straight Arrow Connector 74"/>
          <p:cNvCxnSpPr>
            <a:stCxn id="22" idx="5"/>
            <a:endCxn id="30" idx="2"/>
          </p:cNvCxnSpPr>
          <p:nvPr/>
        </p:nvCxnSpPr>
        <p:spPr>
          <a:xfrm>
            <a:off x="4547066" y="3399165"/>
            <a:ext cx="1777534" cy="906135"/>
          </a:xfrm>
          <a:prstGeom prst="straightConnector1">
            <a:avLst/>
          </a:prstGeom>
          <a:ln w="381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30" idx="4"/>
            <a:endCxn id="58" idx="0"/>
          </p:cNvCxnSpPr>
          <p:nvPr/>
        </p:nvCxnSpPr>
        <p:spPr>
          <a:xfrm>
            <a:off x="7315200" y="4724400"/>
            <a:ext cx="19052" cy="762000"/>
          </a:xfrm>
          <a:prstGeom prst="straightConnector1">
            <a:avLst/>
          </a:prstGeom>
          <a:ln w="381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7315200" y="4886980"/>
            <a:ext cx="1524000" cy="523220"/>
          </a:xfrm>
          <a:prstGeom prst="rect">
            <a:avLst/>
          </a:prstGeom>
          <a:noFill/>
        </p:spPr>
        <p:txBody>
          <a:bodyPr wrap="square" rtlCol="0">
            <a:spAutoFit/>
          </a:bodyPr>
          <a:lstStyle/>
          <a:p>
            <a:pPr algn="ctr"/>
            <a:r>
              <a:rPr lang="en-US" sz="1400" dirty="0" smtClean="0"/>
              <a:t>(cell </a:t>
            </a:r>
            <a:r>
              <a:rPr lang="en-US" sz="1400" dirty="0" smtClean="0"/>
              <a:t>culture</a:t>
            </a:r>
            <a:r>
              <a:rPr lang="en-US" sz="1400" dirty="0" smtClean="0"/>
              <a:t> immortalization)</a:t>
            </a:r>
            <a:endParaRPr lang="en-US" sz="1400" dirty="0"/>
          </a:p>
        </p:txBody>
      </p:sp>
      <p:sp>
        <p:nvSpPr>
          <p:cNvPr id="58" name="Oval 57"/>
          <p:cNvSpPr/>
          <p:nvPr/>
        </p:nvSpPr>
        <p:spPr>
          <a:xfrm>
            <a:off x="6381752" y="5486400"/>
            <a:ext cx="1905000" cy="990600"/>
          </a:xfrm>
          <a:prstGeom prst="ellipse">
            <a:avLst/>
          </a:prstGeom>
          <a:solidFill>
            <a:schemeClr val="accent4">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chemeClr val="tx1"/>
                </a:solidFill>
              </a:rPr>
              <a:t>immortal </a:t>
            </a:r>
            <a:r>
              <a:rPr lang="en-US" sz="1600" b="1" dirty="0" smtClean="0">
                <a:solidFill>
                  <a:schemeClr val="tx1"/>
                </a:solidFill>
              </a:rPr>
              <a:t>cell line cell</a:t>
            </a:r>
            <a:endParaRPr lang="en-US" sz="1600" b="1" dirty="0">
              <a:solidFill>
                <a:schemeClr val="tx1"/>
              </a:solidFill>
            </a:endParaRPr>
          </a:p>
        </p:txBody>
      </p:sp>
      <p:sp>
        <p:nvSpPr>
          <p:cNvPr id="31" name="TextBox 30"/>
          <p:cNvSpPr txBox="1"/>
          <p:nvPr/>
        </p:nvSpPr>
        <p:spPr>
          <a:xfrm>
            <a:off x="1081088" y="2816423"/>
            <a:ext cx="1828800" cy="338554"/>
          </a:xfrm>
          <a:prstGeom prst="rect">
            <a:avLst/>
          </a:prstGeom>
          <a:noFill/>
        </p:spPr>
        <p:txBody>
          <a:bodyPr wrap="square" rtlCol="0">
            <a:spAutoFit/>
          </a:bodyPr>
          <a:lstStyle/>
          <a:p>
            <a:pPr algn="ctr"/>
            <a:r>
              <a:rPr lang="en-US" sz="1600" dirty="0" smtClean="0"/>
              <a:t>collection</a:t>
            </a:r>
            <a:endParaRPr lang="en-US" sz="1600" dirty="0" smtClean="0"/>
          </a:p>
        </p:txBody>
      </p:sp>
      <p:cxnSp>
        <p:nvCxnSpPr>
          <p:cNvPr id="145" name="Straight Arrow Connector 144"/>
          <p:cNvCxnSpPr>
            <a:stCxn id="23" idx="6"/>
            <a:endCxn id="158" idx="2"/>
          </p:cNvCxnSpPr>
          <p:nvPr/>
        </p:nvCxnSpPr>
        <p:spPr>
          <a:xfrm flipV="1">
            <a:off x="1495187" y="1514642"/>
            <a:ext cx="1324213" cy="933116"/>
          </a:xfrm>
          <a:prstGeom prst="straightConnector1">
            <a:avLst/>
          </a:prstGeom>
          <a:ln w="381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58" name="Oval 157"/>
          <p:cNvSpPr/>
          <p:nvPr/>
        </p:nvSpPr>
        <p:spPr>
          <a:xfrm>
            <a:off x="2819400" y="1066800"/>
            <a:ext cx="2057400" cy="895684"/>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chemeClr val="tx1"/>
                </a:solidFill>
              </a:rPr>
              <a:t>experimentally modified </a:t>
            </a:r>
            <a:r>
              <a:rPr lang="en-US" sz="1600" b="1" dirty="0" smtClean="0">
                <a:solidFill>
                  <a:schemeClr val="tx1"/>
                </a:solidFill>
              </a:rPr>
              <a:t>native cell</a:t>
            </a:r>
            <a:endParaRPr lang="en-US" sz="1600" b="1" dirty="0">
              <a:solidFill>
                <a:schemeClr val="tx1"/>
              </a:solidFill>
            </a:endParaRPr>
          </a:p>
        </p:txBody>
      </p:sp>
      <p:sp>
        <p:nvSpPr>
          <p:cNvPr id="173" name="TextBox 172"/>
          <p:cNvSpPr txBox="1"/>
          <p:nvPr/>
        </p:nvSpPr>
        <p:spPr>
          <a:xfrm>
            <a:off x="533400" y="39469"/>
            <a:ext cx="8308621" cy="646331"/>
          </a:xfrm>
          <a:prstGeom prst="rect">
            <a:avLst/>
          </a:prstGeom>
          <a:noFill/>
        </p:spPr>
        <p:txBody>
          <a:bodyPr wrap="none" rtlCol="0">
            <a:spAutoFit/>
          </a:bodyPr>
          <a:lstStyle/>
          <a:p>
            <a:r>
              <a:rPr lang="en-US" sz="3600" dirty="0" smtClean="0"/>
              <a:t>Experimental Relation </a:t>
            </a:r>
            <a:r>
              <a:rPr lang="en-US" sz="3600" dirty="0" smtClean="0"/>
              <a:t>B</a:t>
            </a:r>
            <a:r>
              <a:rPr lang="en-US" sz="3600" dirty="0" smtClean="0"/>
              <a:t>etween Cell Classes</a:t>
            </a:r>
            <a:endParaRPr lang="en-US" sz="3600" dirty="0"/>
          </a:p>
        </p:txBody>
      </p:sp>
      <p:sp>
        <p:nvSpPr>
          <p:cNvPr id="57" name="TextBox 56"/>
          <p:cNvSpPr txBox="1"/>
          <p:nvPr/>
        </p:nvSpPr>
        <p:spPr>
          <a:xfrm>
            <a:off x="833432" y="1419224"/>
            <a:ext cx="1828800" cy="584775"/>
          </a:xfrm>
          <a:prstGeom prst="rect">
            <a:avLst/>
          </a:prstGeom>
          <a:noFill/>
        </p:spPr>
        <p:txBody>
          <a:bodyPr wrap="square" rtlCol="0">
            <a:spAutoFit/>
          </a:bodyPr>
          <a:lstStyle/>
          <a:p>
            <a:pPr algn="ctr"/>
            <a:r>
              <a:rPr lang="en-US" sz="1600" dirty="0" smtClean="0"/>
              <a:t>experimental modification</a:t>
            </a:r>
          </a:p>
        </p:txBody>
      </p:sp>
      <p:sp>
        <p:nvSpPr>
          <p:cNvPr id="73" name="TextBox 72"/>
          <p:cNvSpPr txBox="1"/>
          <p:nvPr/>
        </p:nvSpPr>
        <p:spPr>
          <a:xfrm>
            <a:off x="4219576" y="2147888"/>
            <a:ext cx="1828800" cy="523220"/>
          </a:xfrm>
          <a:prstGeom prst="rect">
            <a:avLst/>
          </a:prstGeom>
          <a:noFill/>
        </p:spPr>
        <p:txBody>
          <a:bodyPr wrap="square" rtlCol="0">
            <a:spAutoFit/>
          </a:bodyPr>
          <a:lstStyle/>
          <a:p>
            <a:pPr algn="ctr"/>
            <a:r>
              <a:rPr lang="en-US" sz="1400" dirty="0" smtClean="0"/>
              <a:t>experimental modification</a:t>
            </a:r>
          </a:p>
        </p:txBody>
      </p:sp>
      <p:sp>
        <p:nvSpPr>
          <p:cNvPr id="74" name="TextBox 73"/>
          <p:cNvSpPr txBox="1"/>
          <p:nvPr/>
        </p:nvSpPr>
        <p:spPr>
          <a:xfrm>
            <a:off x="5029200" y="2743200"/>
            <a:ext cx="1828800" cy="307777"/>
          </a:xfrm>
          <a:prstGeom prst="rect">
            <a:avLst/>
          </a:prstGeom>
          <a:noFill/>
        </p:spPr>
        <p:txBody>
          <a:bodyPr wrap="square" rtlCol="0">
            <a:spAutoFit/>
          </a:bodyPr>
          <a:lstStyle/>
          <a:p>
            <a:pPr algn="ctr"/>
            <a:r>
              <a:rPr lang="en-US" sz="1400" dirty="0" smtClean="0"/>
              <a:t>(cell labeling)</a:t>
            </a:r>
            <a:endParaRPr lang="en-US" sz="1400" dirty="0" smtClean="0"/>
          </a:p>
        </p:txBody>
      </p:sp>
      <p:sp>
        <p:nvSpPr>
          <p:cNvPr id="82" name="TextBox 81"/>
          <p:cNvSpPr txBox="1"/>
          <p:nvPr/>
        </p:nvSpPr>
        <p:spPr>
          <a:xfrm>
            <a:off x="4191000" y="3820180"/>
            <a:ext cx="1828800" cy="523220"/>
          </a:xfrm>
          <a:prstGeom prst="rect">
            <a:avLst/>
          </a:prstGeom>
          <a:noFill/>
        </p:spPr>
        <p:txBody>
          <a:bodyPr wrap="square" rtlCol="0">
            <a:spAutoFit/>
          </a:bodyPr>
          <a:lstStyle/>
          <a:p>
            <a:pPr algn="ctr"/>
            <a:r>
              <a:rPr lang="en-US" sz="1400" dirty="0" smtClean="0"/>
              <a:t>experimental modification</a:t>
            </a:r>
          </a:p>
        </p:txBody>
      </p:sp>
      <p:sp>
        <p:nvSpPr>
          <p:cNvPr id="89" name="TextBox 88"/>
          <p:cNvSpPr txBox="1"/>
          <p:nvPr/>
        </p:nvSpPr>
        <p:spPr>
          <a:xfrm>
            <a:off x="5805488" y="4829176"/>
            <a:ext cx="1828800" cy="523220"/>
          </a:xfrm>
          <a:prstGeom prst="rect">
            <a:avLst/>
          </a:prstGeom>
          <a:noFill/>
        </p:spPr>
        <p:txBody>
          <a:bodyPr wrap="square" rtlCol="0">
            <a:spAutoFit/>
          </a:bodyPr>
          <a:lstStyle/>
          <a:p>
            <a:pPr algn="ctr"/>
            <a:r>
              <a:rPr lang="en-US" sz="1400" dirty="0" smtClean="0"/>
              <a:t>experimental modification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6800" y="2514600"/>
            <a:ext cx="6966340" cy="1446550"/>
          </a:xfrm>
          <a:prstGeom prst="rect">
            <a:avLst/>
          </a:prstGeom>
          <a:noFill/>
        </p:spPr>
        <p:txBody>
          <a:bodyPr wrap="square" rtlCol="0">
            <a:spAutoFit/>
          </a:bodyPr>
          <a:lstStyle/>
          <a:p>
            <a:pPr algn="ctr"/>
            <a:r>
              <a:rPr lang="en-US" sz="4400" b="1" dirty="0" smtClean="0"/>
              <a:t>Extending Updated CL in ReO/OBI</a:t>
            </a:r>
            <a:endParaRPr lang="en-US" sz="44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6800" y="112693"/>
            <a:ext cx="6966340" cy="523220"/>
          </a:xfrm>
          <a:prstGeom prst="rect">
            <a:avLst/>
          </a:prstGeom>
          <a:noFill/>
        </p:spPr>
        <p:txBody>
          <a:bodyPr wrap="square" rtlCol="0">
            <a:spAutoFit/>
          </a:bodyPr>
          <a:lstStyle/>
          <a:p>
            <a:pPr algn="ctr"/>
            <a:r>
              <a:rPr lang="en-US" sz="2800" b="1" dirty="0" smtClean="0"/>
              <a:t>Extending Updated CL in ReO/OBI</a:t>
            </a:r>
            <a:endParaRPr lang="en-US" sz="2800" b="1" dirty="0"/>
          </a:p>
        </p:txBody>
      </p:sp>
      <p:sp>
        <p:nvSpPr>
          <p:cNvPr id="4" name="Rectangle 3"/>
          <p:cNvSpPr/>
          <p:nvPr/>
        </p:nvSpPr>
        <p:spPr>
          <a:xfrm>
            <a:off x="304800" y="762000"/>
            <a:ext cx="8610600" cy="6078587"/>
          </a:xfrm>
          <a:prstGeom prst="rect">
            <a:avLst/>
          </a:prstGeom>
        </p:spPr>
        <p:txBody>
          <a:bodyPr wrap="square">
            <a:spAutoFit/>
          </a:bodyPr>
          <a:lstStyle/>
          <a:p>
            <a:r>
              <a:rPr lang="en-US" sz="2000" b="1" dirty="0" smtClean="0"/>
              <a:t>CL hierarchy remains sparse, but implicit in</a:t>
            </a:r>
          </a:p>
          <a:p>
            <a:r>
              <a:rPr lang="en-US" sz="2000" b="1" dirty="0" smtClean="0"/>
              <a:t>it are three dimensions for cell classification:</a:t>
            </a:r>
          </a:p>
          <a:p>
            <a:pPr marL="739775" lvl="1" indent="-282575">
              <a:buAutoNum type="arabicPeriod"/>
            </a:pPr>
            <a:r>
              <a:rPr lang="en-US" sz="1900" b="1" dirty="0" smtClean="0"/>
              <a:t>Context </a:t>
            </a:r>
            <a:r>
              <a:rPr lang="en-US" sz="1900" dirty="0" smtClean="0"/>
              <a:t>(native</a:t>
            </a:r>
            <a:r>
              <a:rPr lang="en-US" sz="2000" dirty="0" smtClean="0"/>
              <a:t> </a:t>
            </a:r>
            <a:r>
              <a:rPr lang="en-US" sz="1900" dirty="0" smtClean="0"/>
              <a:t>vs in vitro)</a:t>
            </a:r>
          </a:p>
          <a:p>
            <a:pPr marL="914400" lvl="1" indent="-457200">
              <a:buAutoNum type="arabicPeriod"/>
            </a:pPr>
            <a:endParaRPr lang="en-US" sz="400" dirty="0" smtClean="0"/>
          </a:p>
          <a:p>
            <a:pPr marL="914400" lvl="1" indent="-457200">
              <a:buAutoNum type="arabicPeriod"/>
            </a:pPr>
            <a:endParaRPr lang="en-US" sz="400" dirty="0" smtClean="0"/>
          </a:p>
          <a:p>
            <a:pPr lvl="1"/>
            <a:r>
              <a:rPr lang="en-US" sz="1900" b="1" dirty="0" smtClean="0"/>
              <a:t>2.  Experimental Status </a:t>
            </a:r>
          </a:p>
          <a:p>
            <a:pPr lvl="1"/>
            <a:r>
              <a:rPr lang="en-US" sz="1900" dirty="0" smtClean="0"/>
              <a:t>      (experimentally modified vs unmodified)</a:t>
            </a:r>
          </a:p>
          <a:p>
            <a:pPr lvl="1"/>
            <a:endParaRPr lang="en-US" sz="800" dirty="0" smtClean="0"/>
          </a:p>
          <a:p>
            <a:pPr marL="739775" lvl="1" indent="-282575"/>
            <a:r>
              <a:rPr lang="en-US" sz="1900" b="1" dirty="0" smtClean="0"/>
              <a:t>3.  Organism of Origin </a:t>
            </a:r>
          </a:p>
          <a:p>
            <a:pPr marL="739775" lvl="1" indent="-282575"/>
            <a:r>
              <a:rPr lang="en-US" sz="1900" dirty="0" smtClean="0"/>
              <a:t>  </a:t>
            </a:r>
            <a:r>
              <a:rPr lang="en-US" sz="1900" dirty="0" smtClean="0"/>
              <a:t>   (</a:t>
            </a:r>
            <a:r>
              <a:rPr lang="en-US" sz="1900" dirty="0" smtClean="0"/>
              <a:t>prokaryotic vs eukaryotic</a:t>
            </a:r>
            <a:r>
              <a:rPr lang="en-US" sz="1900" dirty="0" smtClean="0"/>
              <a:t>?,  or multicellular </a:t>
            </a:r>
          </a:p>
          <a:p>
            <a:pPr marL="739775" lvl="1" indent="-282575"/>
            <a:r>
              <a:rPr lang="en-US" sz="1900" dirty="0" smtClean="0"/>
              <a:t>      organism cell vs unicellular organism?)</a:t>
            </a:r>
            <a:endParaRPr lang="en-US" sz="1900" dirty="0" smtClean="0"/>
          </a:p>
          <a:p>
            <a:pPr marL="288925" indent="-288925">
              <a:buFont typeface="Courier New" pitchFamily="49" charset="0"/>
              <a:buChar char="o"/>
            </a:pPr>
            <a:endParaRPr lang="en-US" sz="1600" b="1" dirty="0" smtClean="0"/>
          </a:p>
          <a:p>
            <a:pPr marL="288925" indent="-288925">
              <a:buFont typeface="Courier New" pitchFamily="49" charset="0"/>
              <a:buChar char="o"/>
            </a:pPr>
            <a:endParaRPr lang="en-US" sz="1600" b="1" dirty="0" smtClean="0"/>
          </a:p>
          <a:p>
            <a:pPr marL="288925" indent="-288925">
              <a:buFont typeface="Courier New" pitchFamily="49" charset="0"/>
              <a:buChar char="o"/>
            </a:pPr>
            <a:r>
              <a:rPr lang="en-US" sz="2000" b="1" dirty="0" smtClean="0"/>
              <a:t>Many useful classes defined by these axes are not implemented in CL</a:t>
            </a:r>
          </a:p>
          <a:p>
            <a:pPr marL="977900" indent="-239713">
              <a:buFont typeface="Arial" pitchFamily="34" charset="0"/>
              <a:buChar char="•"/>
            </a:pPr>
            <a:r>
              <a:rPr lang="en-US" sz="1900" dirty="0" smtClean="0"/>
              <a:t>e.g. no coverage of in vivo experimental cells</a:t>
            </a:r>
          </a:p>
          <a:p>
            <a:pPr marL="977900" indent="-239713">
              <a:buFont typeface="Arial" pitchFamily="34" charset="0"/>
              <a:buChar char="•"/>
            </a:pPr>
            <a:r>
              <a:rPr lang="en-US" sz="1900" dirty="0" smtClean="0"/>
              <a:t>e.g. no treatment of multicellular organism cells vs unicellular organisms  or breakdown of their related experimental cell types (i.e. cells ex vivo vs ex environment)</a:t>
            </a:r>
          </a:p>
          <a:p>
            <a:pPr marL="977900" indent="-239713">
              <a:buFont typeface="Arial" pitchFamily="34" charset="0"/>
              <a:buChar char="•"/>
            </a:pPr>
            <a:endParaRPr lang="en-US" sz="1000" dirty="0" smtClean="0"/>
          </a:p>
          <a:p>
            <a:pPr marL="288925" indent="-288925">
              <a:buFont typeface="Courier New" pitchFamily="49" charset="0"/>
              <a:buChar char="o"/>
            </a:pPr>
            <a:r>
              <a:rPr lang="en-US" sz="2000" b="1" dirty="0" smtClean="0">
                <a:solidFill>
                  <a:srgbClr val="C00000"/>
                </a:solidFill>
              </a:rPr>
              <a:t>In a ReO sandbox, we</a:t>
            </a:r>
            <a:r>
              <a:rPr lang="en-US" sz="2000" b="1" dirty="0" smtClean="0">
                <a:solidFill>
                  <a:srgbClr val="C00000"/>
                </a:solidFill>
              </a:rPr>
              <a:t> </a:t>
            </a:r>
            <a:r>
              <a:rPr lang="en-US" sz="2000" b="1" dirty="0" smtClean="0">
                <a:solidFill>
                  <a:srgbClr val="C00000"/>
                </a:solidFill>
              </a:rPr>
              <a:t>have followed </a:t>
            </a:r>
            <a:r>
              <a:rPr lang="en-US" sz="2000" b="1" dirty="0" smtClean="0">
                <a:solidFill>
                  <a:srgbClr val="C00000"/>
                </a:solidFill>
              </a:rPr>
              <a:t>these three </a:t>
            </a:r>
            <a:r>
              <a:rPr lang="en-US" sz="2000" b="1" dirty="0" smtClean="0">
                <a:solidFill>
                  <a:srgbClr val="C00000"/>
                </a:solidFill>
              </a:rPr>
              <a:t>dimensions to their logical conclusion, </a:t>
            </a:r>
            <a:r>
              <a:rPr lang="en-US" sz="2000" b="1" dirty="0" smtClean="0">
                <a:solidFill>
                  <a:srgbClr val="C00000"/>
                </a:solidFill>
              </a:rPr>
              <a:t> and in various orders, to </a:t>
            </a:r>
            <a:r>
              <a:rPr lang="en-US" sz="2000" b="1" dirty="0" smtClean="0">
                <a:solidFill>
                  <a:srgbClr val="C00000"/>
                </a:solidFill>
              </a:rPr>
              <a:t>flesh out a full hierarchy of cell types, which exhaustively partitions the domain to supply experimentally relevant classes for annotation of biomedical </a:t>
            </a:r>
            <a:r>
              <a:rPr lang="en-US" sz="2000" b="1" dirty="0" smtClean="0">
                <a:solidFill>
                  <a:srgbClr val="C00000"/>
                </a:solidFill>
              </a:rPr>
              <a:t>investigations.</a:t>
            </a:r>
            <a:endParaRPr lang="en-US" dirty="0" smtClean="0">
              <a:solidFill>
                <a:srgbClr val="C00000"/>
              </a:solidFill>
            </a:endParaRPr>
          </a:p>
        </p:txBody>
      </p:sp>
      <p:grpSp>
        <p:nvGrpSpPr>
          <p:cNvPr id="22" name="Group 20"/>
          <p:cNvGrpSpPr/>
          <p:nvPr/>
        </p:nvGrpSpPr>
        <p:grpSpPr>
          <a:xfrm>
            <a:off x="5562600" y="838200"/>
            <a:ext cx="3429000" cy="2362200"/>
            <a:chOff x="5181600" y="1219200"/>
            <a:chExt cx="3276600" cy="2057400"/>
          </a:xfrm>
        </p:grpSpPr>
        <p:pic>
          <p:nvPicPr>
            <p:cNvPr id="23" name="Picture 1" descr="11"/>
            <p:cNvPicPr>
              <a:picLocks noChangeAspect="1" noChangeArrowheads="1"/>
            </p:cNvPicPr>
            <p:nvPr/>
          </p:nvPicPr>
          <p:blipFill>
            <a:blip r:embed="rId3" cstate="print"/>
            <a:srcRect l="3664"/>
            <a:stretch>
              <a:fillRect/>
            </a:stretch>
          </p:blipFill>
          <p:spPr bwMode="auto">
            <a:xfrm>
              <a:off x="5196114" y="1219200"/>
              <a:ext cx="3261197" cy="2057400"/>
            </a:xfrm>
            <a:prstGeom prst="rect">
              <a:avLst/>
            </a:prstGeom>
            <a:noFill/>
          </p:spPr>
        </p:pic>
        <p:sp>
          <p:nvSpPr>
            <p:cNvPr id="24" name="Rectangle 23"/>
            <p:cNvSpPr/>
            <p:nvPr/>
          </p:nvSpPr>
          <p:spPr>
            <a:xfrm>
              <a:off x="5181600" y="1219200"/>
              <a:ext cx="3276600" cy="20574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0" y="613230"/>
            <a:ext cx="9144000" cy="2662267"/>
          </a:xfrm>
          <a:prstGeom prst="rect">
            <a:avLst/>
          </a:prstGeom>
          <a:noFill/>
        </p:spPr>
        <p:txBody>
          <a:bodyPr wrap="square" rtlCol="0">
            <a:spAutoFit/>
          </a:bodyPr>
          <a:lstStyle/>
          <a:p>
            <a:pPr marL="290513" lvl="1" indent="-282575"/>
            <a:r>
              <a:rPr lang="en-US" sz="2400" b="1" dirty="0" smtClean="0"/>
              <a:t>Dimensions for Classification</a:t>
            </a:r>
          </a:p>
          <a:p>
            <a:pPr marL="739775" lvl="1" indent="-282575">
              <a:buAutoNum type="arabicPeriod"/>
            </a:pPr>
            <a:r>
              <a:rPr lang="en-US" sz="2000" b="1" dirty="0" smtClean="0"/>
              <a:t>Context</a:t>
            </a:r>
          </a:p>
          <a:p>
            <a:pPr marL="1146175" lvl="2" indent="-173038">
              <a:buFont typeface="Arial" pitchFamily="34" charset="0"/>
              <a:buChar char="•"/>
              <a:tabLst>
                <a:tab pos="798513" algn="l"/>
              </a:tabLst>
            </a:pPr>
            <a:r>
              <a:rPr lang="en-US" sz="1900" b="1" i="1" dirty="0" smtClean="0">
                <a:solidFill>
                  <a:schemeClr val="tx2">
                    <a:lumMod val="75000"/>
                  </a:schemeClr>
                </a:solidFill>
              </a:rPr>
              <a:t>native </a:t>
            </a:r>
            <a:r>
              <a:rPr lang="en-US" sz="2000" dirty="0" smtClean="0"/>
              <a:t>(in vivo/in environment)</a:t>
            </a:r>
            <a:r>
              <a:rPr lang="en-US" sz="1900" dirty="0" smtClean="0"/>
              <a:t> vs </a:t>
            </a:r>
            <a:r>
              <a:rPr lang="en-US" sz="1900" b="1" i="1" dirty="0" smtClean="0">
                <a:solidFill>
                  <a:schemeClr val="tx2">
                    <a:lumMod val="75000"/>
                  </a:schemeClr>
                </a:solidFill>
              </a:rPr>
              <a:t>in vitro </a:t>
            </a:r>
            <a:r>
              <a:rPr lang="en-US" sz="1900" dirty="0" smtClean="0"/>
              <a:t>(in controlled setting/lab for study)</a:t>
            </a:r>
          </a:p>
          <a:p>
            <a:pPr marL="739775" lvl="1" indent="-282575">
              <a:buAutoNum type="arabicPeriod" startAt="2"/>
            </a:pPr>
            <a:r>
              <a:rPr lang="en-US" sz="2000" b="1" dirty="0" smtClean="0"/>
              <a:t>Experimental Status</a:t>
            </a:r>
          </a:p>
          <a:p>
            <a:pPr marL="1146175" lvl="2" indent="-173038">
              <a:buFont typeface="Arial" pitchFamily="34" charset="0"/>
              <a:buChar char="•"/>
              <a:tabLst>
                <a:tab pos="798513" algn="l"/>
              </a:tabLst>
            </a:pPr>
            <a:r>
              <a:rPr lang="en-US" sz="1900" b="1" i="1" dirty="0" smtClean="0">
                <a:solidFill>
                  <a:schemeClr val="tx2">
                    <a:lumMod val="75000"/>
                  </a:schemeClr>
                </a:solidFill>
              </a:rPr>
              <a:t>experimentally modified </a:t>
            </a:r>
            <a:r>
              <a:rPr lang="en-US" sz="1900" dirty="0" smtClean="0"/>
              <a:t>vs </a:t>
            </a:r>
            <a:r>
              <a:rPr lang="en-US" sz="1900" b="1" i="1" dirty="0" smtClean="0">
                <a:solidFill>
                  <a:schemeClr val="tx2">
                    <a:lumMod val="75000"/>
                  </a:schemeClr>
                </a:solidFill>
              </a:rPr>
              <a:t>unmodified</a:t>
            </a:r>
            <a:r>
              <a:rPr lang="en-US" sz="1900" dirty="0" smtClean="0"/>
              <a:t>* (save this discussion for later)</a:t>
            </a:r>
          </a:p>
          <a:p>
            <a:pPr marL="914400" lvl="1" indent="-457200">
              <a:buAutoNum type="arabicPeriod"/>
            </a:pPr>
            <a:endParaRPr lang="en-US" sz="400" dirty="0" smtClean="0"/>
          </a:p>
          <a:p>
            <a:pPr marL="739775" lvl="1" indent="-282575">
              <a:buAutoNum type="arabicPeriod" startAt="3"/>
            </a:pPr>
            <a:r>
              <a:rPr lang="en-US" sz="2000" b="1" dirty="0" smtClean="0"/>
              <a:t>Organism</a:t>
            </a:r>
          </a:p>
          <a:p>
            <a:pPr marL="1146175" lvl="1" indent="-173038">
              <a:buFont typeface="Arial" pitchFamily="34" charset="0"/>
              <a:buChar char="•"/>
              <a:tabLst>
                <a:tab pos="798513" algn="l"/>
              </a:tabLst>
            </a:pPr>
            <a:r>
              <a:rPr lang="en-US" sz="1900" b="1" i="1" dirty="0" smtClean="0">
                <a:solidFill>
                  <a:schemeClr val="tx2">
                    <a:lumMod val="75000"/>
                  </a:schemeClr>
                </a:solidFill>
              </a:rPr>
              <a:t>unicellular organism </a:t>
            </a:r>
            <a:r>
              <a:rPr lang="en-US" sz="1900" dirty="0" smtClean="0"/>
              <a:t>vs </a:t>
            </a:r>
            <a:r>
              <a:rPr lang="en-US" sz="1900" b="1" i="1" dirty="0" smtClean="0">
                <a:solidFill>
                  <a:schemeClr val="tx2">
                    <a:lumMod val="75000"/>
                  </a:schemeClr>
                </a:solidFill>
              </a:rPr>
              <a:t>multicellular organism cell</a:t>
            </a:r>
          </a:p>
          <a:p>
            <a:pPr lvl="1"/>
            <a:endParaRPr lang="en-US" sz="400" dirty="0" smtClean="0"/>
          </a:p>
          <a:p>
            <a:pPr marL="228600" indent="-228600"/>
            <a:endParaRPr lang="en-US" dirty="0" smtClean="0"/>
          </a:p>
        </p:txBody>
      </p:sp>
      <p:sp>
        <p:nvSpPr>
          <p:cNvPr id="31" name="TextBox 30"/>
          <p:cNvSpPr txBox="1"/>
          <p:nvPr/>
        </p:nvSpPr>
        <p:spPr>
          <a:xfrm>
            <a:off x="1066800" y="112693"/>
            <a:ext cx="6966340" cy="523220"/>
          </a:xfrm>
          <a:prstGeom prst="rect">
            <a:avLst/>
          </a:prstGeom>
          <a:noFill/>
        </p:spPr>
        <p:txBody>
          <a:bodyPr wrap="square" rtlCol="0">
            <a:spAutoFit/>
          </a:bodyPr>
          <a:lstStyle/>
          <a:p>
            <a:pPr algn="ctr"/>
            <a:r>
              <a:rPr lang="en-US" sz="2800" b="1" dirty="0" smtClean="0"/>
              <a:t>Refine/Define Axes and Apply</a:t>
            </a:r>
            <a:endParaRPr lang="en-US" sz="2800" b="1" dirty="0"/>
          </a:p>
        </p:txBody>
      </p:sp>
      <p:pic>
        <p:nvPicPr>
          <p:cNvPr id="13316" name="Picture 4" descr="C:\Documents and Settings\brushm\Application Data\PixelMetrics\CaptureWiz\Temp\5.jpg"/>
          <p:cNvPicPr>
            <a:picLocks noChangeAspect="1" noChangeArrowheads="1"/>
          </p:cNvPicPr>
          <p:nvPr/>
        </p:nvPicPr>
        <p:blipFill>
          <a:blip r:embed="rId3" cstate="print"/>
          <a:srcRect/>
          <a:stretch>
            <a:fillRect/>
          </a:stretch>
        </p:blipFill>
        <p:spPr bwMode="auto">
          <a:xfrm>
            <a:off x="1378178" y="3352800"/>
            <a:ext cx="6470422" cy="2819400"/>
          </a:xfrm>
          <a:prstGeom prst="rect">
            <a:avLst/>
          </a:prstGeom>
          <a:noFill/>
          <a:ln w="28575">
            <a:solidFill>
              <a:schemeClr val="tx1"/>
            </a:solid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1"/>
          <p:cNvGrpSpPr/>
          <p:nvPr/>
        </p:nvGrpSpPr>
        <p:grpSpPr>
          <a:xfrm>
            <a:off x="4720770" y="4103914"/>
            <a:ext cx="4329545" cy="2692400"/>
            <a:chOff x="2286000" y="3190875"/>
            <a:chExt cx="4329545" cy="2692400"/>
          </a:xfrm>
        </p:grpSpPr>
        <p:pic>
          <p:nvPicPr>
            <p:cNvPr id="33" name="Picture 2" descr="C:\Documents and Settings\brushm\Application Data\PixelMetrics\CaptureWiz\Temp\8.jpg"/>
            <p:cNvPicPr>
              <a:picLocks noChangeAspect="1" noChangeArrowheads="1"/>
            </p:cNvPicPr>
            <p:nvPr/>
          </p:nvPicPr>
          <p:blipFill>
            <a:blip r:embed="rId3" cstate="print"/>
            <a:srcRect l="4345" t="5704" b="83343"/>
            <a:stretch>
              <a:fillRect/>
            </a:stretch>
          </p:blipFill>
          <p:spPr bwMode="auto">
            <a:xfrm>
              <a:off x="2286000" y="3190875"/>
              <a:ext cx="4329545" cy="314325"/>
            </a:xfrm>
            <a:prstGeom prst="rect">
              <a:avLst/>
            </a:prstGeom>
            <a:noFill/>
          </p:spPr>
        </p:pic>
        <p:pic>
          <p:nvPicPr>
            <p:cNvPr id="34" name="Picture 33" descr="C:\Documents and Settings\brushm\Application Data\PixelMetrics\CaptureWiz\Temp\8.jpg"/>
            <p:cNvPicPr>
              <a:picLocks noChangeAspect="1" noChangeArrowheads="1"/>
            </p:cNvPicPr>
            <p:nvPr/>
          </p:nvPicPr>
          <p:blipFill>
            <a:blip r:embed="rId3" cstate="print"/>
            <a:srcRect l="4345" t="16325" b="58119"/>
            <a:stretch>
              <a:fillRect/>
            </a:stretch>
          </p:blipFill>
          <p:spPr bwMode="auto">
            <a:xfrm>
              <a:off x="2286000" y="4702175"/>
              <a:ext cx="4329545" cy="733425"/>
            </a:xfrm>
            <a:prstGeom prst="rect">
              <a:avLst/>
            </a:prstGeom>
            <a:noFill/>
          </p:spPr>
        </p:pic>
        <p:pic>
          <p:nvPicPr>
            <p:cNvPr id="35" name="Picture 2" descr="C:\Documents and Settings\brushm\Application Data\PixelMetrics\CaptureWiz\Temp\8.jpg"/>
            <p:cNvPicPr>
              <a:picLocks noChangeAspect="1" noChangeArrowheads="1"/>
            </p:cNvPicPr>
            <p:nvPr/>
          </p:nvPicPr>
          <p:blipFill>
            <a:blip r:embed="rId3" cstate="print"/>
            <a:srcRect l="4345" t="42213" b="14972"/>
            <a:stretch>
              <a:fillRect/>
            </a:stretch>
          </p:blipFill>
          <p:spPr bwMode="auto">
            <a:xfrm>
              <a:off x="2286000" y="3479800"/>
              <a:ext cx="4329545" cy="1228725"/>
            </a:xfrm>
            <a:prstGeom prst="rect">
              <a:avLst/>
            </a:prstGeom>
            <a:noFill/>
          </p:spPr>
        </p:pic>
        <p:pic>
          <p:nvPicPr>
            <p:cNvPr id="37" name="Picture 2" descr="C:\Documents and Settings\brushm\Application Data\PixelMetrics\CaptureWiz\Temp\8.jpg"/>
            <p:cNvPicPr>
              <a:picLocks noChangeAspect="1" noChangeArrowheads="1"/>
            </p:cNvPicPr>
            <p:nvPr/>
          </p:nvPicPr>
          <p:blipFill>
            <a:blip r:embed="rId3" cstate="print"/>
            <a:srcRect l="4345" t="84365"/>
            <a:stretch>
              <a:fillRect/>
            </a:stretch>
          </p:blipFill>
          <p:spPr bwMode="auto">
            <a:xfrm>
              <a:off x="2286000" y="5434548"/>
              <a:ext cx="4329545" cy="448727"/>
            </a:xfrm>
            <a:prstGeom prst="rect">
              <a:avLst/>
            </a:prstGeom>
            <a:noFill/>
          </p:spPr>
        </p:pic>
      </p:grpSp>
      <p:sp>
        <p:nvSpPr>
          <p:cNvPr id="36" name="TextBox 35"/>
          <p:cNvSpPr txBox="1"/>
          <p:nvPr/>
        </p:nvSpPr>
        <p:spPr>
          <a:xfrm>
            <a:off x="0" y="613230"/>
            <a:ext cx="9144000" cy="2662267"/>
          </a:xfrm>
          <a:prstGeom prst="rect">
            <a:avLst/>
          </a:prstGeom>
          <a:noFill/>
        </p:spPr>
        <p:txBody>
          <a:bodyPr wrap="square" rtlCol="0">
            <a:spAutoFit/>
          </a:bodyPr>
          <a:lstStyle/>
          <a:p>
            <a:pPr marL="290513" lvl="1" indent="-282575"/>
            <a:r>
              <a:rPr lang="en-US" sz="2400" b="1" dirty="0" smtClean="0"/>
              <a:t>Dimensions for Classification</a:t>
            </a:r>
          </a:p>
          <a:p>
            <a:pPr marL="739775" lvl="1" indent="-282575">
              <a:buAutoNum type="arabicPeriod"/>
            </a:pPr>
            <a:r>
              <a:rPr lang="en-US" sz="2000" b="1" dirty="0" smtClean="0"/>
              <a:t>Context</a:t>
            </a:r>
          </a:p>
          <a:p>
            <a:pPr marL="1146175" lvl="2" indent="-173038">
              <a:buFont typeface="Arial" pitchFamily="34" charset="0"/>
              <a:buChar char="•"/>
              <a:tabLst>
                <a:tab pos="798513" algn="l"/>
              </a:tabLst>
            </a:pPr>
            <a:r>
              <a:rPr lang="en-US" sz="1900" b="1" i="1" dirty="0" smtClean="0">
                <a:solidFill>
                  <a:schemeClr val="tx2">
                    <a:lumMod val="75000"/>
                  </a:schemeClr>
                </a:solidFill>
              </a:rPr>
              <a:t>native </a:t>
            </a:r>
            <a:r>
              <a:rPr lang="en-US" sz="2000" dirty="0" smtClean="0"/>
              <a:t>(in vivo/in environment)</a:t>
            </a:r>
            <a:r>
              <a:rPr lang="en-US" sz="1900" dirty="0" smtClean="0"/>
              <a:t> vs </a:t>
            </a:r>
            <a:r>
              <a:rPr lang="en-US" sz="1900" b="1" i="1" dirty="0" smtClean="0">
                <a:solidFill>
                  <a:schemeClr val="tx2">
                    <a:lumMod val="75000"/>
                  </a:schemeClr>
                </a:solidFill>
              </a:rPr>
              <a:t>in vitro </a:t>
            </a:r>
            <a:r>
              <a:rPr lang="en-US" sz="1900" dirty="0" smtClean="0"/>
              <a:t>(in controlled setting/lab for study)</a:t>
            </a:r>
          </a:p>
          <a:p>
            <a:pPr marL="739775" lvl="1" indent="-282575">
              <a:buAutoNum type="arabicPeriod" startAt="2"/>
            </a:pPr>
            <a:r>
              <a:rPr lang="en-US" sz="2000" b="1" dirty="0" smtClean="0"/>
              <a:t>Experimental Status</a:t>
            </a:r>
          </a:p>
          <a:p>
            <a:pPr marL="1146175" lvl="2" indent="-173038">
              <a:buFont typeface="Arial" pitchFamily="34" charset="0"/>
              <a:buChar char="•"/>
              <a:tabLst>
                <a:tab pos="798513" algn="l"/>
              </a:tabLst>
            </a:pPr>
            <a:r>
              <a:rPr lang="en-US" sz="1900" b="1" i="1" dirty="0" smtClean="0">
                <a:solidFill>
                  <a:schemeClr val="tx2">
                    <a:lumMod val="75000"/>
                  </a:schemeClr>
                </a:solidFill>
              </a:rPr>
              <a:t>experimentally modified </a:t>
            </a:r>
            <a:r>
              <a:rPr lang="en-US" sz="1900" dirty="0" smtClean="0"/>
              <a:t>vs </a:t>
            </a:r>
            <a:r>
              <a:rPr lang="en-US" sz="1900" b="1" i="1" dirty="0" smtClean="0">
                <a:solidFill>
                  <a:schemeClr val="tx2">
                    <a:lumMod val="75000"/>
                  </a:schemeClr>
                </a:solidFill>
              </a:rPr>
              <a:t>unmodified</a:t>
            </a:r>
            <a:r>
              <a:rPr lang="en-US" sz="1900" dirty="0" smtClean="0"/>
              <a:t>* (save this discussion for later)</a:t>
            </a:r>
          </a:p>
          <a:p>
            <a:pPr marL="914400" lvl="1" indent="-457200">
              <a:buAutoNum type="arabicPeriod"/>
            </a:pPr>
            <a:endParaRPr lang="en-US" sz="400" dirty="0" smtClean="0"/>
          </a:p>
          <a:p>
            <a:pPr marL="739775" lvl="1" indent="-282575">
              <a:buAutoNum type="arabicPeriod" startAt="3"/>
            </a:pPr>
            <a:r>
              <a:rPr lang="en-US" sz="2000" b="1" dirty="0" smtClean="0"/>
              <a:t>Organism</a:t>
            </a:r>
          </a:p>
          <a:p>
            <a:pPr marL="1146175" lvl="1" indent="-173038">
              <a:buFont typeface="Arial" pitchFamily="34" charset="0"/>
              <a:buChar char="•"/>
              <a:tabLst>
                <a:tab pos="798513" algn="l"/>
              </a:tabLst>
            </a:pPr>
            <a:r>
              <a:rPr lang="en-US" sz="1900" b="1" i="1" dirty="0" smtClean="0">
                <a:solidFill>
                  <a:schemeClr val="tx2">
                    <a:lumMod val="75000"/>
                  </a:schemeClr>
                </a:solidFill>
              </a:rPr>
              <a:t>unicellular organism </a:t>
            </a:r>
            <a:r>
              <a:rPr lang="en-US" sz="1900" dirty="0" smtClean="0"/>
              <a:t>vs </a:t>
            </a:r>
            <a:r>
              <a:rPr lang="en-US" sz="1900" b="1" i="1" dirty="0" smtClean="0">
                <a:solidFill>
                  <a:schemeClr val="tx2">
                    <a:lumMod val="75000"/>
                  </a:schemeClr>
                </a:solidFill>
              </a:rPr>
              <a:t>multicellular organism cell</a:t>
            </a:r>
          </a:p>
          <a:p>
            <a:pPr lvl="1"/>
            <a:endParaRPr lang="en-US" sz="400" dirty="0" smtClean="0"/>
          </a:p>
          <a:p>
            <a:pPr marL="228600" indent="-228600"/>
            <a:endParaRPr lang="en-US" dirty="0" smtClean="0"/>
          </a:p>
        </p:txBody>
      </p:sp>
      <p:sp>
        <p:nvSpPr>
          <p:cNvPr id="19" name="Rectangle 18"/>
          <p:cNvSpPr/>
          <p:nvPr/>
        </p:nvSpPr>
        <p:spPr>
          <a:xfrm>
            <a:off x="304800" y="2978608"/>
            <a:ext cx="8305800" cy="923330"/>
          </a:xfrm>
          <a:prstGeom prst="rect">
            <a:avLst/>
          </a:prstGeom>
        </p:spPr>
        <p:txBody>
          <a:bodyPr wrap="square">
            <a:spAutoFit/>
          </a:bodyPr>
          <a:lstStyle/>
          <a:p>
            <a:r>
              <a:rPr lang="en-US" b="1" dirty="0" smtClean="0"/>
              <a:t>This order </a:t>
            </a:r>
            <a:r>
              <a:rPr lang="en-US" b="1" dirty="0" smtClean="0"/>
              <a:t>of axes above best reflects what is in CL – but equivalent classes can be created to allow application of axes in any order (</a:t>
            </a:r>
            <a:r>
              <a:rPr lang="en-US" b="1" dirty="0" err="1" smtClean="0"/>
              <a:t>e.g</a:t>
            </a:r>
            <a:r>
              <a:rPr lang="en-US" b="1" dirty="0" smtClean="0"/>
              <a:t> to get a class of all </a:t>
            </a:r>
            <a:r>
              <a:rPr lang="en-US" b="1" dirty="0" smtClean="0"/>
              <a:t>experimentally modified cells, all </a:t>
            </a:r>
            <a:r>
              <a:rPr lang="en-US" b="1" dirty="0" smtClean="0"/>
              <a:t>multicellular organism </a:t>
            </a:r>
            <a:r>
              <a:rPr lang="en-US" b="1" dirty="0" smtClean="0"/>
              <a:t>cells, or all cultured cells)</a:t>
            </a:r>
            <a:endParaRPr lang="en-US" b="1" dirty="0" smtClean="0"/>
          </a:p>
        </p:txBody>
      </p:sp>
      <p:pic>
        <p:nvPicPr>
          <p:cNvPr id="34820" name="Picture 4" descr="C:\Documents and Settings\brushm\Application Data\PixelMetrics\CaptureWiz\Temp\9.jpg"/>
          <p:cNvPicPr>
            <a:picLocks noChangeAspect="1" noChangeArrowheads="1"/>
          </p:cNvPicPr>
          <p:nvPr/>
        </p:nvPicPr>
        <p:blipFill>
          <a:blip r:embed="rId4" cstate="print"/>
          <a:srcRect/>
          <a:stretch>
            <a:fillRect/>
          </a:stretch>
        </p:blipFill>
        <p:spPr bwMode="auto">
          <a:xfrm>
            <a:off x="76200" y="4072697"/>
            <a:ext cx="4526188" cy="1337503"/>
          </a:xfrm>
          <a:prstGeom prst="rect">
            <a:avLst/>
          </a:prstGeom>
          <a:noFill/>
        </p:spPr>
      </p:pic>
      <p:sp>
        <p:nvSpPr>
          <p:cNvPr id="29" name="Rectangle 28"/>
          <p:cNvSpPr/>
          <p:nvPr/>
        </p:nvSpPr>
        <p:spPr>
          <a:xfrm>
            <a:off x="4699000" y="4076700"/>
            <a:ext cx="4330700" cy="27432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88900" y="4076700"/>
            <a:ext cx="4483100" cy="13335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066800" y="112693"/>
            <a:ext cx="6966340" cy="523220"/>
          </a:xfrm>
          <a:prstGeom prst="rect">
            <a:avLst/>
          </a:prstGeom>
          <a:noFill/>
        </p:spPr>
        <p:txBody>
          <a:bodyPr wrap="square" rtlCol="0">
            <a:spAutoFit/>
          </a:bodyPr>
          <a:lstStyle/>
          <a:p>
            <a:pPr algn="ctr"/>
            <a:r>
              <a:rPr lang="en-US" sz="2800" b="1" dirty="0" smtClean="0"/>
              <a:t>Refine/Define Axes and Apply</a:t>
            </a:r>
            <a:endParaRPr lang="en-US" sz="28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0" y="762000"/>
            <a:ext cx="9144000" cy="3216265"/>
          </a:xfrm>
          <a:prstGeom prst="rect">
            <a:avLst/>
          </a:prstGeom>
          <a:noFill/>
        </p:spPr>
        <p:txBody>
          <a:bodyPr wrap="square" rtlCol="0">
            <a:spAutoFit/>
          </a:bodyPr>
          <a:lstStyle/>
          <a:p>
            <a:pPr marL="290513" lvl="1" indent="-282575"/>
            <a:r>
              <a:rPr lang="en-US" sz="2400" b="1" dirty="0" smtClean="0"/>
              <a:t>Dimensions for Classification : Alternate Order</a:t>
            </a:r>
          </a:p>
          <a:p>
            <a:pPr marL="914400" lvl="1" indent="-457200">
              <a:buAutoNum type="arabicPeriod"/>
            </a:pPr>
            <a:endParaRPr lang="en-US" sz="400" dirty="0" smtClean="0"/>
          </a:p>
          <a:p>
            <a:pPr marL="739775" lvl="1" indent="-282575"/>
            <a:r>
              <a:rPr lang="en-US" sz="1900" b="1" dirty="0" smtClean="0"/>
              <a:t>1. Organism</a:t>
            </a:r>
          </a:p>
          <a:p>
            <a:pPr marL="1146175" lvl="1" indent="-173038">
              <a:buFont typeface="Arial" pitchFamily="34" charset="0"/>
              <a:buChar char="•"/>
              <a:tabLst>
                <a:tab pos="798513" algn="l"/>
              </a:tabLst>
            </a:pPr>
            <a:r>
              <a:rPr lang="en-US" sz="1900" b="1" i="1" dirty="0" smtClean="0">
                <a:solidFill>
                  <a:schemeClr val="tx2">
                    <a:lumMod val="75000"/>
                  </a:schemeClr>
                </a:solidFill>
              </a:rPr>
              <a:t>unicellular organism </a:t>
            </a:r>
            <a:r>
              <a:rPr lang="en-US" sz="1900" dirty="0" smtClean="0"/>
              <a:t>vs </a:t>
            </a:r>
            <a:r>
              <a:rPr lang="en-US" sz="1900" b="1" i="1" dirty="0" smtClean="0">
                <a:solidFill>
                  <a:schemeClr val="tx2">
                    <a:lumMod val="75000"/>
                  </a:schemeClr>
                </a:solidFill>
              </a:rPr>
              <a:t>multicellular organism cell</a:t>
            </a:r>
          </a:p>
          <a:p>
            <a:pPr marL="739775" lvl="1" indent="-282575"/>
            <a:r>
              <a:rPr lang="en-US" sz="1900" b="1" dirty="0" smtClean="0"/>
              <a:t>2. Experimental Status</a:t>
            </a:r>
          </a:p>
          <a:p>
            <a:pPr marL="1146175" lvl="2" indent="-173038">
              <a:buFont typeface="Arial" pitchFamily="34" charset="0"/>
              <a:buChar char="•"/>
              <a:tabLst>
                <a:tab pos="798513" algn="l"/>
              </a:tabLst>
            </a:pPr>
            <a:r>
              <a:rPr lang="en-US" sz="1900" b="1" i="1" dirty="0" smtClean="0">
                <a:solidFill>
                  <a:schemeClr val="tx2">
                    <a:lumMod val="75000"/>
                  </a:schemeClr>
                </a:solidFill>
              </a:rPr>
              <a:t>experimentally modified </a:t>
            </a:r>
            <a:r>
              <a:rPr lang="en-US" sz="1900" dirty="0" smtClean="0"/>
              <a:t>vs </a:t>
            </a:r>
            <a:r>
              <a:rPr lang="en-US" sz="1900" b="1" i="1" dirty="0" smtClean="0">
                <a:solidFill>
                  <a:schemeClr val="tx2">
                    <a:lumMod val="75000"/>
                  </a:schemeClr>
                </a:solidFill>
              </a:rPr>
              <a:t>unmodified</a:t>
            </a:r>
            <a:r>
              <a:rPr lang="en-US" sz="1900" dirty="0" smtClean="0"/>
              <a:t>* (save this discussion for later)</a:t>
            </a:r>
          </a:p>
          <a:p>
            <a:pPr marL="739775" lvl="1" indent="-282575"/>
            <a:r>
              <a:rPr lang="en-US" sz="1900" b="1" dirty="0" smtClean="0"/>
              <a:t>3. Context</a:t>
            </a:r>
          </a:p>
          <a:p>
            <a:pPr marL="1146175" lvl="2" indent="-173038">
              <a:buFont typeface="Arial" pitchFamily="34" charset="0"/>
              <a:buChar char="•"/>
              <a:tabLst>
                <a:tab pos="798513" algn="l"/>
              </a:tabLst>
            </a:pPr>
            <a:r>
              <a:rPr lang="en-US" sz="1900" b="1" i="1" dirty="0" smtClean="0">
                <a:solidFill>
                  <a:schemeClr val="tx2">
                    <a:lumMod val="75000"/>
                  </a:schemeClr>
                </a:solidFill>
              </a:rPr>
              <a:t>native </a:t>
            </a:r>
            <a:r>
              <a:rPr lang="en-US" sz="2000" dirty="0" smtClean="0"/>
              <a:t>(in vivo/in environment)</a:t>
            </a:r>
            <a:r>
              <a:rPr lang="en-US" sz="1900" dirty="0" smtClean="0"/>
              <a:t> vs </a:t>
            </a:r>
            <a:r>
              <a:rPr lang="en-US" sz="1900" b="1" i="1" dirty="0" smtClean="0">
                <a:solidFill>
                  <a:schemeClr val="tx2">
                    <a:lumMod val="75000"/>
                  </a:schemeClr>
                </a:solidFill>
              </a:rPr>
              <a:t>in vitro </a:t>
            </a:r>
            <a:r>
              <a:rPr lang="en-US" sz="1900" dirty="0" smtClean="0"/>
              <a:t>(in controlled setting/lab for study)</a:t>
            </a:r>
          </a:p>
          <a:p>
            <a:pPr marL="688975" lvl="1" indent="-173038">
              <a:buFont typeface="Arial" pitchFamily="34" charset="0"/>
              <a:buChar char="•"/>
              <a:tabLst>
                <a:tab pos="798513" algn="l"/>
              </a:tabLst>
            </a:pPr>
            <a:endParaRPr lang="en-US" sz="1900" dirty="0" smtClean="0"/>
          </a:p>
          <a:p>
            <a:pPr marL="688975" indent="-173038">
              <a:buFont typeface="Arial" pitchFamily="34" charset="0"/>
              <a:buChar char="•"/>
              <a:tabLst>
                <a:tab pos="798513" algn="l"/>
              </a:tabLst>
            </a:pPr>
            <a:endParaRPr lang="en-US" sz="1900" b="1" i="1" dirty="0" smtClean="0">
              <a:solidFill>
                <a:schemeClr val="tx2">
                  <a:lumMod val="75000"/>
                </a:schemeClr>
              </a:solidFill>
            </a:endParaRPr>
          </a:p>
          <a:p>
            <a:pPr lvl="1"/>
            <a:endParaRPr lang="en-US" sz="400" dirty="0" smtClean="0"/>
          </a:p>
          <a:p>
            <a:pPr marL="228600" indent="-228600"/>
            <a:endParaRPr lang="en-US" dirty="0" smtClean="0"/>
          </a:p>
        </p:txBody>
      </p:sp>
      <p:sp>
        <p:nvSpPr>
          <p:cNvPr id="19" name="Rectangle 18"/>
          <p:cNvSpPr/>
          <p:nvPr/>
        </p:nvSpPr>
        <p:spPr>
          <a:xfrm>
            <a:off x="76200" y="3200400"/>
            <a:ext cx="8763000" cy="1815882"/>
          </a:xfrm>
          <a:prstGeom prst="rect">
            <a:avLst/>
          </a:prstGeom>
        </p:spPr>
        <p:txBody>
          <a:bodyPr wrap="square">
            <a:spAutoFit/>
          </a:bodyPr>
          <a:lstStyle/>
          <a:p>
            <a:r>
              <a:rPr lang="en-US" sz="2000" b="1" dirty="0" smtClean="0"/>
              <a:t>This alternate order would reflect a need for a class representing all multicellular organism cells vs all unicellular organisms. </a:t>
            </a:r>
          </a:p>
          <a:p>
            <a:pPr marL="623888" indent="-111125">
              <a:buFont typeface="Arial" pitchFamily="34" charset="0"/>
              <a:buChar char="•"/>
            </a:pPr>
            <a:r>
              <a:rPr lang="en-US" dirty="0" smtClean="0"/>
              <a:t>notably, because all classes are logically defined, we get this full hierarchy automatically simply by creating the ‘unicellular organism’ and ‘multicellular organism cell’ defined classes</a:t>
            </a:r>
          </a:p>
          <a:p>
            <a:pPr marL="623888" indent="-111125"/>
            <a:endParaRPr lang="en-US" dirty="0" smtClean="0"/>
          </a:p>
        </p:txBody>
      </p:sp>
      <p:pic>
        <p:nvPicPr>
          <p:cNvPr id="74754" name="Picture 2" descr="C:\Documents and Settings\brushm\Application Data\PixelMetrics\CaptureWiz\Temp\10.jpg"/>
          <p:cNvPicPr>
            <a:picLocks noChangeAspect="1" noChangeArrowheads="1"/>
          </p:cNvPicPr>
          <p:nvPr/>
        </p:nvPicPr>
        <p:blipFill>
          <a:blip r:embed="rId3" cstate="print"/>
          <a:srcRect/>
          <a:stretch>
            <a:fillRect/>
          </a:stretch>
        </p:blipFill>
        <p:spPr bwMode="auto">
          <a:xfrm>
            <a:off x="54328" y="4855325"/>
            <a:ext cx="4555772" cy="1774075"/>
          </a:xfrm>
          <a:prstGeom prst="rect">
            <a:avLst/>
          </a:prstGeom>
          <a:noFill/>
        </p:spPr>
      </p:pic>
      <p:grpSp>
        <p:nvGrpSpPr>
          <p:cNvPr id="10" name="Group 9"/>
          <p:cNvGrpSpPr/>
          <p:nvPr/>
        </p:nvGrpSpPr>
        <p:grpSpPr>
          <a:xfrm>
            <a:off x="4718050" y="4869872"/>
            <a:ext cx="4352059" cy="1454727"/>
            <a:chOff x="5715000" y="5105400"/>
            <a:chExt cx="4476750" cy="1476376"/>
          </a:xfrm>
        </p:grpSpPr>
        <p:pic>
          <p:nvPicPr>
            <p:cNvPr id="74756" name="Picture 4" descr="C:\Documents and Settings\brushm\Application Data\PixelMetrics\CaptureWiz\Temp\11.jpg"/>
            <p:cNvPicPr>
              <a:picLocks noChangeAspect="1" noChangeArrowheads="1"/>
            </p:cNvPicPr>
            <p:nvPr/>
          </p:nvPicPr>
          <p:blipFill>
            <a:blip r:embed="rId4" cstate="print"/>
            <a:srcRect t="67836"/>
            <a:stretch>
              <a:fillRect/>
            </a:stretch>
          </p:blipFill>
          <p:spPr bwMode="auto">
            <a:xfrm>
              <a:off x="5715000" y="6057900"/>
              <a:ext cx="4476750" cy="523876"/>
            </a:xfrm>
            <a:prstGeom prst="rect">
              <a:avLst/>
            </a:prstGeom>
            <a:noFill/>
          </p:spPr>
        </p:pic>
        <p:pic>
          <p:nvPicPr>
            <p:cNvPr id="9" name="Picture 4" descr="C:\Documents and Settings\brushm\Application Data\PixelMetrics\CaptureWiz\Temp\11.jpg"/>
            <p:cNvPicPr>
              <a:picLocks noChangeAspect="1" noChangeArrowheads="1"/>
            </p:cNvPicPr>
            <p:nvPr/>
          </p:nvPicPr>
          <p:blipFill>
            <a:blip r:embed="rId4" cstate="print"/>
            <a:srcRect b="39766"/>
            <a:stretch>
              <a:fillRect/>
            </a:stretch>
          </p:blipFill>
          <p:spPr bwMode="auto">
            <a:xfrm>
              <a:off x="5715000" y="5105400"/>
              <a:ext cx="4476750" cy="981075"/>
            </a:xfrm>
            <a:prstGeom prst="rect">
              <a:avLst/>
            </a:prstGeom>
            <a:noFill/>
          </p:spPr>
        </p:pic>
      </p:grpSp>
      <p:sp>
        <p:nvSpPr>
          <p:cNvPr id="11" name="Rectangle 10"/>
          <p:cNvSpPr/>
          <p:nvPr/>
        </p:nvSpPr>
        <p:spPr>
          <a:xfrm>
            <a:off x="4699000" y="4838700"/>
            <a:ext cx="4381500" cy="14859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8900" y="4838700"/>
            <a:ext cx="4483100" cy="17907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066800" y="112693"/>
            <a:ext cx="6966340" cy="523220"/>
          </a:xfrm>
          <a:prstGeom prst="rect">
            <a:avLst/>
          </a:prstGeom>
          <a:noFill/>
        </p:spPr>
        <p:txBody>
          <a:bodyPr wrap="square" rtlCol="0">
            <a:spAutoFit/>
          </a:bodyPr>
          <a:lstStyle/>
          <a:p>
            <a:pPr algn="ctr"/>
            <a:r>
              <a:rPr lang="en-US" sz="2800" b="1" dirty="0" smtClean="0"/>
              <a:t>Refine/Define Axes and Apply</a:t>
            </a:r>
            <a:endParaRPr lang="en-US" sz="28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15182</TotalTime>
  <Words>1168</Words>
  <Application>Microsoft Office PowerPoint</Application>
  <PresentationFormat>On-screen Show (4:3)</PresentationFormat>
  <Paragraphs>148</Paragraphs>
  <Slides>13</Slides>
  <Notes>11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OHSU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 Brush</dc:creator>
  <cp:lastModifiedBy>M Brush</cp:lastModifiedBy>
  <cp:revision>84</cp:revision>
  <dcterms:created xsi:type="dcterms:W3CDTF">2012-01-13T00:39:36Z</dcterms:created>
  <dcterms:modified xsi:type="dcterms:W3CDTF">2012-10-03T16:50:14Z</dcterms:modified>
</cp:coreProperties>
</file>