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7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5" autoAdjust="0"/>
    <p:restoredTop sz="78440" autoAdjust="0"/>
  </p:normalViewPr>
  <p:slideViewPr>
    <p:cSldViewPr>
      <p:cViewPr varScale="1">
        <p:scale>
          <a:sx n="69" d="100"/>
          <a:sy n="69" d="100"/>
        </p:scale>
        <p:origin x="-16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E32F7-DEF4-448D-A584-36DDF9A2D28E}" type="datetimeFigureOut">
              <a:rPr lang="en-US" smtClean="0"/>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7B63E6-EA39-4019-8BC4-C4D64D5D244B}" type="slidenum">
              <a:rPr lang="en-US" smtClean="0"/>
              <a:t>‹#›</a:t>
            </a:fld>
            <a:endParaRPr lang="en-US"/>
          </a:p>
        </p:txBody>
      </p:sp>
    </p:spTree>
    <p:extLst>
      <p:ext uri="{BB962C8B-B14F-4D97-AF65-F5344CB8AC3E}">
        <p14:creationId xmlns:p14="http://schemas.microsoft.com/office/powerpoint/2010/main" val="13459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4</a:t>
            </a:fld>
            <a:endParaRPr lang="en-US"/>
          </a:p>
        </p:txBody>
      </p:sp>
    </p:spTree>
    <p:extLst>
      <p:ext uri="{BB962C8B-B14F-4D97-AF65-F5344CB8AC3E}">
        <p14:creationId xmlns:p14="http://schemas.microsoft.com/office/powerpoint/2010/main" val="128432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13</a:t>
            </a:fld>
            <a:endParaRPr lang="en-US"/>
          </a:p>
        </p:txBody>
      </p:sp>
    </p:spTree>
    <p:extLst>
      <p:ext uri="{BB962C8B-B14F-4D97-AF65-F5344CB8AC3E}">
        <p14:creationId xmlns:p14="http://schemas.microsoft.com/office/powerpoint/2010/main" val="158373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 so the </a:t>
            </a:r>
            <a:r>
              <a:rPr lang="en-US" dirty="0" err="1" smtClean="0"/>
              <a:t>HeLa</a:t>
            </a:r>
            <a:r>
              <a:rPr lang="en-US" dirty="0" smtClean="0"/>
              <a:t> cell line includes</a:t>
            </a:r>
            <a:r>
              <a:rPr lang="en-US" baseline="0" dirty="0" smtClean="0"/>
              <a:t> all </a:t>
            </a:r>
            <a:r>
              <a:rPr lang="en-US" baseline="0" dirty="0" err="1" smtClean="0"/>
              <a:t>HeLa</a:t>
            </a:r>
            <a:r>
              <a:rPr lang="en-US" baseline="0" dirty="0" smtClean="0"/>
              <a:t> cells in all labs across the world.  </a:t>
            </a:r>
            <a:r>
              <a:rPr lang="en-US" dirty="0" smtClean="0"/>
              <a:t> So the concept of a cell culture or line is not particularly useful for annotating data, as these are not the material actually applied in experiments.  This was one motivation for CLO switching</a:t>
            </a:r>
            <a:r>
              <a:rPr lang="en-US" baseline="0" dirty="0" smtClean="0"/>
              <a:t> to representation of individual cell line cells, and prompted work to define ‘cell line sample’ classes that represent the portions of cell lines that are actually sold, applied, and referenced in the practice of research.</a:t>
            </a:r>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5</a:t>
            </a:fld>
            <a:endParaRPr lang="en-US"/>
          </a:p>
        </p:txBody>
      </p:sp>
    </p:spTree>
    <p:extLst>
      <p:ext uri="{BB962C8B-B14F-4D97-AF65-F5344CB8AC3E}">
        <p14:creationId xmlns:p14="http://schemas.microsoft.com/office/powerpoint/2010/main" val="49625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6</a:t>
            </a:fld>
            <a:endParaRPr lang="en-US"/>
          </a:p>
        </p:txBody>
      </p:sp>
    </p:spTree>
    <p:extLst>
      <p:ext uri="{BB962C8B-B14F-4D97-AF65-F5344CB8AC3E}">
        <p14:creationId xmlns:p14="http://schemas.microsoft.com/office/powerpoint/2010/main" val="49625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7</a:t>
            </a:fld>
            <a:endParaRPr lang="en-US"/>
          </a:p>
        </p:txBody>
      </p:sp>
    </p:spTree>
    <p:extLst>
      <p:ext uri="{BB962C8B-B14F-4D97-AF65-F5344CB8AC3E}">
        <p14:creationId xmlns:p14="http://schemas.microsoft.com/office/powerpoint/2010/main" val="118561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dirty="0" smtClean="0"/>
          </a:p>
        </p:txBody>
      </p:sp>
      <p:sp>
        <p:nvSpPr>
          <p:cNvPr id="4" name="Slide Number Placeholder 3"/>
          <p:cNvSpPr>
            <a:spLocks noGrp="1"/>
          </p:cNvSpPr>
          <p:nvPr>
            <p:ph type="sldNum" sz="quarter" idx="10"/>
          </p:nvPr>
        </p:nvSpPr>
        <p:spPr/>
        <p:txBody>
          <a:bodyPr/>
          <a:lstStyle/>
          <a:p>
            <a:fld id="{BE1C86D5-7ABF-401E-96AB-07EFE2B053C7}" type="slidenum">
              <a:rPr lang="en-US" smtClean="0"/>
              <a:t>8</a:t>
            </a:fld>
            <a:endParaRPr lang="en-US"/>
          </a:p>
        </p:txBody>
      </p:sp>
    </p:spTree>
    <p:extLst>
      <p:ext uri="{BB962C8B-B14F-4D97-AF65-F5344CB8AC3E}">
        <p14:creationId xmlns:p14="http://schemas.microsoft.com/office/powerpoint/2010/main" val="407484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9</a:t>
            </a:fld>
            <a:endParaRPr lang="en-US"/>
          </a:p>
        </p:txBody>
      </p:sp>
    </p:spTree>
    <p:extLst>
      <p:ext uri="{BB962C8B-B14F-4D97-AF65-F5344CB8AC3E}">
        <p14:creationId xmlns:p14="http://schemas.microsoft.com/office/powerpoint/2010/main" val="296245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10</a:t>
            </a:fld>
            <a:endParaRPr lang="en-US"/>
          </a:p>
        </p:txBody>
      </p:sp>
    </p:spTree>
    <p:extLst>
      <p:ext uri="{BB962C8B-B14F-4D97-AF65-F5344CB8AC3E}">
        <p14:creationId xmlns:p14="http://schemas.microsoft.com/office/powerpoint/2010/main" val="296245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11</a:t>
            </a:fld>
            <a:endParaRPr lang="en-US"/>
          </a:p>
        </p:txBody>
      </p:sp>
    </p:spTree>
    <p:extLst>
      <p:ext uri="{BB962C8B-B14F-4D97-AF65-F5344CB8AC3E}">
        <p14:creationId xmlns:p14="http://schemas.microsoft.com/office/powerpoint/2010/main" val="49954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B63E6-EA39-4019-8BC4-C4D64D5D244B}" type="slidenum">
              <a:rPr lang="en-US" smtClean="0"/>
              <a:t>12</a:t>
            </a:fld>
            <a:endParaRPr lang="en-US"/>
          </a:p>
        </p:txBody>
      </p:sp>
    </p:spTree>
    <p:extLst>
      <p:ext uri="{BB962C8B-B14F-4D97-AF65-F5344CB8AC3E}">
        <p14:creationId xmlns:p14="http://schemas.microsoft.com/office/powerpoint/2010/main" val="158373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4BEC0-D002-491E-9BCC-41EDE6798A78}"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30985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BEC0-D002-491E-9BCC-41EDE6798A78}"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16750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BEC0-D002-491E-9BCC-41EDE6798A78}"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427229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BEC0-D002-491E-9BCC-41EDE6798A78}"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369731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4BEC0-D002-491E-9BCC-41EDE6798A78}"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238958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4BEC0-D002-491E-9BCC-41EDE6798A78}"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187723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4BEC0-D002-491E-9BCC-41EDE6798A78}" type="datetimeFigureOut">
              <a:rPr lang="en-US" smtClean="0"/>
              <a:t>4/22/2013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150705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4BEC0-D002-491E-9BCC-41EDE6798A78}" type="datetimeFigureOut">
              <a:rPr lang="en-US" smtClean="0"/>
              <a:t>4/22/2013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394980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4BEC0-D002-491E-9BCC-41EDE6798A78}" type="datetimeFigureOut">
              <a:rPr lang="en-US" smtClean="0"/>
              <a:t>4/22/2013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232706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4BEC0-D002-491E-9BCC-41EDE6798A78}"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331744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4BEC0-D002-491E-9BCC-41EDE6798A78}"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1E2E-21A4-4380-9A76-1220EF107B58}" type="slidenum">
              <a:rPr lang="en-US" smtClean="0"/>
              <a:t>‹#›</a:t>
            </a:fld>
            <a:endParaRPr lang="en-US"/>
          </a:p>
        </p:txBody>
      </p:sp>
    </p:spTree>
    <p:extLst>
      <p:ext uri="{BB962C8B-B14F-4D97-AF65-F5344CB8AC3E}">
        <p14:creationId xmlns:p14="http://schemas.microsoft.com/office/powerpoint/2010/main" val="780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4BEC0-D002-491E-9BCC-41EDE6798A78}" type="datetimeFigureOut">
              <a:rPr lang="en-US" smtClean="0"/>
              <a:t>4/22/2013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F1E2E-21A4-4380-9A76-1220EF107B58}" type="slidenum">
              <a:rPr lang="en-US" smtClean="0"/>
              <a:t>‹#›</a:t>
            </a:fld>
            <a:endParaRPr lang="en-US"/>
          </a:p>
        </p:txBody>
      </p:sp>
    </p:spTree>
    <p:extLst>
      <p:ext uri="{BB962C8B-B14F-4D97-AF65-F5344CB8AC3E}">
        <p14:creationId xmlns:p14="http://schemas.microsoft.com/office/powerpoint/2010/main" val="364856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ccc?key=0AiKzIoedGeqJdEkwd2Q1aFJPTHR5d0U5VUpkekJ3b1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56131"/>
            <a:ext cx="8077200" cy="5570756"/>
          </a:xfrm>
          <a:prstGeom prst="rect">
            <a:avLst/>
          </a:prstGeom>
          <a:noFill/>
        </p:spPr>
        <p:txBody>
          <a:bodyPr wrap="square" rtlCol="0">
            <a:spAutoFit/>
          </a:bodyPr>
          <a:lstStyle/>
          <a:p>
            <a:pPr marL="457200" indent="-457200">
              <a:buAutoNum type="arabicPeriod"/>
            </a:pPr>
            <a:r>
              <a:rPr lang="en-US" sz="2800" b="1" u="sng" dirty="0" smtClean="0"/>
              <a:t>Problem</a:t>
            </a:r>
            <a:r>
              <a:rPr lang="en-US" sz="2800" dirty="0" smtClean="0"/>
              <a:t>: Duplicated and inconsistent representations of cultured cells and cell cultures/lines in OBI, CLO, CL, ERO, and ReO</a:t>
            </a:r>
          </a:p>
          <a:p>
            <a:pPr marL="457200" indent="-457200">
              <a:buAutoNum type="arabicPeriod"/>
            </a:pPr>
            <a:endParaRPr lang="en-US" sz="1600" dirty="0" smtClean="0"/>
          </a:p>
          <a:p>
            <a:pPr marL="457200" indent="-457200">
              <a:buAutoNum type="arabicPeriod"/>
            </a:pPr>
            <a:r>
              <a:rPr lang="en-US" sz="2800" b="1" u="sng" dirty="0" smtClean="0"/>
              <a:t>Goals</a:t>
            </a:r>
            <a:r>
              <a:rPr lang="en-US" sz="2800" dirty="0" smtClean="0"/>
              <a:t>: Align representations, define </a:t>
            </a:r>
            <a:r>
              <a:rPr lang="en-US" sz="2800" dirty="0"/>
              <a:t>important concepts, and define a single class per concept that can be re-used across </a:t>
            </a:r>
            <a:r>
              <a:rPr lang="en-US" sz="2800" dirty="0" smtClean="0"/>
              <a:t>ontologies</a:t>
            </a:r>
          </a:p>
          <a:p>
            <a:pPr marL="457200" indent="-457200">
              <a:buAutoNum type="arabicPeriod"/>
            </a:pPr>
            <a:endParaRPr lang="en-US" sz="1600" dirty="0" smtClean="0"/>
          </a:p>
          <a:p>
            <a:pPr marL="457200" indent="-457200">
              <a:buAutoNum type="arabicPeriod"/>
            </a:pPr>
            <a:r>
              <a:rPr lang="en-US" sz="2800" b="1" u="sng" dirty="0" smtClean="0"/>
              <a:t>Process</a:t>
            </a:r>
            <a:r>
              <a:rPr lang="en-US" sz="2800" dirty="0" smtClean="0"/>
              <a:t>: Several alignment calls, email correspondence, and offline work </a:t>
            </a:r>
          </a:p>
          <a:p>
            <a:pPr marL="457200" indent="-457200">
              <a:buAutoNum type="arabicPeriod"/>
            </a:pPr>
            <a:endParaRPr lang="en-US" sz="1600" dirty="0" smtClean="0"/>
          </a:p>
          <a:p>
            <a:pPr marL="457200" indent="-457200">
              <a:buAutoNum type="arabicPeriod"/>
            </a:pPr>
            <a:r>
              <a:rPr lang="en-US" sz="2800" b="1" u="sng" dirty="0" smtClean="0"/>
              <a:t>Status</a:t>
            </a:r>
            <a:r>
              <a:rPr lang="en-US" sz="2800" dirty="0" smtClean="0"/>
              <a:t>:</a:t>
            </a:r>
            <a:r>
              <a:rPr lang="en-US" sz="2800" b="1" dirty="0" smtClean="0"/>
              <a:t> </a:t>
            </a:r>
            <a:r>
              <a:rPr lang="en-US" sz="2800" dirty="0" smtClean="0"/>
              <a:t>consensus modeling implemented in OBI.  Certain classes will be relocated elsewhere.  A few open issues remain.</a:t>
            </a:r>
            <a:endParaRPr lang="en-US" sz="2400" dirty="0" smtClean="0"/>
          </a:p>
        </p:txBody>
      </p:sp>
      <p:sp>
        <p:nvSpPr>
          <p:cNvPr id="5" name="TextBox 4"/>
          <p:cNvSpPr txBox="1"/>
          <p:nvPr/>
        </p:nvSpPr>
        <p:spPr>
          <a:xfrm>
            <a:off x="1143000" y="191869"/>
            <a:ext cx="6872522" cy="646331"/>
          </a:xfrm>
          <a:prstGeom prst="rect">
            <a:avLst/>
          </a:prstGeom>
          <a:noFill/>
        </p:spPr>
        <p:txBody>
          <a:bodyPr wrap="none" rtlCol="0">
            <a:spAutoFit/>
          </a:bodyPr>
          <a:lstStyle/>
          <a:p>
            <a:r>
              <a:rPr lang="en-US" sz="3600" b="1" dirty="0" smtClean="0"/>
              <a:t>Alignment of Cell Culture Modeling</a:t>
            </a:r>
            <a:endParaRPr lang="en-US" sz="3600" b="1" dirty="0"/>
          </a:p>
        </p:txBody>
      </p:sp>
    </p:spTree>
    <p:extLst>
      <p:ext uri="{BB962C8B-B14F-4D97-AF65-F5344CB8AC3E}">
        <p14:creationId xmlns:p14="http://schemas.microsoft.com/office/powerpoint/2010/main" val="677678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4" name="TextBox 3"/>
          <p:cNvSpPr txBox="1"/>
          <p:nvPr/>
        </p:nvSpPr>
        <p:spPr>
          <a:xfrm>
            <a:off x="76200" y="883920"/>
            <a:ext cx="8991600" cy="3262432"/>
          </a:xfrm>
          <a:prstGeom prst="rect">
            <a:avLst/>
          </a:prstGeom>
          <a:noFill/>
        </p:spPr>
        <p:txBody>
          <a:bodyPr wrap="square" rtlCol="0">
            <a:spAutoFit/>
          </a:bodyPr>
          <a:lstStyle/>
          <a:p>
            <a:pPr algn="ctr"/>
            <a:r>
              <a:rPr lang="en-US" sz="2400" b="1" dirty="0" smtClean="0"/>
              <a:t>Encountered resistance to duplicated parallel modeling (specifically, the need for the cell culture branch).  But I feel it is warranted.</a:t>
            </a:r>
          </a:p>
          <a:p>
            <a:endParaRPr lang="en-US" sz="1000" dirty="0" smtClean="0"/>
          </a:p>
          <a:p>
            <a:r>
              <a:rPr lang="en-US" sz="2400" b="1" u="sng" dirty="0" smtClean="0"/>
              <a:t>CONS:</a:t>
            </a:r>
          </a:p>
          <a:p>
            <a:endParaRPr lang="en-US" sz="800" b="1" u="sng" dirty="0" smtClean="0"/>
          </a:p>
          <a:p>
            <a:pPr marL="457200" indent="-457200">
              <a:buAutoNum type="arabicPeriod"/>
            </a:pPr>
            <a:r>
              <a:rPr lang="en-US" sz="2200" dirty="0" smtClean="0"/>
              <a:t>Duplication of effort and maintenance of consistency</a:t>
            </a:r>
          </a:p>
          <a:p>
            <a:pPr marL="800100" lvl="1" indent="-222250">
              <a:buFont typeface="Arial" pitchFamily="34" charset="0"/>
              <a:buChar char="•"/>
            </a:pPr>
            <a:r>
              <a:rPr lang="en-US" sz="2200" dirty="0" smtClean="0"/>
              <a:t>but hierarchies are small and not likely to expand or change</a:t>
            </a:r>
          </a:p>
          <a:p>
            <a:endParaRPr lang="en-US" sz="2200" dirty="0" smtClean="0"/>
          </a:p>
          <a:p>
            <a:pPr marL="457200" indent="-457200">
              <a:buAutoNum type="arabicPeriod" startAt="2"/>
            </a:pPr>
            <a:r>
              <a:rPr lang="en-US" sz="2200" dirty="0" smtClean="0"/>
              <a:t>Confusion as to when to apply each to data</a:t>
            </a:r>
          </a:p>
          <a:p>
            <a:pPr marL="800100" lvl="1" indent="-222250">
              <a:buFont typeface="Arial" pitchFamily="34" charset="0"/>
              <a:buChar char="•"/>
            </a:pPr>
            <a:r>
              <a:rPr lang="en-US" sz="2200" dirty="0" smtClean="0"/>
              <a:t>documentation will make this clear</a:t>
            </a:r>
          </a:p>
          <a:p>
            <a:pPr marL="800100" lvl="1" indent="-342900">
              <a:buFont typeface="Arial" pitchFamily="34" charset="0"/>
              <a:buChar char="•"/>
            </a:pPr>
            <a:endParaRPr lang="en-US" sz="800" dirty="0"/>
          </a:p>
        </p:txBody>
      </p:sp>
    </p:spTree>
    <p:extLst>
      <p:ext uri="{BB962C8B-B14F-4D97-AF65-F5344CB8AC3E}">
        <p14:creationId xmlns:p14="http://schemas.microsoft.com/office/powerpoint/2010/main" val="1030800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5786199"/>
          </a:xfrm>
          <a:prstGeom prst="rect">
            <a:avLst/>
          </a:prstGeom>
        </p:spPr>
        <p:txBody>
          <a:bodyPr wrap="square">
            <a:spAutoFit/>
          </a:bodyPr>
          <a:lstStyle/>
          <a:p>
            <a:pPr fontAlgn="ctr"/>
            <a:r>
              <a:rPr lang="en-US" sz="2400" b="1" dirty="0"/>
              <a:t>M</a:t>
            </a:r>
            <a:r>
              <a:rPr lang="en-US" sz="2400" b="1" dirty="0" smtClean="0"/>
              <a:t>inimal culture-related </a:t>
            </a:r>
            <a:r>
              <a:rPr lang="en-US" sz="2400" b="1" dirty="0"/>
              <a:t>process modeling in CLO, but want OBI to take ownership and CLO will import from OBI</a:t>
            </a:r>
            <a:endParaRPr lang="en-US" sz="2400" b="1" dirty="0" smtClean="0">
              <a:effectLst/>
            </a:endParaRPr>
          </a:p>
          <a:p>
            <a:pPr fontAlgn="ctr"/>
            <a:endParaRPr lang="en-US" sz="1000" dirty="0" smtClean="0"/>
          </a:p>
          <a:p>
            <a:pPr fontAlgn="ctr"/>
            <a:r>
              <a:rPr lang="en-US" sz="2400" b="1" dirty="0" smtClean="0"/>
              <a:t>1. Establishing </a:t>
            </a:r>
            <a:r>
              <a:rPr lang="en-US" sz="2400" b="1" dirty="0"/>
              <a:t>cell culture </a:t>
            </a:r>
            <a:r>
              <a:rPr lang="en-US" sz="2400" dirty="0"/>
              <a:t>branch </a:t>
            </a:r>
            <a:r>
              <a:rPr lang="en-US" sz="2400" dirty="0" smtClean="0"/>
              <a:t>refined to </a:t>
            </a:r>
            <a:r>
              <a:rPr lang="en-US" sz="2400" dirty="0"/>
              <a:t>disambiguate and split apart unclear and conflated OBI classes</a:t>
            </a:r>
            <a:endParaRPr lang="en-US" sz="2400" dirty="0" smtClean="0">
              <a:effectLst/>
            </a:endParaRPr>
          </a:p>
          <a:p>
            <a:pPr lvl="1" fontAlgn="ctr"/>
            <a:endParaRPr lang="en-US" sz="2400" dirty="0" smtClean="0"/>
          </a:p>
          <a:p>
            <a:pPr lvl="1" fontAlgn="ctr"/>
            <a:endParaRPr lang="en-US" sz="2400" dirty="0"/>
          </a:p>
          <a:p>
            <a:pPr lvl="1" fontAlgn="ctr"/>
            <a:endParaRPr lang="en-US" sz="2400" dirty="0" smtClean="0"/>
          </a:p>
          <a:p>
            <a:pPr lvl="1" fontAlgn="ctr"/>
            <a:endParaRPr lang="en-US" sz="2400" dirty="0"/>
          </a:p>
          <a:p>
            <a:pPr marL="0" lvl="1" fontAlgn="ctr"/>
            <a:r>
              <a:rPr lang="en-US" sz="2400" dirty="0" smtClean="0"/>
              <a:t>Split </a:t>
            </a:r>
            <a:r>
              <a:rPr lang="en-US" sz="2400" dirty="0"/>
              <a:t>into more precise subtypes, to describe the many ways that different culture types can be created. </a:t>
            </a:r>
            <a:endParaRPr lang="en-US" sz="2400" dirty="0" smtClean="0"/>
          </a:p>
          <a:p>
            <a:pPr marL="7938" lvl="1" fontAlgn="ctr"/>
            <a:r>
              <a:rPr lang="en-US" sz="2400" dirty="0" smtClean="0"/>
              <a:t>Key </a:t>
            </a:r>
            <a:r>
              <a:rPr lang="en-US" sz="2400" dirty="0"/>
              <a:t>for identifying the extent of a culture and when new cultures come into being and how </a:t>
            </a:r>
            <a:r>
              <a:rPr lang="en-US" sz="2400" dirty="0" smtClean="0"/>
              <a:t>lines/cultures </a:t>
            </a:r>
            <a:r>
              <a:rPr lang="en-US" sz="2400" dirty="0"/>
              <a:t>are related to each other.</a:t>
            </a:r>
            <a:endParaRPr lang="en-US" sz="2400" dirty="0" smtClean="0">
              <a:effectLst/>
            </a:endParaRPr>
          </a:p>
          <a:p>
            <a:pPr fontAlgn="ctr"/>
            <a:endParaRPr lang="en-US" sz="2400" dirty="0" smtClean="0"/>
          </a:p>
          <a:p>
            <a:pPr fontAlgn="ctr"/>
            <a:r>
              <a:rPr lang="en-US" sz="2400" b="1" dirty="0" smtClean="0"/>
              <a:t>2. Maintaining cell culture </a:t>
            </a:r>
            <a:r>
              <a:rPr lang="en-US" sz="2400" dirty="0"/>
              <a:t>branch </a:t>
            </a:r>
            <a:r>
              <a:rPr lang="en-US" sz="2400" dirty="0" smtClean="0"/>
              <a:t>– will implement more granular subtypes here for CLO.  Work </a:t>
            </a:r>
            <a:r>
              <a:rPr lang="en-US" sz="2400" dirty="0"/>
              <a:t>in progress.</a:t>
            </a:r>
            <a:endParaRPr lang="en-US" sz="2400" dirty="0">
              <a:effectLst/>
            </a:endParaRPr>
          </a:p>
        </p:txBody>
      </p:sp>
      <p:sp>
        <p:nvSpPr>
          <p:cNvPr id="3" name="TextBox 2"/>
          <p:cNvSpPr txBox="1"/>
          <p:nvPr/>
        </p:nvSpPr>
        <p:spPr>
          <a:xfrm>
            <a:off x="1981200" y="175531"/>
            <a:ext cx="5120056" cy="646331"/>
          </a:xfrm>
          <a:prstGeom prst="rect">
            <a:avLst/>
          </a:prstGeom>
          <a:noFill/>
        </p:spPr>
        <p:txBody>
          <a:bodyPr wrap="none" rtlCol="0">
            <a:spAutoFit/>
          </a:bodyPr>
          <a:lstStyle/>
          <a:p>
            <a:r>
              <a:rPr lang="en-US" sz="3600" b="1" dirty="0" smtClean="0"/>
              <a:t>Culture Related Processes</a:t>
            </a:r>
            <a:endParaRPr lang="en-US" sz="3600" b="1" dirty="0"/>
          </a:p>
        </p:txBody>
      </p:sp>
      <p:pic>
        <p:nvPicPr>
          <p:cNvPr id="7170" name="Picture 2" descr="C:\Users\brushm\AppData\Roaming\PixelMetrics\CaptureWiz\Temp\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694" y="2551922"/>
            <a:ext cx="4681099" cy="130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39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19548"/>
            <a:ext cx="6723315" cy="1200329"/>
          </a:xfrm>
          <a:prstGeom prst="rect">
            <a:avLst/>
          </a:prstGeom>
          <a:noFill/>
        </p:spPr>
        <p:txBody>
          <a:bodyPr wrap="none" rtlCol="0">
            <a:spAutoFit/>
          </a:bodyPr>
          <a:lstStyle/>
          <a:p>
            <a:pPr algn="ctr"/>
            <a:r>
              <a:rPr lang="en-US" sz="3600" b="1" dirty="0" smtClean="0"/>
              <a:t>Refactoring of Existing OBI Classes</a:t>
            </a:r>
          </a:p>
          <a:p>
            <a:pPr algn="ctr"/>
            <a:r>
              <a:rPr lang="en-US" sz="3600" b="1" dirty="0" smtClean="0"/>
              <a:t>into New Model</a:t>
            </a:r>
            <a:endParaRPr lang="en-US" sz="3600" b="1" dirty="0"/>
          </a:p>
        </p:txBody>
      </p:sp>
      <p:sp>
        <p:nvSpPr>
          <p:cNvPr id="3" name="Rectangle 2"/>
          <p:cNvSpPr/>
          <p:nvPr/>
        </p:nvSpPr>
        <p:spPr>
          <a:xfrm>
            <a:off x="152400" y="1371600"/>
            <a:ext cx="8839200" cy="5139869"/>
          </a:xfrm>
          <a:prstGeom prst="rect">
            <a:avLst/>
          </a:prstGeom>
        </p:spPr>
        <p:txBody>
          <a:bodyPr wrap="square">
            <a:spAutoFit/>
          </a:bodyPr>
          <a:lstStyle/>
          <a:p>
            <a:r>
              <a:rPr lang="en-US" sz="2600" dirty="0" smtClean="0"/>
              <a:t>Distinction between </a:t>
            </a:r>
            <a:r>
              <a:rPr lang="en-US" sz="2600" b="1" dirty="0" smtClean="0"/>
              <a:t>cell lines </a:t>
            </a:r>
            <a:r>
              <a:rPr lang="en-US" sz="2600" dirty="0" smtClean="0"/>
              <a:t>and </a:t>
            </a:r>
            <a:r>
              <a:rPr lang="en-US" sz="2600" b="1" dirty="0" smtClean="0"/>
              <a:t>cell line samples </a:t>
            </a:r>
            <a:r>
              <a:rPr lang="en-US" sz="2600" dirty="0" smtClean="0"/>
              <a:t>not made in previous OBI modeling</a:t>
            </a:r>
          </a:p>
          <a:p>
            <a:endParaRPr lang="en-US" sz="2400" dirty="0" smtClean="0"/>
          </a:p>
          <a:p>
            <a:r>
              <a:rPr lang="en-US" sz="2600" dirty="0"/>
              <a:t>E</a:t>
            </a:r>
            <a:r>
              <a:rPr lang="en-US" sz="2600" dirty="0" smtClean="0"/>
              <a:t>xisting classes relabeled and defined to be </a:t>
            </a:r>
            <a:r>
              <a:rPr lang="en-US" sz="2600" b="1" dirty="0" smtClean="0"/>
              <a:t>cell culture samples</a:t>
            </a:r>
            <a:endParaRPr lang="en-US" sz="2600" b="1" dirty="0"/>
          </a:p>
          <a:p>
            <a:pPr marL="800100" lvl="1" indent="-342900" fontAlgn="ctr">
              <a:buFont typeface="Arial" pitchFamily="34" charset="0"/>
              <a:buChar char="•"/>
            </a:pPr>
            <a:r>
              <a:rPr lang="en-US" sz="2400" dirty="0" smtClean="0"/>
              <a:t>cell culture -&gt; cell culture sample</a:t>
            </a:r>
          </a:p>
          <a:p>
            <a:pPr marL="800100" lvl="1" indent="-342900" fontAlgn="ctr">
              <a:buFont typeface="Arial" pitchFamily="34" charset="0"/>
              <a:buChar char="•"/>
            </a:pPr>
            <a:r>
              <a:rPr lang="en-US" sz="2400" dirty="0" smtClean="0"/>
              <a:t>primary </a:t>
            </a:r>
            <a:r>
              <a:rPr lang="en-US" sz="2400" dirty="0"/>
              <a:t>cell </a:t>
            </a:r>
            <a:r>
              <a:rPr lang="en-US" sz="2400" dirty="0" smtClean="0"/>
              <a:t>culture -&gt; primary cell culture sample</a:t>
            </a:r>
          </a:p>
          <a:p>
            <a:pPr marL="800100" lvl="1" indent="-342900" fontAlgn="ctr">
              <a:buFont typeface="Arial" pitchFamily="34" charset="0"/>
              <a:buChar char="•"/>
            </a:pPr>
            <a:r>
              <a:rPr lang="en-US" sz="2400" dirty="0" smtClean="0"/>
              <a:t>cell </a:t>
            </a:r>
            <a:r>
              <a:rPr lang="en-US" sz="2400" dirty="0"/>
              <a:t>line </a:t>
            </a:r>
            <a:r>
              <a:rPr lang="en-US" sz="2400" dirty="0" smtClean="0"/>
              <a:t>culture - &gt; cell line sample</a:t>
            </a:r>
            <a:endParaRPr lang="en-US" sz="2400" dirty="0" smtClean="0">
              <a:effectLst/>
            </a:endParaRPr>
          </a:p>
          <a:p>
            <a:pPr fontAlgn="ctr"/>
            <a:endParaRPr lang="en-US" sz="2400" dirty="0" smtClean="0"/>
          </a:p>
          <a:p>
            <a:pPr fontAlgn="ctr"/>
            <a:r>
              <a:rPr lang="en-US" sz="2600" dirty="0"/>
              <a:t>V</a:t>
            </a:r>
            <a:r>
              <a:rPr lang="en-US" sz="2600" dirty="0" smtClean="0"/>
              <a:t>arious </a:t>
            </a:r>
            <a:r>
              <a:rPr lang="en-US" sz="2600" dirty="0"/>
              <a:t>IEDB classes </a:t>
            </a:r>
            <a:r>
              <a:rPr lang="en-US" sz="2600" dirty="0" smtClean="0"/>
              <a:t>such </a:t>
            </a:r>
            <a:r>
              <a:rPr lang="en-US" sz="2600" dirty="0"/>
              <a:t>as 'CD4- T cell </a:t>
            </a:r>
            <a:r>
              <a:rPr lang="en-US" sz="2600" dirty="0" smtClean="0"/>
              <a:t>culture‘ also asserted as samples (grouped as 'immune cell culture classes') </a:t>
            </a:r>
          </a:p>
          <a:p>
            <a:pPr fontAlgn="ctr"/>
            <a:endParaRPr lang="en-US" sz="2600" dirty="0" smtClean="0"/>
          </a:p>
          <a:p>
            <a:pPr fontAlgn="ctr"/>
            <a:r>
              <a:rPr lang="en-US" sz="2600" dirty="0" smtClean="0"/>
              <a:t>A </a:t>
            </a:r>
            <a:r>
              <a:rPr lang="en-US" sz="2600" dirty="0"/>
              <a:t>handful of specific lines such as </a:t>
            </a:r>
            <a:r>
              <a:rPr lang="en-US" sz="2600" dirty="0" smtClean="0"/>
              <a:t>'293T </a:t>
            </a:r>
            <a:r>
              <a:rPr lang="en-US" sz="2600" dirty="0"/>
              <a:t>cell </a:t>
            </a:r>
            <a:r>
              <a:rPr lang="en-US" sz="2600" dirty="0" smtClean="0"/>
              <a:t>culture’ also asserted as samples </a:t>
            </a:r>
            <a:endParaRPr lang="en-US" sz="2600" dirty="0" smtClean="0">
              <a:effectLst/>
            </a:endParaRPr>
          </a:p>
        </p:txBody>
      </p:sp>
    </p:spTree>
    <p:extLst>
      <p:ext uri="{BB962C8B-B14F-4D97-AF65-F5344CB8AC3E}">
        <p14:creationId xmlns:p14="http://schemas.microsoft.com/office/powerpoint/2010/main" val="320572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344269"/>
            <a:ext cx="2226187" cy="646331"/>
          </a:xfrm>
          <a:prstGeom prst="rect">
            <a:avLst/>
          </a:prstGeom>
          <a:noFill/>
        </p:spPr>
        <p:txBody>
          <a:bodyPr wrap="none" rtlCol="0">
            <a:spAutoFit/>
          </a:bodyPr>
          <a:lstStyle/>
          <a:p>
            <a:pPr algn="ctr"/>
            <a:r>
              <a:rPr lang="en-US" sz="3600" b="1" dirty="0" smtClean="0"/>
              <a:t>Next Steps</a:t>
            </a:r>
            <a:endParaRPr lang="en-US" sz="3600" b="1" dirty="0"/>
          </a:p>
        </p:txBody>
      </p:sp>
      <p:sp>
        <p:nvSpPr>
          <p:cNvPr id="3" name="Rectangle 2"/>
          <p:cNvSpPr/>
          <p:nvPr/>
        </p:nvSpPr>
        <p:spPr>
          <a:xfrm>
            <a:off x="152400" y="1371600"/>
            <a:ext cx="8839200" cy="4093428"/>
          </a:xfrm>
          <a:prstGeom prst="rect">
            <a:avLst/>
          </a:prstGeom>
        </p:spPr>
        <p:txBody>
          <a:bodyPr wrap="square">
            <a:spAutoFit/>
          </a:bodyPr>
          <a:lstStyle/>
          <a:p>
            <a:r>
              <a:rPr lang="en-US" sz="2600" dirty="0" smtClean="0"/>
              <a:t>Interested OBI developers review/vet </a:t>
            </a:r>
            <a:r>
              <a:rPr lang="en-US" sz="2600" dirty="0"/>
              <a:t>m</a:t>
            </a:r>
            <a:r>
              <a:rPr lang="en-US" sz="2600" dirty="0" smtClean="0"/>
              <a:t>odeling, and weigh in on unresolved issues</a:t>
            </a:r>
          </a:p>
          <a:p>
            <a:endParaRPr lang="en-US" sz="2600" dirty="0" smtClean="0"/>
          </a:p>
          <a:p>
            <a:r>
              <a:rPr lang="en-US" sz="2600" dirty="0" smtClean="0"/>
              <a:t>Finish/refine process modeling, improve documentation and axioms on classes</a:t>
            </a:r>
          </a:p>
          <a:p>
            <a:endParaRPr lang="en-US" sz="2600" dirty="0" smtClean="0">
              <a:effectLst/>
            </a:endParaRPr>
          </a:p>
          <a:p>
            <a:r>
              <a:rPr lang="en-US" sz="2600" dirty="0" smtClean="0"/>
              <a:t>Distribution and MIREOT of classes to/from their proper home ontologies </a:t>
            </a:r>
          </a:p>
          <a:p>
            <a:endParaRPr lang="en-US" sz="2600" dirty="0">
              <a:effectLst/>
            </a:endParaRPr>
          </a:p>
          <a:p>
            <a:endParaRPr lang="en-US" sz="2600" dirty="0" smtClean="0">
              <a:effectLst/>
            </a:endParaRPr>
          </a:p>
        </p:txBody>
      </p:sp>
    </p:spTree>
    <p:extLst>
      <p:ext uri="{BB962C8B-B14F-4D97-AF65-F5344CB8AC3E}">
        <p14:creationId xmlns:p14="http://schemas.microsoft.com/office/powerpoint/2010/main" val="134221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14400"/>
            <a:ext cx="8077200" cy="5816977"/>
          </a:xfrm>
          <a:prstGeom prst="rect">
            <a:avLst/>
          </a:prstGeom>
          <a:noFill/>
        </p:spPr>
        <p:txBody>
          <a:bodyPr wrap="square" rtlCol="0">
            <a:spAutoFit/>
          </a:bodyPr>
          <a:lstStyle/>
          <a:p>
            <a:pPr marL="514350" indent="-514350" fontAlgn="ctr">
              <a:buFont typeface="+mj-lt"/>
              <a:buAutoNum type="arabicPeriod"/>
            </a:pPr>
            <a:r>
              <a:rPr lang="en-US" sz="2800" dirty="0" smtClean="0"/>
              <a:t>Accommodate </a:t>
            </a:r>
            <a:r>
              <a:rPr lang="en-US" sz="2800" dirty="0"/>
              <a:t>CLO switch to representing cell lines as single cell line cells</a:t>
            </a:r>
            <a:endParaRPr lang="en-US" sz="2800" dirty="0" smtClean="0">
              <a:effectLst/>
            </a:endParaRPr>
          </a:p>
          <a:p>
            <a:pPr marL="342900" indent="-342900">
              <a:buAutoNum type="arabicPeriod"/>
            </a:pPr>
            <a:endParaRPr lang="en-US" sz="1600" dirty="0" smtClean="0"/>
          </a:p>
          <a:p>
            <a:pPr marL="514350" indent="-514350">
              <a:buFont typeface="+mj-lt"/>
              <a:buAutoNum type="arabicPeriod"/>
            </a:pPr>
            <a:r>
              <a:rPr lang="en-US" sz="2800" dirty="0" smtClean="0"/>
              <a:t>Fundamental </a:t>
            </a:r>
            <a:r>
              <a:rPr lang="en-US" sz="2800" dirty="0"/>
              <a:t>disagreements on </a:t>
            </a:r>
            <a:r>
              <a:rPr lang="en-US" sz="2800" dirty="0" smtClean="0"/>
              <a:t>core domain concepts (e.g. the </a:t>
            </a:r>
            <a:r>
              <a:rPr lang="en-US" sz="2800" dirty="0"/>
              <a:t>nature of cell </a:t>
            </a:r>
            <a:r>
              <a:rPr lang="en-US" sz="2800" dirty="0" smtClean="0"/>
              <a:t>lines)</a:t>
            </a:r>
          </a:p>
          <a:p>
            <a:pPr marL="514350" indent="-514350">
              <a:buFont typeface="+mj-lt"/>
              <a:buAutoNum type="arabicPeriod"/>
            </a:pPr>
            <a:endParaRPr lang="en-US" sz="1600" dirty="0" smtClean="0"/>
          </a:p>
          <a:p>
            <a:pPr marL="514350" indent="-514350" fontAlgn="ctr">
              <a:buFont typeface="+mj-lt"/>
              <a:buAutoNum type="arabicPeriod"/>
            </a:pPr>
            <a:r>
              <a:rPr lang="en-US" sz="2800" dirty="0" smtClean="0"/>
              <a:t>Disagreement on how </a:t>
            </a:r>
            <a:r>
              <a:rPr lang="en-US" sz="2800" dirty="0"/>
              <a:t>to use </a:t>
            </a:r>
            <a:r>
              <a:rPr lang="en-US" sz="2800" dirty="0" smtClean="0"/>
              <a:t>common but ambiguous </a:t>
            </a:r>
            <a:r>
              <a:rPr lang="en-US" sz="2800" dirty="0"/>
              <a:t>domain terms such as </a:t>
            </a:r>
            <a:r>
              <a:rPr lang="en-US" sz="2800" dirty="0" smtClean="0"/>
              <a:t>‘primary' </a:t>
            </a:r>
            <a:r>
              <a:rPr lang="en-US" sz="2800" dirty="0"/>
              <a:t>and </a:t>
            </a:r>
            <a:r>
              <a:rPr lang="en-US" sz="2800" dirty="0" smtClean="0"/>
              <a:t>‘line’</a:t>
            </a:r>
          </a:p>
          <a:p>
            <a:pPr marL="514350" indent="-514350" fontAlgn="ctr">
              <a:buFont typeface="+mj-lt"/>
              <a:buAutoNum type="arabicPeriod"/>
            </a:pPr>
            <a:endParaRPr lang="en-US" sz="1600" dirty="0"/>
          </a:p>
          <a:p>
            <a:pPr marL="514350" indent="-514350" fontAlgn="ctr">
              <a:buFont typeface="+mj-lt"/>
              <a:buAutoNum type="arabicPeriod"/>
            </a:pPr>
            <a:r>
              <a:rPr lang="en-US" sz="2800" dirty="0" smtClean="0"/>
              <a:t>Integration </a:t>
            </a:r>
            <a:r>
              <a:rPr lang="en-US" sz="2800" dirty="0"/>
              <a:t>of </a:t>
            </a:r>
            <a:r>
              <a:rPr lang="en-US" sz="2800" dirty="0" smtClean="0"/>
              <a:t>inconsistent legacy </a:t>
            </a:r>
            <a:r>
              <a:rPr lang="en-US" sz="2800" dirty="0"/>
              <a:t>modeling in OBI into new/aligned </a:t>
            </a:r>
            <a:r>
              <a:rPr lang="en-US" sz="2800" dirty="0" smtClean="0"/>
              <a:t>approach</a:t>
            </a:r>
          </a:p>
          <a:p>
            <a:pPr marL="514350" indent="-514350" fontAlgn="ctr">
              <a:buFont typeface="+mj-lt"/>
              <a:buAutoNum type="arabicPeriod"/>
            </a:pPr>
            <a:endParaRPr lang="en-US" sz="1600" dirty="0">
              <a:effectLst/>
            </a:endParaRPr>
          </a:p>
          <a:p>
            <a:pPr marL="514350" indent="-514350" fontAlgn="ctr">
              <a:buFont typeface="+mj-lt"/>
              <a:buAutoNum type="arabicPeriod"/>
            </a:pPr>
            <a:r>
              <a:rPr lang="en-US" sz="2800" dirty="0" smtClean="0"/>
              <a:t>Where will classes live - deciding </a:t>
            </a:r>
            <a:r>
              <a:rPr lang="en-US" sz="2800" dirty="0"/>
              <a:t>on homes for </a:t>
            </a:r>
            <a:r>
              <a:rPr lang="en-US" sz="2800" dirty="0" smtClean="0"/>
              <a:t>URIs</a:t>
            </a:r>
            <a:endParaRPr lang="en-US" sz="2400" dirty="0" smtClean="0"/>
          </a:p>
        </p:txBody>
      </p:sp>
      <p:sp>
        <p:nvSpPr>
          <p:cNvPr id="5" name="TextBox 4"/>
          <p:cNvSpPr txBox="1"/>
          <p:nvPr/>
        </p:nvSpPr>
        <p:spPr>
          <a:xfrm>
            <a:off x="3387397" y="191869"/>
            <a:ext cx="2244397" cy="646331"/>
          </a:xfrm>
          <a:prstGeom prst="rect">
            <a:avLst/>
          </a:prstGeom>
          <a:noFill/>
        </p:spPr>
        <p:txBody>
          <a:bodyPr wrap="none" rtlCol="0">
            <a:spAutoFit/>
          </a:bodyPr>
          <a:lstStyle/>
          <a:p>
            <a:r>
              <a:rPr lang="en-US" sz="3600" b="1" dirty="0" smtClean="0"/>
              <a:t>Challenges</a:t>
            </a:r>
            <a:endParaRPr lang="en-US" sz="3600" b="1" dirty="0"/>
          </a:p>
        </p:txBody>
      </p:sp>
    </p:spTree>
    <p:extLst>
      <p:ext uri="{BB962C8B-B14F-4D97-AF65-F5344CB8AC3E}">
        <p14:creationId xmlns:p14="http://schemas.microsoft.com/office/powerpoint/2010/main" val="1774099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838200"/>
            <a:ext cx="8610600" cy="5586145"/>
          </a:xfrm>
          <a:prstGeom prst="rect">
            <a:avLst/>
          </a:prstGeom>
          <a:noFill/>
        </p:spPr>
        <p:txBody>
          <a:bodyPr wrap="square" rtlCol="0">
            <a:spAutoFit/>
          </a:bodyPr>
          <a:lstStyle/>
          <a:p>
            <a:pPr algn="ctr" fontAlgn="ctr"/>
            <a:r>
              <a:rPr lang="en-US" sz="3200" dirty="0" smtClean="0"/>
              <a:t>Classification needed along two different axes:</a:t>
            </a:r>
            <a:endParaRPr lang="en-US" sz="3200" dirty="0" smtClean="0">
              <a:effectLst/>
            </a:endParaRPr>
          </a:p>
          <a:p>
            <a:pPr marL="342900" indent="-342900">
              <a:buAutoNum type="arabicPeriod"/>
            </a:pPr>
            <a:endParaRPr lang="en-US" dirty="0" smtClean="0"/>
          </a:p>
          <a:p>
            <a:pPr marL="457200" indent="-342900">
              <a:buAutoNum type="arabicPeriod"/>
            </a:pPr>
            <a:r>
              <a:rPr lang="en-US" sz="2800" b="1" u="sng" dirty="0" smtClean="0"/>
              <a:t>Processing-Based Axis</a:t>
            </a:r>
            <a:r>
              <a:rPr lang="en-US" sz="2800" dirty="0" smtClean="0"/>
              <a:t>: what types of cultures emerge as cells are processed, propagated, and modified. . . </a:t>
            </a:r>
          </a:p>
          <a:p>
            <a:pPr marL="1200150" lvl="1" indent="-228600">
              <a:buFont typeface="Arial" pitchFamily="34" charset="0"/>
              <a:buChar char="•"/>
            </a:pPr>
            <a:r>
              <a:rPr lang="en-US" sz="2400" dirty="0" smtClean="0"/>
              <a:t>primary cell cultures</a:t>
            </a:r>
            <a:r>
              <a:rPr lang="en-US" sz="2400" dirty="0"/>
              <a:t> </a:t>
            </a:r>
            <a:r>
              <a:rPr lang="en-US" sz="2400" dirty="0" smtClean="0"/>
              <a:t>-&gt; cell lines -&gt; immortal cell lines</a:t>
            </a:r>
            <a:endParaRPr lang="en-US" sz="2400" dirty="0"/>
          </a:p>
          <a:p>
            <a:pPr marL="114300"/>
            <a:r>
              <a:rPr lang="en-US" sz="2400" dirty="0"/>
              <a:t> </a:t>
            </a:r>
            <a:r>
              <a:rPr lang="en-US" sz="2400" dirty="0" smtClean="0"/>
              <a:t>    . . . </a:t>
            </a:r>
            <a:r>
              <a:rPr lang="en-US" sz="2800" dirty="0" smtClean="0"/>
              <a:t>and what are the precise distinctions between them</a:t>
            </a:r>
          </a:p>
          <a:p>
            <a:pPr marL="457200" indent="-342900"/>
            <a:endParaRPr lang="en-US" dirty="0" smtClean="0"/>
          </a:p>
          <a:p>
            <a:pPr marL="457200" indent="-342900" fontAlgn="ctr">
              <a:buAutoNum type="arabicPeriod" startAt="2"/>
            </a:pPr>
            <a:r>
              <a:rPr lang="en-US" sz="2800" b="1" u="sng" dirty="0" smtClean="0"/>
              <a:t>Scale-Based Axis</a:t>
            </a:r>
            <a:r>
              <a:rPr lang="en-US" sz="2800" dirty="0" smtClean="0"/>
              <a:t>: what </a:t>
            </a:r>
            <a:r>
              <a:rPr lang="en-US" sz="2800" dirty="0"/>
              <a:t>extents of collections of cultured cells are valuable/important to </a:t>
            </a:r>
            <a:r>
              <a:rPr lang="en-US" sz="2800" dirty="0" smtClean="0"/>
              <a:t>represent</a:t>
            </a:r>
          </a:p>
          <a:p>
            <a:pPr marL="914400" lvl="1" indent="-228600" fontAlgn="ctr">
              <a:lnSpc>
                <a:spcPts val="3000"/>
              </a:lnSpc>
              <a:buFont typeface="Arial" pitchFamily="34" charset="0"/>
              <a:buChar char="•"/>
            </a:pPr>
            <a:r>
              <a:rPr lang="en-US" sz="2400" dirty="0" smtClean="0"/>
              <a:t>single cultured cells</a:t>
            </a:r>
          </a:p>
          <a:p>
            <a:pPr marL="914400" lvl="1" indent="-228600" fontAlgn="ctr">
              <a:lnSpc>
                <a:spcPts val="3000"/>
              </a:lnSpc>
              <a:buFont typeface="Arial" pitchFamily="34" charset="0"/>
              <a:buChar char="•"/>
            </a:pPr>
            <a:r>
              <a:rPr lang="en-US" sz="2400" dirty="0" smtClean="0"/>
              <a:t>the entire population/lineage of cells derived from an initial establishment of a culture or line</a:t>
            </a:r>
          </a:p>
          <a:p>
            <a:pPr marL="914400" lvl="1" indent="-228600" fontAlgn="ctr">
              <a:lnSpc>
                <a:spcPts val="3000"/>
              </a:lnSpc>
              <a:buFont typeface="Arial" pitchFamily="34" charset="0"/>
              <a:buChar char="•"/>
            </a:pPr>
            <a:r>
              <a:rPr lang="en-US" sz="2400" dirty="0" smtClean="0"/>
              <a:t>working portions of a given </a:t>
            </a:r>
            <a:r>
              <a:rPr lang="en-US" sz="2400" dirty="0"/>
              <a:t>culture or </a:t>
            </a:r>
            <a:r>
              <a:rPr lang="en-US" sz="2400" dirty="0" smtClean="0"/>
              <a:t>line applied in research</a:t>
            </a:r>
          </a:p>
        </p:txBody>
      </p:sp>
      <p:sp>
        <p:nvSpPr>
          <p:cNvPr id="5" name="TextBox 4"/>
          <p:cNvSpPr txBox="1"/>
          <p:nvPr/>
        </p:nvSpPr>
        <p:spPr>
          <a:xfrm>
            <a:off x="1539681" y="152400"/>
            <a:ext cx="6080319" cy="646331"/>
          </a:xfrm>
          <a:prstGeom prst="rect">
            <a:avLst/>
          </a:prstGeom>
          <a:noFill/>
        </p:spPr>
        <p:txBody>
          <a:bodyPr wrap="none" rtlCol="0">
            <a:spAutoFit/>
          </a:bodyPr>
          <a:lstStyle/>
          <a:p>
            <a:r>
              <a:rPr lang="en-US" sz="3600" b="1" dirty="0" smtClean="0"/>
              <a:t>Conceptualizing of the Domain</a:t>
            </a:r>
            <a:endParaRPr lang="en-US" sz="3600" b="1" dirty="0"/>
          </a:p>
        </p:txBody>
      </p:sp>
    </p:spTree>
    <p:extLst>
      <p:ext uri="{BB962C8B-B14F-4D97-AF65-F5344CB8AC3E}">
        <p14:creationId xmlns:p14="http://schemas.microsoft.com/office/powerpoint/2010/main" val="318622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112" y="3098067"/>
            <a:ext cx="8077200" cy="954107"/>
          </a:xfrm>
          <a:prstGeom prst="rect">
            <a:avLst/>
          </a:prstGeom>
          <a:noFill/>
        </p:spPr>
        <p:txBody>
          <a:bodyPr wrap="square" rtlCol="0">
            <a:spAutoFit/>
          </a:bodyPr>
          <a:lstStyle/>
          <a:p>
            <a:pPr algn="ctr" fontAlgn="ctr"/>
            <a:r>
              <a:rPr lang="en-US" sz="2800" b="1" dirty="0" smtClean="0"/>
              <a:t>Specific experimental modifications lead to establishment of new types of cultures</a:t>
            </a:r>
          </a:p>
        </p:txBody>
      </p:sp>
      <p:sp>
        <p:nvSpPr>
          <p:cNvPr id="5" name="TextBox 4"/>
          <p:cNvSpPr txBox="1"/>
          <p:nvPr/>
        </p:nvSpPr>
        <p:spPr>
          <a:xfrm>
            <a:off x="790409" y="106141"/>
            <a:ext cx="7515391" cy="646331"/>
          </a:xfrm>
          <a:prstGeom prst="rect">
            <a:avLst/>
          </a:prstGeom>
          <a:noFill/>
        </p:spPr>
        <p:txBody>
          <a:bodyPr wrap="none" rtlCol="0">
            <a:spAutoFit/>
          </a:bodyPr>
          <a:lstStyle/>
          <a:p>
            <a:r>
              <a:rPr lang="en-US" sz="3600" b="1" dirty="0" smtClean="0"/>
              <a:t>Processing-Based Axis of Classification</a:t>
            </a:r>
            <a:endParaRPr lang="en-US" sz="3600" b="1" dirty="0"/>
          </a:p>
        </p:txBody>
      </p:sp>
      <p:pic>
        <p:nvPicPr>
          <p:cNvPr id="1028" name="Picture 4" descr="C:\Users\brushm\AppData\Roaming\PixelMetrics\CaptureWiz\Temp\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188821"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brushm\AppData\Roaming\PixelMetrics\CaptureWiz\Temp\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3" y="4078575"/>
            <a:ext cx="8982075" cy="250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06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780002"/>
            <a:ext cx="8763000" cy="553998"/>
          </a:xfrm>
          <a:prstGeom prst="rect">
            <a:avLst/>
          </a:prstGeom>
        </p:spPr>
        <p:txBody>
          <a:bodyPr wrap="square">
            <a:spAutoFit/>
          </a:bodyPr>
          <a:lstStyle/>
          <a:p>
            <a:r>
              <a:rPr lang="en-US" sz="1500" b="1" dirty="0" smtClean="0">
                <a:hlinkClick r:id="rId3"/>
              </a:rPr>
              <a:t>https://docs.google.com/spreadsheet/ccc?key=0AiKzIoedGeqJdEkwd2Q1aFJPTHR5d0U5VUpkekJ3b1E#gid=5</a:t>
            </a:r>
            <a:endParaRPr lang="en-US" sz="1500" b="1" dirty="0" smtClean="0"/>
          </a:p>
          <a:p>
            <a:endParaRPr lang="en-US" sz="1500" b="1" dirty="0"/>
          </a:p>
        </p:txBody>
      </p:sp>
      <p:sp>
        <p:nvSpPr>
          <p:cNvPr id="7" name="TextBox 6"/>
          <p:cNvSpPr txBox="1"/>
          <p:nvPr/>
        </p:nvSpPr>
        <p:spPr>
          <a:xfrm>
            <a:off x="1159230" y="76200"/>
            <a:ext cx="6765570" cy="646331"/>
          </a:xfrm>
          <a:prstGeom prst="rect">
            <a:avLst/>
          </a:prstGeom>
          <a:noFill/>
        </p:spPr>
        <p:txBody>
          <a:bodyPr wrap="none" rtlCol="0">
            <a:spAutoFit/>
          </a:bodyPr>
          <a:lstStyle/>
          <a:p>
            <a:r>
              <a:rPr lang="en-US" sz="3600" b="1" dirty="0" smtClean="0"/>
              <a:t>Processing-Based Class Definitions</a:t>
            </a:r>
            <a:endParaRPr lang="en-US" sz="3600" b="1" dirty="0"/>
          </a:p>
        </p:txBody>
      </p:sp>
      <p:pic>
        <p:nvPicPr>
          <p:cNvPr id="2060" name="Picture 12" descr="C:\Users\brushm\AppData\Roaming\PixelMetrics\CaptureWiz\Temp\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89" y="1010817"/>
            <a:ext cx="843915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91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59230" y="76200"/>
            <a:ext cx="6765570" cy="646331"/>
          </a:xfrm>
          <a:prstGeom prst="rect">
            <a:avLst/>
          </a:prstGeom>
          <a:noFill/>
        </p:spPr>
        <p:txBody>
          <a:bodyPr wrap="none" rtlCol="0">
            <a:spAutoFit/>
          </a:bodyPr>
          <a:lstStyle/>
          <a:p>
            <a:r>
              <a:rPr lang="en-US" sz="3600" b="1" dirty="0" smtClean="0"/>
              <a:t>Processing-Based Class Definitions</a:t>
            </a:r>
            <a:endParaRPr lang="en-US" sz="3600" b="1" dirty="0"/>
          </a:p>
        </p:txBody>
      </p:sp>
      <p:sp>
        <p:nvSpPr>
          <p:cNvPr id="8" name="TextBox 7"/>
          <p:cNvSpPr txBox="1"/>
          <p:nvPr/>
        </p:nvSpPr>
        <p:spPr>
          <a:xfrm>
            <a:off x="304800" y="858417"/>
            <a:ext cx="8839200" cy="5783635"/>
          </a:xfrm>
          <a:prstGeom prst="rect">
            <a:avLst/>
          </a:prstGeom>
          <a:noFill/>
        </p:spPr>
        <p:txBody>
          <a:bodyPr wrap="square" rtlCol="0">
            <a:spAutoFit/>
          </a:bodyPr>
          <a:lstStyle/>
          <a:p>
            <a:pPr fontAlgn="ctr">
              <a:lnSpc>
                <a:spcPts val="2500"/>
              </a:lnSpc>
            </a:pPr>
            <a:r>
              <a:rPr lang="en-US" sz="2800" b="1" dirty="0"/>
              <a:t>	</a:t>
            </a:r>
            <a:r>
              <a:rPr lang="en-US" sz="2800" b="1" dirty="0" smtClean="0"/>
              <a:t>   </a:t>
            </a:r>
            <a:r>
              <a:rPr lang="en-US" sz="2800" b="1" u="sng" dirty="0" smtClean="0"/>
              <a:t>Key Features:</a:t>
            </a:r>
          </a:p>
          <a:p>
            <a:pPr fontAlgn="ctr"/>
            <a:endParaRPr lang="en-US" sz="1600" b="1" u="sng" dirty="0" smtClean="0"/>
          </a:p>
          <a:p>
            <a:pPr marL="327025" indent="-279400" fontAlgn="ctr">
              <a:buFont typeface="+mj-lt"/>
              <a:buAutoNum type="arabicPeriod"/>
            </a:pPr>
            <a:r>
              <a:rPr lang="en-US" sz="2000" b="1" dirty="0" smtClean="0"/>
              <a:t>Primary cultures </a:t>
            </a:r>
            <a:r>
              <a:rPr lang="en-US" sz="2000" dirty="0" smtClean="0"/>
              <a:t>are freshly isolated,</a:t>
            </a:r>
          </a:p>
          <a:p>
            <a:pPr marL="336550" fontAlgn="ctr"/>
            <a:r>
              <a:rPr lang="en-US" sz="2000" dirty="0" smtClean="0"/>
              <a:t>heterogeneous, and not yet passaged</a:t>
            </a:r>
          </a:p>
          <a:p>
            <a:pPr marL="327025" indent="-279400" fontAlgn="ctr">
              <a:buFont typeface="+mj-lt"/>
              <a:buAutoNum type="arabicPeriod"/>
            </a:pPr>
            <a:endParaRPr lang="en-US" sz="1050" dirty="0" smtClean="0"/>
          </a:p>
          <a:p>
            <a:pPr marL="327025" indent="-279400" fontAlgn="ctr">
              <a:buFont typeface="+mj-lt"/>
              <a:buAutoNum type="arabicPeriod"/>
            </a:pPr>
            <a:endParaRPr lang="en-US" sz="1050" dirty="0" smtClean="0"/>
          </a:p>
          <a:p>
            <a:pPr marL="47625" fontAlgn="ctr"/>
            <a:r>
              <a:rPr lang="en-US" sz="2000" b="1" dirty="0" smtClean="0"/>
              <a:t>2. Secondary cultures </a:t>
            </a:r>
            <a:r>
              <a:rPr lang="en-US" sz="2000" dirty="0" smtClean="0"/>
              <a:t>have been passaged one or more times</a:t>
            </a:r>
          </a:p>
          <a:p>
            <a:pPr marL="627063" lvl="1" indent="-279400" fontAlgn="ctr">
              <a:buFont typeface="Arial" pitchFamily="34" charset="0"/>
              <a:buChar char="•"/>
            </a:pPr>
            <a:r>
              <a:rPr lang="en-US" sz="2000" dirty="0"/>
              <a:t>P</a:t>
            </a:r>
            <a:r>
              <a:rPr lang="en-US" sz="2000" dirty="0" smtClean="0"/>
              <a:t>assaging is a biologically significant event</a:t>
            </a:r>
            <a:r>
              <a:rPr lang="en-US" sz="2000" baseline="0" dirty="0" smtClean="0"/>
              <a:t> – a </a:t>
            </a:r>
            <a:r>
              <a:rPr lang="en-US" sz="2000" dirty="0" smtClean="0"/>
              <a:t>selective process that leads to more uniform cell type composition and promotes adaptive biochemical changes required for</a:t>
            </a:r>
            <a:r>
              <a:rPr lang="en-US" sz="2000" baseline="0" dirty="0" smtClean="0"/>
              <a:t> continue survival</a:t>
            </a:r>
          </a:p>
          <a:p>
            <a:pPr marL="327025" lvl="1" indent="-279400" fontAlgn="ctr">
              <a:buFont typeface="Arial" pitchFamily="34" charset="0"/>
              <a:buChar char="•"/>
            </a:pPr>
            <a:endParaRPr lang="en-US" sz="1050" baseline="0" dirty="0" smtClean="0"/>
          </a:p>
          <a:p>
            <a:pPr marL="47625" fontAlgn="ctr"/>
            <a:r>
              <a:rPr lang="en-US" sz="2000" b="1" dirty="0" smtClean="0"/>
              <a:t>3. Cell lines </a:t>
            </a:r>
            <a:r>
              <a:rPr lang="en-US" sz="2000" dirty="0" smtClean="0"/>
              <a:t>have been passaged/selected to some degree of genetic stability and compositional homogeneity</a:t>
            </a:r>
          </a:p>
          <a:p>
            <a:pPr marL="327025" indent="-279400" fontAlgn="ctr">
              <a:buFont typeface="+mj-lt"/>
              <a:buAutoNum type="arabicPeriod"/>
            </a:pPr>
            <a:endParaRPr lang="en-US" sz="1050" dirty="0" smtClean="0"/>
          </a:p>
          <a:p>
            <a:pPr marL="327025" indent="-279400" fontAlgn="ctr"/>
            <a:r>
              <a:rPr lang="en-US" sz="2000" b="1" dirty="0" smtClean="0"/>
              <a:t>4. </a:t>
            </a:r>
            <a:r>
              <a:rPr lang="en-US" sz="2000" u="sng" dirty="0" smtClean="0"/>
              <a:t>Modifications</a:t>
            </a:r>
            <a:r>
              <a:rPr lang="en-US" sz="2000" dirty="0" smtClean="0"/>
              <a:t> of existing lines can establish new ones (immortalization, stable genetic modifications, </a:t>
            </a:r>
            <a:r>
              <a:rPr lang="en-US" sz="2000" dirty="0" err="1" smtClean="0"/>
              <a:t>etc</a:t>
            </a:r>
            <a:r>
              <a:rPr lang="en-US" sz="2000" dirty="0" smtClean="0"/>
              <a:t>)</a:t>
            </a:r>
          </a:p>
          <a:p>
            <a:pPr marL="327025" indent="-279400" fontAlgn="ctr"/>
            <a:endParaRPr lang="en-US" sz="1100" dirty="0" smtClean="0"/>
          </a:p>
          <a:p>
            <a:pPr marL="327025" indent="-279400" fontAlgn="ctr"/>
            <a:r>
              <a:rPr lang="en-US" sz="2000" b="1" dirty="0" smtClean="0"/>
              <a:t>5.  </a:t>
            </a:r>
            <a:r>
              <a:rPr lang="en-US" sz="2000" dirty="0"/>
              <a:t>T</a:t>
            </a:r>
            <a:r>
              <a:rPr lang="en-US" sz="2000" dirty="0" smtClean="0"/>
              <a:t>here is only a </a:t>
            </a:r>
            <a:r>
              <a:rPr lang="en-US" sz="2000" u="sng" dirty="0" smtClean="0"/>
              <a:t>single instance </a:t>
            </a:r>
            <a:r>
              <a:rPr lang="en-US" sz="2000" dirty="0" smtClean="0"/>
              <a:t>of a given type of culture or line a culture (e.g. ‘</a:t>
            </a:r>
            <a:r>
              <a:rPr lang="en-US" sz="2000" dirty="0" err="1" smtClean="0"/>
              <a:t>HeLa</a:t>
            </a:r>
            <a:r>
              <a:rPr lang="en-US" sz="2000" dirty="0" smtClean="0"/>
              <a:t> cell line’), comprised of all cells derived from the initial establishment of the culture up until a point where additional changes establish a new cell culture/line</a:t>
            </a:r>
          </a:p>
        </p:txBody>
      </p:sp>
      <p:pic>
        <p:nvPicPr>
          <p:cNvPr id="4" name="Picture 4" descr="C:\Users\brushm\AppData\Roaming\PixelMetrics\CaptureWiz\Temp\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511" y="855306"/>
            <a:ext cx="3347111" cy="158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0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777240"/>
            <a:ext cx="9067800" cy="5062924"/>
          </a:xfrm>
          <a:prstGeom prst="rect">
            <a:avLst/>
          </a:prstGeom>
          <a:noFill/>
        </p:spPr>
        <p:txBody>
          <a:bodyPr wrap="square" rtlCol="0">
            <a:spAutoFit/>
          </a:bodyPr>
          <a:lstStyle/>
          <a:p>
            <a:pPr algn="ctr"/>
            <a:r>
              <a:rPr lang="en-US" sz="2600" dirty="0" smtClean="0"/>
              <a:t>Three hierarchies that represent different sized ‘populations’ of cultured cells relevant in different experimental contexts</a:t>
            </a:r>
          </a:p>
          <a:p>
            <a:endParaRPr lang="en-US" sz="2400" b="1" dirty="0"/>
          </a:p>
          <a:p>
            <a:endParaRPr lang="en-US" sz="2400" b="1" dirty="0" smtClean="0"/>
          </a:p>
          <a:p>
            <a:endParaRPr lang="en-US" sz="2400" b="1" dirty="0"/>
          </a:p>
          <a:p>
            <a:endParaRPr lang="en-US" sz="2400" b="1" dirty="0" smtClean="0"/>
          </a:p>
          <a:p>
            <a:endParaRPr lang="en-US" sz="1000" b="1" dirty="0" smtClean="0"/>
          </a:p>
          <a:p>
            <a:endParaRPr lang="en-US" sz="1000" b="1" dirty="0"/>
          </a:p>
          <a:p>
            <a:pPr marL="803275" lvl="1" indent="-346075">
              <a:lnSpc>
                <a:spcPts val="4200"/>
              </a:lnSpc>
              <a:spcBef>
                <a:spcPts val="600"/>
              </a:spcBef>
              <a:buAutoNum type="arabicPeriod"/>
            </a:pPr>
            <a:r>
              <a:rPr lang="en-US" sz="2800" dirty="0" smtClean="0"/>
              <a:t>A single </a:t>
            </a:r>
            <a:r>
              <a:rPr lang="en-US" sz="2800" b="1" dirty="0" smtClean="0"/>
              <a:t>cultured cell</a:t>
            </a:r>
          </a:p>
          <a:p>
            <a:pPr marL="803275" lvl="1" indent="-346075">
              <a:lnSpc>
                <a:spcPts val="4200"/>
              </a:lnSpc>
              <a:spcBef>
                <a:spcPts val="600"/>
              </a:spcBef>
              <a:buAutoNum type="arabicPeriod" startAt="2"/>
            </a:pPr>
            <a:r>
              <a:rPr lang="en-US" sz="2800" dirty="0" smtClean="0"/>
              <a:t>A </a:t>
            </a:r>
            <a:r>
              <a:rPr lang="en-US" sz="2800" b="1" dirty="0" smtClean="0"/>
              <a:t>cell culture </a:t>
            </a:r>
            <a:r>
              <a:rPr lang="en-US" sz="2800" dirty="0" smtClean="0"/>
              <a:t>or </a:t>
            </a:r>
            <a:r>
              <a:rPr lang="en-US" sz="2800" b="1" dirty="0" smtClean="0"/>
              <a:t>cell line </a:t>
            </a:r>
            <a:r>
              <a:rPr lang="en-US" sz="2800" dirty="0" smtClean="0"/>
              <a:t>as an entire ‘lineage’ of cells</a:t>
            </a:r>
          </a:p>
          <a:p>
            <a:pPr marL="803275" lvl="2" indent="-346075">
              <a:lnSpc>
                <a:spcPts val="4200"/>
              </a:lnSpc>
              <a:spcBef>
                <a:spcPts val="600"/>
              </a:spcBef>
              <a:buAutoNum type="arabicPeriod" startAt="3"/>
            </a:pPr>
            <a:r>
              <a:rPr lang="en-US" sz="2800" dirty="0" smtClean="0"/>
              <a:t>A </a:t>
            </a:r>
            <a:r>
              <a:rPr lang="en-US" sz="2800" b="1" dirty="0" smtClean="0"/>
              <a:t>cell culture sample </a:t>
            </a:r>
            <a:r>
              <a:rPr lang="en-US" sz="2800" dirty="0" smtClean="0"/>
              <a:t>as an applied portion of a cell culture/line</a:t>
            </a:r>
          </a:p>
        </p:txBody>
      </p:sp>
      <p:sp>
        <p:nvSpPr>
          <p:cNvPr id="7" name="TextBox 6"/>
          <p:cNvSpPr txBox="1"/>
          <p:nvPr/>
        </p:nvSpPr>
        <p:spPr>
          <a:xfrm>
            <a:off x="1295400" y="106141"/>
            <a:ext cx="6469976" cy="646331"/>
          </a:xfrm>
          <a:prstGeom prst="rect">
            <a:avLst/>
          </a:prstGeom>
          <a:noFill/>
        </p:spPr>
        <p:txBody>
          <a:bodyPr wrap="none" rtlCol="0">
            <a:spAutoFit/>
          </a:bodyPr>
          <a:lstStyle/>
          <a:p>
            <a:r>
              <a:rPr lang="en-US" sz="3600" b="1" dirty="0" smtClean="0"/>
              <a:t>Scale-Based Axis of Classification</a:t>
            </a:r>
            <a:endParaRPr lang="en-US" sz="3600" b="1" dirty="0"/>
          </a:p>
        </p:txBody>
      </p:sp>
      <p:pic>
        <p:nvPicPr>
          <p:cNvPr id="9" name="Picture 4" descr="C:\Users\brushm\AppData\Roaming\PixelMetrics\CaptureWiz\Temp\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5928" y="1981200"/>
            <a:ext cx="2514600" cy="11893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brushm\AppData\Roaming\PixelMetrics\CaptureWiz\Temp\1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25"/>
          <a:stretch/>
        </p:blipFill>
        <p:spPr bwMode="auto">
          <a:xfrm>
            <a:off x="165735" y="1944684"/>
            <a:ext cx="3009900" cy="12557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rushm\AppData\Roaming\PixelMetrics\CaptureWiz\Temp\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4520" y="1943773"/>
            <a:ext cx="3429000" cy="13328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8600" y="5813643"/>
            <a:ext cx="8686800" cy="954107"/>
          </a:xfrm>
          <a:prstGeom prst="rect">
            <a:avLst/>
          </a:prstGeom>
          <a:noFill/>
        </p:spPr>
        <p:txBody>
          <a:bodyPr wrap="square" rtlCol="0">
            <a:spAutoFit/>
          </a:bodyPr>
          <a:lstStyle/>
          <a:p>
            <a:pPr algn="ctr"/>
            <a:r>
              <a:rPr lang="en-US" sz="2800" b="1" dirty="0" smtClean="0">
                <a:solidFill>
                  <a:srgbClr val="C00000"/>
                </a:solidFill>
              </a:rPr>
              <a:t>Results in some hierarchy duplication, but I feel that to some extent this is </a:t>
            </a:r>
            <a:r>
              <a:rPr lang="en-US" sz="2800" b="1" dirty="0" smtClean="0">
                <a:solidFill>
                  <a:srgbClr val="C00000"/>
                </a:solidFill>
              </a:rPr>
              <a:t>warranted. </a:t>
            </a:r>
            <a:r>
              <a:rPr lang="en-US" sz="2800" b="1" dirty="0" smtClean="0">
                <a:solidFill>
                  <a:srgbClr val="C00000"/>
                </a:solidFill>
              </a:rPr>
              <a:t>. . </a:t>
            </a:r>
            <a:endParaRPr lang="en-US" sz="2800" b="1" dirty="0">
              <a:solidFill>
                <a:srgbClr val="C00000"/>
              </a:solidFill>
            </a:endParaRPr>
          </a:p>
        </p:txBody>
      </p:sp>
    </p:spTree>
    <p:extLst>
      <p:ext uri="{BB962C8B-B14F-4D97-AF65-F5344CB8AC3E}">
        <p14:creationId xmlns:p14="http://schemas.microsoft.com/office/powerpoint/2010/main" val="2041953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 y="3962400"/>
            <a:ext cx="8900591" cy="2693045"/>
          </a:xfrm>
          <a:prstGeom prst="rect">
            <a:avLst/>
          </a:prstGeom>
          <a:noFill/>
        </p:spPr>
        <p:txBody>
          <a:bodyPr wrap="square" rtlCol="0">
            <a:spAutoFit/>
          </a:bodyPr>
          <a:lstStyle/>
          <a:p>
            <a:pPr algn="ctr"/>
            <a:r>
              <a:rPr lang="en-US" sz="2400" b="1" dirty="0">
                <a:solidFill>
                  <a:srgbClr val="C00000"/>
                </a:solidFill>
              </a:rPr>
              <a:t>D</a:t>
            </a:r>
            <a:r>
              <a:rPr lang="en-US" sz="2400" b="1" dirty="0" smtClean="0">
                <a:solidFill>
                  <a:srgbClr val="C00000"/>
                </a:solidFill>
              </a:rPr>
              <a:t>efinitional criteria clearly demarcate a useful collection of cells as a ‘sample’, which </a:t>
            </a:r>
            <a:r>
              <a:rPr lang="en-US" sz="2400" b="1" baseline="0" dirty="0" smtClean="0">
                <a:solidFill>
                  <a:srgbClr val="C00000"/>
                </a:solidFill>
              </a:rPr>
              <a:t>represents what researchers actually culture, experiment on, and share.</a:t>
            </a:r>
          </a:p>
          <a:p>
            <a:endParaRPr lang="en-US" sz="800" b="1" baseline="0" dirty="0" smtClean="0"/>
          </a:p>
          <a:p>
            <a:pPr marL="565150" indent="-279400">
              <a:buFont typeface="Arial" pitchFamily="34" charset="0"/>
              <a:buChar char="•"/>
              <a:defRPr/>
            </a:pPr>
            <a:r>
              <a:rPr lang="en-US" sz="2200" dirty="0" smtClean="0"/>
              <a:t>Will be a relatively </a:t>
            </a:r>
            <a:r>
              <a:rPr lang="en-US" sz="2200" dirty="0"/>
              <a:t>uniform population </a:t>
            </a:r>
            <a:r>
              <a:rPr lang="en-US" sz="2200" dirty="0" smtClean="0"/>
              <a:t>(similar </a:t>
            </a:r>
            <a:r>
              <a:rPr lang="en-US" sz="2200" dirty="0"/>
              <a:t>evolution/genetic drifts due to continuous co-culture)</a:t>
            </a:r>
          </a:p>
          <a:p>
            <a:pPr marL="565150" indent="-279400">
              <a:buFont typeface="Arial" pitchFamily="34" charset="0"/>
              <a:buChar char="•"/>
              <a:defRPr/>
            </a:pPr>
            <a:r>
              <a:rPr lang="en-US" sz="2200" dirty="0" smtClean="0"/>
              <a:t>All cells necessarily </a:t>
            </a:r>
            <a:r>
              <a:rPr lang="en-US" sz="2200" dirty="0"/>
              <a:t>output from a single subculture or storage </a:t>
            </a:r>
            <a:r>
              <a:rPr lang="en-US" sz="2200" dirty="0" smtClean="0"/>
              <a:t>split, and thus necessarily </a:t>
            </a:r>
            <a:r>
              <a:rPr lang="en-US" sz="2200" dirty="0"/>
              <a:t>have the same passage </a:t>
            </a:r>
            <a:r>
              <a:rPr lang="en-US" sz="2200" dirty="0" smtClean="0"/>
              <a:t>number</a:t>
            </a:r>
            <a:endParaRPr lang="en-US" sz="2200" dirty="0"/>
          </a:p>
        </p:txBody>
      </p:sp>
      <p:sp>
        <p:nvSpPr>
          <p:cNvPr id="4" name="TextBox 3"/>
          <p:cNvSpPr txBox="1"/>
          <p:nvPr/>
        </p:nvSpPr>
        <p:spPr>
          <a:xfrm>
            <a:off x="335280" y="817983"/>
            <a:ext cx="8503920" cy="1631216"/>
          </a:xfrm>
          <a:prstGeom prst="rect">
            <a:avLst/>
          </a:prstGeom>
          <a:solidFill>
            <a:schemeClr val="bg1">
              <a:lumMod val="85000"/>
            </a:schemeClr>
          </a:solidFill>
        </p:spPr>
        <p:txBody>
          <a:bodyPr wrap="square" rtlCol="0">
            <a:spAutoFit/>
          </a:bodyPr>
          <a:lstStyle/>
          <a:p>
            <a:pPr marL="60325" lvl="2">
              <a:spcBef>
                <a:spcPts val="600"/>
              </a:spcBef>
            </a:pPr>
            <a:r>
              <a:rPr lang="en-US" sz="2400" b="1" dirty="0"/>
              <a:t>C</a:t>
            </a:r>
            <a:r>
              <a:rPr lang="en-US" sz="2400" b="1" dirty="0" smtClean="0"/>
              <a:t>ell line samples </a:t>
            </a:r>
            <a:r>
              <a:rPr lang="en-US" sz="2400" dirty="0" smtClean="0"/>
              <a:t>are collections of cultured cells comprised of a defined portion of a cell line that has been successively passaged together, is output from a single cell culture splitting process, and is treated as representative of the single line of which it is a part.</a:t>
            </a:r>
            <a:endParaRPr lang="en-US" sz="2400" dirty="0"/>
          </a:p>
        </p:txBody>
      </p:sp>
      <p:pic>
        <p:nvPicPr>
          <p:cNvPr id="5122" name="Picture 2" descr="C:\Users\brushm\AppData\Roaming\PixelMetrics\CaptureWiz\Temp\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56" y="2569027"/>
            <a:ext cx="7513706" cy="14244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71726" y="135886"/>
            <a:ext cx="5091074" cy="646331"/>
          </a:xfrm>
          <a:prstGeom prst="rect">
            <a:avLst/>
          </a:prstGeom>
          <a:noFill/>
        </p:spPr>
        <p:txBody>
          <a:bodyPr wrap="none" rtlCol="0">
            <a:spAutoFit/>
          </a:bodyPr>
          <a:lstStyle/>
          <a:p>
            <a:r>
              <a:rPr lang="en-US" sz="3600" b="1" dirty="0" smtClean="0"/>
              <a:t>Cell Culture/Line Samples</a:t>
            </a:r>
            <a:endParaRPr lang="en-US" sz="3600" b="1" dirty="0"/>
          </a:p>
        </p:txBody>
      </p:sp>
    </p:spTree>
    <p:extLst>
      <p:ext uri="{BB962C8B-B14F-4D97-AF65-F5344CB8AC3E}">
        <p14:creationId xmlns:p14="http://schemas.microsoft.com/office/powerpoint/2010/main" val="337037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4" name="TextBox 3"/>
          <p:cNvSpPr txBox="1"/>
          <p:nvPr/>
        </p:nvSpPr>
        <p:spPr>
          <a:xfrm>
            <a:off x="76200" y="883920"/>
            <a:ext cx="8991600" cy="3600986"/>
          </a:xfrm>
          <a:prstGeom prst="rect">
            <a:avLst/>
          </a:prstGeom>
          <a:noFill/>
        </p:spPr>
        <p:txBody>
          <a:bodyPr wrap="square" rtlCol="0">
            <a:spAutoFit/>
          </a:bodyPr>
          <a:lstStyle/>
          <a:p>
            <a:pPr algn="ctr"/>
            <a:r>
              <a:rPr lang="en-US" sz="2400" b="1" dirty="0" smtClean="0"/>
              <a:t>Encountered resistance to duplicated parallel modeling</a:t>
            </a:r>
          </a:p>
          <a:p>
            <a:pPr algn="ctr"/>
            <a:r>
              <a:rPr lang="en-US" sz="2400" b="1" dirty="0" smtClean="0"/>
              <a:t>(specifically, the need for the cell culture branch).</a:t>
            </a:r>
          </a:p>
          <a:p>
            <a:endParaRPr lang="en-US" sz="1000" dirty="0" smtClean="0"/>
          </a:p>
          <a:p>
            <a:r>
              <a:rPr lang="en-US" sz="2400" b="1" u="sng" dirty="0" smtClean="0"/>
              <a:t>PROS:</a:t>
            </a:r>
          </a:p>
          <a:p>
            <a:endParaRPr lang="en-US" sz="800" b="1" u="sng" dirty="0" smtClean="0"/>
          </a:p>
          <a:p>
            <a:pPr marL="457200" indent="-457200">
              <a:buAutoNum type="arabicPeriod"/>
            </a:pPr>
            <a:r>
              <a:rPr lang="en-US" sz="2200" dirty="0" smtClean="0"/>
              <a:t>Cell cultures/lines are the fundamental concept here – cultured cells and samples are dependent on these entities as their parts. Explicit modeling of cultures can be referenced to anchor understanding of cultured cells and samples.</a:t>
            </a:r>
          </a:p>
          <a:p>
            <a:pPr marL="800100" lvl="1" indent="-342900">
              <a:buFont typeface="Arial" pitchFamily="34" charset="0"/>
              <a:buChar char="•"/>
            </a:pPr>
            <a:endParaRPr lang="en-US" sz="800" dirty="0"/>
          </a:p>
          <a:p>
            <a:pPr marL="457200" indent="-457200">
              <a:buFont typeface="+mj-lt"/>
              <a:buAutoNum type="arabicPeriod"/>
            </a:pPr>
            <a:r>
              <a:rPr lang="en-US" sz="2200" dirty="0" smtClean="0"/>
              <a:t>There </a:t>
            </a:r>
            <a:r>
              <a:rPr lang="en-US" sz="2200" dirty="0"/>
              <a:t>are times when we want to talk about cultured cells at each of these levels, as there are characteristics and processes relevant to each</a:t>
            </a:r>
            <a:r>
              <a:rPr lang="en-US" sz="2200" dirty="0" smtClean="0"/>
              <a:t>.</a:t>
            </a:r>
            <a:endParaRPr lang="en-US" sz="1000" b="1" dirty="0" smtClean="0"/>
          </a:p>
        </p:txBody>
      </p:sp>
      <p:sp>
        <p:nvSpPr>
          <p:cNvPr id="8" name="Rectangle 7"/>
          <p:cNvSpPr/>
          <p:nvPr/>
        </p:nvSpPr>
        <p:spPr>
          <a:xfrm>
            <a:off x="4797488" y="4627983"/>
            <a:ext cx="4343400" cy="2139047"/>
          </a:xfrm>
          <a:prstGeom prst="rect">
            <a:avLst/>
          </a:prstGeom>
        </p:spPr>
        <p:txBody>
          <a:bodyPr wrap="square">
            <a:spAutoFit/>
          </a:bodyPr>
          <a:lstStyle/>
          <a:p>
            <a:pPr marL="171450" indent="-171450">
              <a:spcBef>
                <a:spcPts val="600"/>
              </a:spcBef>
              <a:buFontTx/>
              <a:buChar char="-"/>
              <a:defRPr/>
            </a:pPr>
            <a:r>
              <a:rPr lang="en-US" dirty="0"/>
              <a:t>experimental inputs </a:t>
            </a:r>
            <a:r>
              <a:rPr lang="en-US" dirty="0">
                <a:solidFill>
                  <a:srgbClr val="C00000"/>
                </a:solidFill>
              </a:rPr>
              <a:t>(cells or samples)</a:t>
            </a:r>
          </a:p>
          <a:p>
            <a:pPr marL="171450" indent="-171450">
              <a:spcBef>
                <a:spcPts val="600"/>
              </a:spcBef>
              <a:buFontTx/>
              <a:buChar char="-"/>
              <a:defRPr/>
            </a:pPr>
            <a:r>
              <a:rPr lang="en-US" dirty="0" smtClean="0"/>
              <a:t>catalog descriptions </a:t>
            </a:r>
            <a:r>
              <a:rPr lang="en-US" dirty="0" smtClean="0">
                <a:solidFill>
                  <a:srgbClr val="C00000"/>
                </a:solidFill>
              </a:rPr>
              <a:t>(cultures or samples)</a:t>
            </a:r>
            <a:endParaRPr lang="en-US" dirty="0">
              <a:solidFill>
                <a:srgbClr val="C00000"/>
              </a:solidFill>
            </a:endParaRPr>
          </a:p>
          <a:p>
            <a:pPr marL="171450" indent="-171450">
              <a:spcBef>
                <a:spcPts val="600"/>
              </a:spcBef>
              <a:buFontTx/>
              <a:buChar char="-"/>
              <a:defRPr/>
            </a:pPr>
            <a:r>
              <a:rPr lang="en-US" dirty="0"/>
              <a:t>catalog offerings </a:t>
            </a:r>
            <a:r>
              <a:rPr lang="en-US" dirty="0">
                <a:solidFill>
                  <a:srgbClr val="C00000"/>
                </a:solidFill>
              </a:rPr>
              <a:t>(samples)</a:t>
            </a:r>
          </a:p>
          <a:p>
            <a:pPr marL="171450" indent="-171450">
              <a:spcBef>
                <a:spcPts val="600"/>
              </a:spcBef>
              <a:buFontTx/>
              <a:buChar char="-"/>
              <a:defRPr/>
            </a:pPr>
            <a:r>
              <a:rPr lang="en-US" dirty="0" smtClean="0"/>
              <a:t>cell line contamination </a:t>
            </a:r>
            <a:r>
              <a:rPr lang="en-US" dirty="0" smtClean="0">
                <a:solidFill>
                  <a:srgbClr val="C00000"/>
                </a:solidFill>
              </a:rPr>
              <a:t>(samples)</a:t>
            </a:r>
          </a:p>
          <a:p>
            <a:pPr marL="171450" indent="-171450">
              <a:spcBef>
                <a:spcPts val="600"/>
              </a:spcBef>
              <a:buFontTx/>
              <a:buChar char="-"/>
            </a:pPr>
            <a:r>
              <a:rPr lang="en-US" dirty="0" smtClean="0"/>
              <a:t>passage number </a:t>
            </a:r>
            <a:r>
              <a:rPr lang="en-US" dirty="0" smtClean="0">
                <a:solidFill>
                  <a:srgbClr val="C00000"/>
                </a:solidFill>
              </a:rPr>
              <a:t>(samples)</a:t>
            </a:r>
          </a:p>
          <a:p>
            <a:pPr marL="171450" indent="-171450">
              <a:spcBef>
                <a:spcPts val="600"/>
              </a:spcBef>
              <a:buFontTx/>
              <a:buChar char="-"/>
              <a:defRPr/>
            </a:pPr>
            <a:endParaRPr lang="en-US" dirty="0"/>
          </a:p>
        </p:txBody>
      </p:sp>
      <p:sp>
        <p:nvSpPr>
          <p:cNvPr id="9" name="Rectangle 8"/>
          <p:cNvSpPr/>
          <p:nvPr/>
        </p:nvSpPr>
        <p:spPr>
          <a:xfrm>
            <a:off x="513183" y="4585214"/>
            <a:ext cx="4572000" cy="2139047"/>
          </a:xfrm>
          <a:prstGeom prst="rect">
            <a:avLst/>
          </a:prstGeom>
        </p:spPr>
        <p:txBody>
          <a:bodyPr>
            <a:spAutoFit/>
          </a:bodyPr>
          <a:lstStyle/>
          <a:p>
            <a:pPr marL="171450" indent="-171450">
              <a:spcBef>
                <a:spcPts val="600"/>
              </a:spcBef>
              <a:buFontTx/>
              <a:buChar char="-"/>
            </a:pPr>
            <a:r>
              <a:rPr lang="en-US" dirty="0"/>
              <a:t>gene expression</a:t>
            </a:r>
            <a:r>
              <a:rPr lang="en-US" dirty="0">
                <a:solidFill>
                  <a:srgbClr val="C00000"/>
                </a:solidFill>
              </a:rPr>
              <a:t> </a:t>
            </a:r>
            <a:r>
              <a:rPr lang="en-US" dirty="0" smtClean="0">
                <a:solidFill>
                  <a:srgbClr val="C00000"/>
                </a:solidFill>
              </a:rPr>
              <a:t>(cells)</a:t>
            </a:r>
            <a:endParaRPr lang="en-US" dirty="0">
              <a:solidFill>
                <a:srgbClr val="C00000"/>
              </a:solidFill>
            </a:endParaRPr>
          </a:p>
          <a:p>
            <a:pPr marL="171450" indent="-171450">
              <a:spcBef>
                <a:spcPts val="600"/>
              </a:spcBef>
              <a:buFontTx/>
              <a:buChar char="-"/>
            </a:pPr>
            <a:r>
              <a:rPr lang="en-US" dirty="0"/>
              <a:t>morphology </a:t>
            </a:r>
            <a:r>
              <a:rPr lang="en-US" dirty="0" smtClean="0">
                <a:solidFill>
                  <a:srgbClr val="C00000"/>
                </a:solidFill>
              </a:rPr>
              <a:t>(cells)</a:t>
            </a:r>
            <a:endParaRPr lang="en-US" dirty="0">
              <a:solidFill>
                <a:srgbClr val="C00000"/>
              </a:solidFill>
            </a:endParaRPr>
          </a:p>
          <a:p>
            <a:pPr marL="171450" indent="-171450">
              <a:spcBef>
                <a:spcPts val="600"/>
              </a:spcBef>
              <a:buFontTx/>
              <a:buChar char="-"/>
            </a:pPr>
            <a:r>
              <a:rPr lang="en-US" dirty="0"/>
              <a:t>biological derivation </a:t>
            </a:r>
            <a:r>
              <a:rPr lang="en-US" dirty="0" smtClean="0">
                <a:solidFill>
                  <a:srgbClr val="C00000"/>
                </a:solidFill>
              </a:rPr>
              <a:t>(cells)</a:t>
            </a:r>
            <a:endParaRPr lang="en-US" dirty="0">
              <a:solidFill>
                <a:srgbClr val="C00000"/>
              </a:solidFill>
            </a:endParaRPr>
          </a:p>
          <a:p>
            <a:pPr marL="171450" indent="-171450">
              <a:spcBef>
                <a:spcPts val="600"/>
              </a:spcBef>
              <a:buFontTx/>
              <a:buChar char="-"/>
            </a:pPr>
            <a:r>
              <a:rPr lang="en-US" dirty="0"/>
              <a:t>growth characteristics </a:t>
            </a:r>
            <a:r>
              <a:rPr lang="en-US" dirty="0" smtClean="0">
                <a:solidFill>
                  <a:srgbClr val="C00000"/>
                </a:solidFill>
              </a:rPr>
              <a:t>(cells or cultures)</a:t>
            </a:r>
          </a:p>
          <a:p>
            <a:pPr marL="171450" indent="-171450">
              <a:spcBef>
                <a:spcPts val="600"/>
              </a:spcBef>
              <a:buFontTx/>
              <a:buChar char="-"/>
            </a:pPr>
            <a:r>
              <a:rPr lang="en-US" dirty="0" smtClean="0"/>
              <a:t>genotype </a:t>
            </a:r>
            <a:r>
              <a:rPr lang="en-US" dirty="0"/>
              <a:t>or STR profile </a:t>
            </a:r>
            <a:r>
              <a:rPr lang="en-US" dirty="0" smtClean="0"/>
              <a:t>(</a:t>
            </a:r>
            <a:r>
              <a:rPr lang="en-US" dirty="0" smtClean="0">
                <a:solidFill>
                  <a:srgbClr val="C00000"/>
                </a:solidFill>
              </a:rPr>
              <a:t>cells or cultures)</a:t>
            </a:r>
          </a:p>
          <a:p>
            <a:pPr marL="171450" indent="-171450">
              <a:spcBef>
                <a:spcPts val="600"/>
              </a:spcBef>
              <a:buFontTx/>
              <a:buChar char="-"/>
            </a:pPr>
            <a:r>
              <a:rPr lang="en-US" b="1" dirty="0" smtClean="0"/>
              <a:t>establishment </a:t>
            </a:r>
            <a:r>
              <a:rPr lang="en-US" b="1" dirty="0"/>
              <a:t>of a </a:t>
            </a:r>
            <a:r>
              <a:rPr lang="en-US" b="1" dirty="0" smtClean="0"/>
              <a:t>culture/line </a:t>
            </a:r>
            <a:r>
              <a:rPr lang="en-US" dirty="0" smtClean="0">
                <a:solidFill>
                  <a:srgbClr val="C00000"/>
                </a:solidFill>
              </a:rPr>
              <a:t>(cultures)</a:t>
            </a:r>
            <a:endParaRPr lang="en-US" dirty="0">
              <a:solidFill>
                <a:srgbClr val="C00000"/>
              </a:solidFill>
            </a:endParaRPr>
          </a:p>
        </p:txBody>
      </p:sp>
    </p:spTree>
    <p:extLst>
      <p:ext uri="{BB962C8B-B14F-4D97-AF65-F5344CB8AC3E}">
        <p14:creationId xmlns:p14="http://schemas.microsoft.com/office/powerpoint/2010/main" val="787638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1005</Words>
  <Application>Microsoft Office PowerPoint</Application>
  <PresentationFormat>On-screen Show (4:3)</PresentationFormat>
  <Paragraphs>137</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29</cp:revision>
  <dcterms:created xsi:type="dcterms:W3CDTF">2013-04-22T13:27:38Z</dcterms:created>
  <dcterms:modified xsi:type="dcterms:W3CDTF">2013-04-22T17:53:43Z</dcterms:modified>
</cp:coreProperties>
</file>