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"/>
      </p:ext>
    </p:extLst>
  </p:showPr>
  <p:clrMru>
    <a:srgbClr val="AECFEA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2787"/>
    <p:restoredTop sz="90929"/>
  </p:normalViewPr>
  <p:slideViewPr>
    <p:cSldViewPr>
      <p:cViewPr>
        <p:scale>
          <a:sx n="110" d="100"/>
          <a:sy n="110" d="100"/>
        </p:scale>
        <p:origin x="-2080" y="-9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Picture 3.png"/>
          <p:cNvPicPr>
            <a:picLocks noChangeAspect="1"/>
          </p:cNvPicPr>
          <p:nvPr userDrawn="1"/>
        </p:nvPicPr>
        <p:blipFill>
          <a:blip r:embed="rId13"/>
          <a:srcRect t="16833" r="1106" b="73853"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bi-ontology.org/page/Tutoria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tofox.hegroup.org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Mélanie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Frank Gibson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Allyson L. Lister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James Malone 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Daniel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Schober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Ryan R. Brinkman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(Oliver) He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</a:t>
            </a:r>
            <a:r>
              <a:rPr lang="en-US" dirty="0" smtClean="0"/>
              <a:t>in OBI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</a:t>
            </a:r>
            <a:r>
              <a:rPr lang="en-US" dirty="0" smtClean="0"/>
              <a:t>labels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nnotation property approach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the terms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 specific community </a:t>
            </a:r>
            <a:r>
              <a:rPr lang="en-US" dirty="0" smtClean="0"/>
              <a:t>is interested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  <a:endParaRPr lang="en-US" dirty="0" smtClean="0"/>
          </a:p>
          <a:p>
            <a:r>
              <a:rPr lang="en-US" dirty="0" smtClean="0"/>
              <a:t>Example usage of a</a:t>
            </a:r>
            <a:r>
              <a:rPr lang="en-US" dirty="0" smtClean="0"/>
              <a:t>nnotation </a:t>
            </a:r>
            <a:r>
              <a:rPr lang="en-US" dirty="0" smtClean="0"/>
              <a:t>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00600"/>
          </a:xfrm>
        </p:spPr>
        <p:txBody>
          <a:bodyPr/>
          <a:lstStyle/>
          <a:p>
            <a:r>
              <a:rPr lang="en-US" dirty="0" smtClean="0"/>
              <a:t>Tag </a:t>
            </a:r>
            <a:r>
              <a:rPr lang="en-US" dirty="0" smtClean="0"/>
              <a:t>terms using community-specific annotation property</a:t>
            </a:r>
            <a:endParaRPr lang="en-US" dirty="0" smtClean="0"/>
          </a:p>
          <a:p>
            <a:pPr lvl="1"/>
            <a:r>
              <a:rPr lang="en-US" sz="2400" dirty="0" smtClean="0"/>
              <a:t>Option 1: Add </a:t>
            </a:r>
            <a:r>
              <a:rPr lang="en-US" sz="2400" dirty="0" smtClean="0"/>
              <a:t>annotation property in the terms in obi.owl directly</a:t>
            </a:r>
            <a:endParaRPr lang="en-US" sz="2400" dirty="0" smtClean="0"/>
          </a:p>
          <a:p>
            <a:pPr lvl="1"/>
            <a:r>
              <a:rPr lang="en-US" sz="2400" dirty="0" smtClean="0"/>
              <a:t>Option 2: Mark </a:t>
            </a:r>
            <a:r>
              <a:rPr lang="en-US" sz="2400" dirty="0" smtClean="0"/>
              <a:t>the terms in a spread sheet</a:t>
            </a:r>
          </a:p>
          <a:p>
            <a:r>
              <a:rPr lang="en-US" dirty="0" smtClean="0"/>
              <a:t>Extract the</a:t>
            </a:r>
            <a:r>
              <a:rPr lang="en-US" dirty="0" smtClean="0"/>
              <a:t> tagged subset </a:t>
            </a:r>
            <a:r>
              <a:rPr lang="en-US" dirty="0" smtClean="0"/>
              <a:t>of obi.owl including all related terms and axioms based on</a:t>
            </a:r>
            <a:r>
              <a:rPr lang="en-US" dirty="0" smtClean="0"/>
              <a:t> community-specific </a:t>
            </a:r>
            <a:r>
              <a:rPr lang="en-US" dirty="0" smtClean="0"/>
              <a:t>annotation property</a:t>
            </a:r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</a:t>
            </a:r>
            <a:r>
              <a:rPr lang="en-US" dirty="0" smtClean="0"/>
              <a:t>generator</a:t>
            </a:r>
            <a:r>
              <a:rPr lang="en-US" dirty="0" smtClean="0"/>
              <a:t> (under</a:t>
            </a:r>
            <a:r>
              <a:rPr lang="en-US" dirty="0" smtClean="0"/>
              <a:t> development)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5635" y="3212068"/>
            <a:ext cx="16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Onto-View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752600"/>
            <a:ext cx="3590636" cy="3505200"/>
            <a:chOff x="76200" y="2819400"/>
            <a:chExt cx="3590636" cy="3505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2819400"/>
              <a:ext cx="357041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142836" y="338282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57600" y="4969133"/>
            <a:ext cx="2931123" cy="1279267"/>
            <a:chOff x="3810000" y="5029200"/>
            <a:chExt cx="2931123" cy="1279267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IEDB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2931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Extract terms with ‘IEDB </a:t>
              </a:r>
            </a:p>
            <a:p>
              <a:r>
                <a:rPr lang="en-US" sz="1800" dirty="0" smtClean="0"/>
                <a:t>alternative term’ property and</a:t>
              </a:r>
            </a:p>
            <a:p>
              <a:r>
                <a:rPr lang="en-US" sz="1800" dirty="0" smtClean="0"/>
                <a:t>all 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029629"/>
            <a:ext cx="214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will show</a:t>
            </a:r>
          </a:p>
          <a:p>
            <a:r>
              <a:rPr lang="en-US" dirty="0"/>
              <a:t>t</a:t>
            </a:r>
            <a:r>
              <a:rPr lang="en-US" dirty="0" smtClean="0"/>
              <a:t>he result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4" idx="2"/>
          </p:cNvCxnSpPr>
          <p:nvPr/>
        </p:nvCxnSpPr>
        <p:spPr>
          <a:xfrm rot="16200000" flipV="1">
            <a:off x="4333023" y="4321117"/>
            <a:ext cx="1295400" cy="63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>
            <a:off x="5785178" y="3442901"/>
            <a:ext cx="988289" cy="222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43" name="Elbow Connector 42"/>
          <p:cNvCxnSpPr>
            <a:stCxn id="12290" idx="0"/>
            <a:endCxn id="41" idx="0"/>
          </p:cNvCxnSpPr>
          <p:nvPr/>
        </p:nvCxnSpPr>
        <p:spPr>
          <a:xfrm rot="16200000" flipH="1">
            <a:off x="3368237" y="169570"/>
            <a:ext cx="25400" cy="3191461"/>
          </a:xfrm>
          <a:prstGeom prst="bentConnector3">
            <a:avLst>
              <a:gd name="adj1" fmla="val -1754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1230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load</a:t>
            </a:r>
            <a:endParaRPr lang="en-US" sz="18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667904" y="2899564"/>
            <a:ext cx="621268" cy="3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05400" y="2678668"/>
            <a:ext cx="77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access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9200" y="53340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obi.owl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2426970"/>
            <a:ext cx="4629150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5635" y="3393214"/>
            <a:ext cx="16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Onto-View</a:t>
            </a:r>
            <a:endParaRPr lang="en-US" b="1" dirty="0"/>
          </a:p>
        </p:txBody>
      </p:sp>
      <p:grpSp>
        <p:nvGrpSpPr>
          <p:cNvPr id="5" name="Group 18"/>
          <p:cNvGrpSpPr/>
          <p:nvPr/>
        </p:nvGrpSpPr>
        <p:grpSpPr>
          <a:xfrm>
            <a:off x="3614470" y="4343400"/>
            <a:ext cx="3161956" cy="1833265"/>
            <a:chOff x="3810000" y="5029200"/>
            <a:chExt cx="3161956" cy="1833265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FGED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316195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1. Add FGED alternative term</a:t>
              </a:r>
            </a:p>
            <a:p>
              <a:r>
                <a:rPr lang="en-US" sz="1800" dirty="0" smtClean="0"/>
                <a:t>    property to FGED terms</a:t>
              </a:r>
            </a:p>
            <a:p>
              <a:r>
                <a:rPr lang="en-US" sz="1800" dirty="0" smtClean="0"/>
                <a:t>2. Extract terms with ‘FGED </a:t>
              </a:r>
            </a:p>
            <a:p>
              <a:r>
                <a:rPr lang="en-US" sz="1800" dirty="0" smtClean="0"/>
                <a:t>    alternative term’ property and</a:t>
              </a:r>
            </a:p>
            <a:p>
              <a:r>
                <a:rPr lang="en-US" sz="1800" dirty="0" smtClean="0"/>
                <a:t>    all 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209026"/>
            <a:ext cx="214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will show</a:t>
            </a:r>
          </a:p>
          <a:p>
            <a:r>
              <a:rPr lang="en-US" dirty="0"/>
              <a:t>t</a:t>
            </a:r>
            <a:r>
              <a:rPr lang="en-US" dirty="0" smtClean="0"/>
              <a:t>he result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0"/>
            <a:endCxn id="4" idx="2"/>
          </p:cNvCxnSpPr>
          <p:nvPr/>
        </p:nvCxnSpPr>
        <p:spPr>
          <a:xfrm rot="5400000" flipH="1" flipV="1">
            <a:off x="4736138" y="4099131"/>
            <a:ext cx="488521" cy="1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>
            <a:off x="5785178" y="3624047"/>
            <a:ext cx="988289" cy="47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577331" y="2990137"/>
            <a:ext cx="802414" cy="3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05400" y="2678668"/>
            <a:ext cx="77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access</a:t>
            </a:r>
            <a:endParaRPr lang="en-US" sz="1800" dirty="0"/>
          </a:p>
        </p:txBody>
      </p:sp>
      <p:cxnSp>
        <p:nvCxnSpPr>
          <p:cNvPr id="22" name="Shape 21"/>
          <p:cNvCxnSpPr>
            <a:stCxn id="20" idx="2"/>
            <a:endCxn id="4" idx="1"/>
          </p:cNvCxnSpPr>
          <p:nvPr/>
        </p:nvCxnSpPr>
        <p:spPr>
          <a:xfrm rot="16200000" flipH="1">
            <a:off x="3119007" y="2567418"/>
            <a:ext cx="271247" cy="184201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smtClean="0">
                <a:ea typeface="ＭＳ Ｐゴシック" pitchFamily="34" charset="-128"/>
              </a:rPr>
              <a:t>Mélanie</a:t>
            </a:r>
            <a:r>
              <a:rPr lang="en-US" sz="3000" kern="0" dirty="0">
                <a:ea typeface="ＭＳ Ｐゴシック" pitchFamily="34" charset="-128"/>
              </a:rPr>
              <a:t>Courtot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import terms of interest from an external resource</a:t>
            </a:r>
            <a:r>
              <a:rPr lang="en-US" dirty="0" smtClean="0"/>
              <a:t> to </a:t>
            </a:r>
            <a:r>
              <a:rPr lang="en-US" dirty="0"/>
              <a:t>a target ontology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Creating </a:t>
            </a:r>
            <a:r>
              <a:rPr lang="en-US" dirty="0"/>
              <a:t>new </a:t>
            </a:r>
            <a:r>
              <a:rPr lang="en-US" dirty="0" smtClean="0"/>
              <a:t>terms </a:t>
            </a:r>
            <a:r>
              <a:rPr lang="en-US" dirty="0"/>
              <a:t>in the target ontology and </a:t>
            </a:r>
            <a:r>
              <a:rPr lang="en-US" dirty="0" smtClean="0"/>
              <a:t>referring back </a:t>
            </a:r>
            <a:r>
              <a:rPr lang="en-US" dirty="0"/>
              <a:t>to</a:t>
            </a:r>
            <a:r>
              <a:rPr lang="en-US" dirty="0" smtClean="0"/>
              <a:t> an external </a:t>
            </a:r>
            <a:r>
              <a:rPr lang="en-US" dirty="0"/>
              <a:t>resource</a:t>
            </a:r>
            <a:r>
              <a:rPr lang="en-US" dirty="0" smtClean="0"/>
              <a:t> leads to </a:t>
            </a:r>
            <a:r>
              <a:rPr lang="en-US" dirty="0" smtClean="0"/>
              <a:t>redundant</a:t>
            </a:r>
            <a:r>
              <a:rPr lang="en-US" dirty="0" smtClean="0"/>
              <a:t> effort and </a:t>
            </a:r>
            <a:r>
              <a:rPr lang="en-US" dirty="0" smtClean="0"/>
              <a:t>terms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Extracting and importing modules </a:t>
            </a:r>
            <a:r>
              <a:rPr lang="en-US" dirty="0"/>
              <a:t>(including axioms)</a:t>
            </a:r>
            <a:r>
              <a:rPr lang="en-US" dirty="0" smtClean="0"/>
              <a:t> is difficult.</a:t>
            </a:r>
          </a:p>
          <a:p>
            <a:pPr>
              <a:lnSpc>
                <a:spcPct val="90000"/>
              </a:lnSpc>
            </a:pPr>
            <a:r>
              <a:rPr lang="en-US" dirty="0"/>
              <a:t>Import</a:t>
            </a:r>
            <a:r>
              <a:rPr lang="en-US" dirty="0" smtClean="0"/>
              <a:t> of a whole </a:t>
            </a:r>
            <a:r>
              <a:rPr lang="en-US" dirty="0"/>
              <a:t>ontology</a:t>
            </a:r>
            <a:r>
              <a:rPr lang="en-US" dirty="0" smtClean="0"/>
              <a:t> has a </a:t>
            </a:r>
            <a:r>
              <a:rPr lang="en-US" dirty="0"/>
              <a:t>huge </a:t>
            </a:r>
            <a:r>
              <a:rPr lang="en-US" dirty="0" smtClean="0"/>
              <a:t>overhead and </a:t>
            </a:r>
            <a:r>
              <a:rPr lang="en-US" dirty="0"/>
              <a:t>may cause </a:t>
            </a:r>
            <a:r>
              <a:rPr lang="en-US" dirty="0" smtClean="0"/>
              <a:t>inconsistencies </a:t>
            </a:r>
            <a:r>
              <a:rPr lang="en-US" dirty="0"/>
              <a:t>and unexpected </a:t>
            </a:r>
            <a:r>
              <a:rPr lang="en-US" dirty="0" smtClean="0"/>
              <a:t>inferences.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4000" dirty="0"/>
              <a:t>What is</a:t>
            </a:r>
            <a:r>
              <a:rPr lang="en-US" sz="4000" dirty="0" smtClean="0"/>
              <a:t> the minimal </a:t>
            </a:r>
            <a:r>
              <a:rPr lang="en-US" sz="4000" dirty="0"/>
              <a:t>information</a:t>
            </a:r>
            <a:r>
              <a:rPr lang="en-US" sz="4000" dirty="0" smtClean="0"/>
              <a:t> required to </a:t>
            </a:r>
            <a:r>
              <a:rPr lang="en-US" sz="4000" dirty="0" smtClean="0"/>
              <a:t>refer to</a:t>
            </a:r>
            <a:r>
              <a:rPr lang="en-US" sz="4000" dirty="0" smtClean="0"/>
              <a:t> </a:t>
            </a:r>
            <a:r>
              <a:rPr lang="en-US" sz="4000" dirty="0" smtClean="0"/>
              <a:t>a</a:t>
            </a:r>
            <a:r>
              <a:rPr lang="en-US" sz="4000" dirty="0" smtClean="0"/>
              <a:t> </a:t>
            </a:r>
            <a:r>
              <a:rPr lang="en-US" sz="4000" dirty="0"/>
              <a:t>term in</a:t>
            </a:r>
            <a:r>
              <a:rPr lang="en-US" sz="4000" dirty="0" smtClean="0"/>
              <a:t> </a:t>
            </a:r>
            <a:r>
              <a:rPr lang="en-US" sz="4000" dirty="0" smtClean="0"/>
              <a:t>an</a:t>
            </a:r>
            <a:r>
              <a:rPr lang="en-US" sz="4000" dirty="0" smtClean="0"/>
              <a:t> </a:t>
            </a:r>
            <a:r>
              <a:rPr lang="en-US" sz="4000" dirty="0"/>
              <a:t>external resource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/>
              <a:t>URI of the class </a:t>
            </a:r>
          </a:p>
          <a:p>
            <a:r>
              <a:rPr lang="en-US" dirty="0"/>
              <a:t>URI of the source ontology</a:t>
            </a:r>
          </a:p>
          <a:p>
            <a:r>
              <a:rPr lang="en-US" dirty="0"/>
              <a:t>Position in the target ontology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</a:t>
            </a:r>
            <a:r>
              <a:rPr lang="en-US" dirty="0" smtClean="0"/>
              <a:t> unambiguous identification of </a:t>
            </a:r>
            <a:r>
              <a:rPr lang="en-US" dirty="0"/>
              <a:t>a term</a:t>
            </a:r>
          </a:p>
          <a:p>
            <a:pPr>
              <a:buFont typeface="Symbol" pitchFamily="18" charset="2"/>
              <a:buNone/>
            </a:pP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  <a:p>
            <a:r>
              <a:rPr lang="en-US" dirty="0"/>
              <a:t>Definition</a:t>
            </a:r>
          </a:p>
          <a:p>
            <a:r>
              <a:rPr lang="en-US" dirty="0"/>
              <a:t>Synonym</a:t>
            </a:r>
          </a:p>
          <a:p>
            <a:r>
              <a:rPr lang="en-US" dirty="0"/>
              <a:t>Other annotations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MIREOTing</a:t>
            </a:r>
            <a:r>
              <a:rPr lang="en-US" dirty="0" smtClean="0"/>
              <a:t> </a:t>
            </a:r>
            <a:r>
              <a:rPr lang="en-US" dirty="0"/>
              <a:t>automatically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+ Lisp scripts </a:t>
            </a:r>
          </a:p>
          <a:p>
            <a:pPr lvl="1"/>
            <a:r>
              <a:rPr lang="en-US" dirty="0" smtClean="0"/>
              <a:t>used by OBI developers</a:t>
            </a:r>
          </a:p>
          <a:p>
            <a:r>
              <a:rPr lang="en-US" dirty="0" err="1" smtClean="0"/>
              <a:t>OntoFox</a:t>
            </a:r>
            <a:endParaRPr lang="en-US" dirty="0" smtClean="0"/>
          </a:p>
          <a:p>
            <a:pPr lvl="1"/>
            <a:r>
              <a:rPr lang="en-US" dirty="0" smtClean="0"/>
              <a:t>Web-based tool that can be easily used by all developers (compare to OBI </a:t>
            </a:r>
            <a:r>
              <a:rPr lang="en-US" dirty="0" smtClean="0"/>
              <a:t>implementation)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used by OBI</a:t>
            </a:r>
            <a:endParaRPr lang="en-US" dirty="0"/>
          </a:p>
        </p:txBody>
      </p:sp>
      <p:pic>
        <p:nvPicPr>
          <p:cNvPr id="1025" name="Picture 1" descr="https://docs.google.com/File?id=dzprnmw_26hqg2m4vp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858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Perl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5098" y="594360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Lisp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http://purl.obolibrary.org/obo/obi/repository/trunk/src/tools/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333CC"/>
                </a:solidFill>
              </a:rPr>
              <a:t>http://purl.obolibrary.org/obo/obi/repository/trunk/src/tools/build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create-external-</a:t>
            </a:r>
            <a:r>
              <a:rPr lang="en-US" sz="2800" dirty="0" err="1"/>
              <a:t>derived.lisp</a:t>
            </a:r>
            <a:endParaRPr lang="en-US" sz="28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400" dirty="0">
                <a:solidFill>
                  <a:srgbClr val="3333CC"/>
                </a:solidFill>
              </a:rPr>
              <a:t>http://obi-ontology.org/page/Tutorials#MIREOT</a:t>
            </a:r>
            <a:endParaRPr lang="en-US" sz="2400" dirty="0">
              <a:solidFill>
                <a:srgbClr val="3333CC"/>
              </a:solidFill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4000" dirty="0" err="1" smtClean="0"/>
              <a:t>OntoFox</a:t>
            </a:r>
            <a:r>
              <a:rPr lang="en-US" sz="4000" dirty="0" smtClean="0"/>
              <a:t>: a Web Server for </a:t>
            </a:r>
            <a:r>
              <a:rPr lang="en-US" sz="4000" dirty="0" err="1" smtClean="0"/>
              <a:t>MIREOTing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Based on the MIREOT principle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Easy to use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programming needed for users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7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CC"/>
                </a:solidFill>
                <a:hlinkClick r:id="rId2"/>
              </a:rPr>
              <a:t>http://ontofox.hegroup.org</a:t>
            </a:r>
            <a:endParaRPr lang="en-US" sz="2800" dirty="0">
              <a:solidFill>
                <a:srgbClr val="33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580</Words>
  <Application>Microsoft Macintosh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MIREOT Minimum information to reference external ontology terms</vt:lpstr>
      <vt:lpstr>What is MIREOT?</vt:lpstr>
      <vt:lpstr>Why MIREOT?</vt:lpstr>
      <vt:lpstr>What is the minimal information required to refer to a term in an external resource?</vt:lpstr>
      <vt:lpstr>Additional information</vt:lpstr>
      <vt:lpstr>MIREOTing automatically</vt:lpstr>
      <vt:lpstr>Scripts used by OBI</vt:lpstr>
      <vt:lpstr>Useful Links</vt:lpstr>
      <vt:lpstr>OntoFox: a Web Server for MIREOTing</vt:lpstr>
      <vt:lpstr>Acknowledgements</vt:lpstr>
      <vt:lpstr>Community View of OBI</vt:lpstr>
      <vt:lpstr>OBI</vt:lpstr>
      <vt:lpstr>Community View</vt:lpstr>
      <vt:lpstr>View Implementation</vt:lpstr>
      <vt:lpstr>OntoFox-View: Option 1</vt:lpstr>
      <vt:lpstr>OntoFox-View: Option 2</vt:lpstr>
      <vt:lpstr>Acknowledgements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Chris Stoeckert</cp:lastModifiedBy>
  <cp:revision>77</cp:revision>
  <dcterms:created xsi:type="dcterms:W3CDTF">2011-07-21T15:15:42Z</dcterms:created>
  <dcterms:modified xsi:type="dcterms:W3CDTF">2011-07-21T15:38:07Z</dcterms:modified>
</cp:coreProperties>
</file>