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8" autoAdjust="0"/>
  </p:normalViewPr>
  <p:slideViewPr>
    <p:cSldViewPr>
      <p:cViewPr varScale="1">
        <p:scale>
          <a:sx n="70" d="100"/>
          <a:sy n="70" d="100"/>
        </p:scale>
        <p:origin x="-148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D95FC2-9D13-44BD-B3D4-DA30446B4CE9}" type="datetimeFigureOut">
              <a:rPr lang="en-US" smtClean="0"/>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C86D5-7ABF-401E-96AB-07EFE2B053C7}" type="slidenum">
              <a:rPr lang="en-US" smtClean="0"/>
              <a:t>‹#›</a:t>
            </a:fld>
            <a:endParaRPr lang="en-US"/>
          </a:p>
        </p:txBody>
      </p:sp>
    </p:spTree>
    <p:extLst>
      <p:ext uri="{BB962C8B-B14F-4D97-AF65-F5344CB8AC3E}">
        <p14:creationId xmlns:p14="http://schemas.microsoft.com/office/powerpoint/2010/main" val="250872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ooks.google.com/books?id=3GHwAAAAMAAJ&amp;q=%22cell+line%2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nvitrogen.com/site/us/en/home/References/gibco-cell-culture-basics/introduction-to-cell-culture.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a:t>
            </a:r>
            <a:r>
              <a:rPr lang="en-US" baseline="0" dirty="0" smtClean="0"/>
              <a:t>things exist and how they are </a:t>
            </a:r>
            <a:r>
              <a:rPr lang="en-US" baseline="0" dirty="0" smtClean="0"/>
              <a:t>related. </a:t>
            </a:r>
            <a:r>
              <a:rPr lang="en-US" dirty="0" smtClean="0"/>
              <a:t>Origination and chains of derivation are essential for understanding and distinguishing</a:t>
            </a:r>
            <a:r>
              <a:rPr lang="en-US" baseline="0" dirty="0" smtClean="0"/>
              <a:t> these fundamental concepts, so I think a diagram like this is helpful.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C00000"/>
              </a:solidFill>
              <a:effectLst>
                <a:outerShdw blurRad="38100" dist="38100" dir="2700000" algn="tl">
                  <a:srgbClr val="000000">
                    <a:alpha val="43137"/>
                  </a:srgbClr>
                </a:outerShdw>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Diagram </a:t>
            </a:r>
            <a:r>
              <a:rPr lang="en-US" dirty="0" smtClean="0"/>
              <a:t>shows inputs and outputs of processes from</a:t>
            </a:r>
            <a:r>
              <a:rPr lang="en-US" baseline="0" dirty="0" smtClean="0"/>
              <a:t> the explanation of a founder cell to the establishment and modification of immortal cell lines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Cell culture has two exhaustive, disjoint subtypes: primary cell culture, cell 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Below this are key </a:t>
            </a:r>
            <a:r>
              <a:rPr lang="en-US" dirty="0" smtClean="0"/>
              <a:t>points here to be sure </a:t>
            </a:r>
            <a:r>
              <a:rPr lang="en-US" dirty="0" smtClean="0"/>
              <a:t>we </a:t>
            </a:r>
            <a:r>
              <a:rPr lang="en-US" dirty="0" smtClean="0"/>
              <a:t>all agree on</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BE1C86D5-7ABF-401E-96AB-07EFE2B053C7}" type="slidenum">
              <a:rPr lang="en-US" smtClean="0"/>
              <a:t>2</a:t>
            </a:fld>
            <a:endParaRPr lang="en-US"/>
          </a:p>
        </p:txBody>
      </p:sp>
    </p:spTree>
    <p:extLst>
      <p:ext uri="{BB962C8B-B14F-4D97-AF65-F5344CB8AC3E}">
        <p14:creationId xmlns:p14="http://schemas.microsoft.com/office/powerpoint/2010/main" val="346664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effectLst/>
                <a:latin typeface="+mn-lt"/>
                <a:ea typeface="+mn-ea"/>
                <a:cs typeface="+mn-cs"/>
              </a:rPr>
              <a:t>Another methods book supporting this view</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3"/>
              </a:rPr>
              <a:t>http://books.google.com/books?id=3GHwAAAAMAAJ&amp;q=%22cell+line%22#search_anchor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14</a:t>
            </a:fld>
            <a:endParaRPr lang="en-US"/>
          </a:p>
        </p:txBody>
      </p:sp>
    </p:spTree>
    <p:extLst>
      <p:ext uri="{BB962C8B-B14F-4D97-AF65-F5344CB8AC3E}">
        <p14:creationId xmlns:p14="http://schemas.microsoft.com/office/powerpoint/2010/main" val="35130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hlinkClick r:id="rId3"/>
              </a:rPr>
              <a:t>http://www.invitrogen.com/site/us/en/home/References/gibco-cell-culture-basics/introduction-to-cell-culture.html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15</a:t>
            </a:fld>
            <a:endParaRPr lang="en-US"/>
          </a:p>
        </p:txBody>
      </p:sp>
    </p:spTree>
    <p:extLst>
      <p:ext uri="{BB962C8B-B14F-4D97-AF65-F5344CB8AC3E}">
        <p14:creationId xmlns:p14="http://schemas.microsoft.com/office/powerpoint/2010/main" val="293725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Below diagram are some key </a:t>
            </a:r>
            <a:r>
              <a:rPr lang="en-US" baseline="0" dirty="0" smtClean="0"/>
              <a:t>points to recognize and agree </a:t>
            </a:r>
            <a:r>
              <a:rPr lang="en-US" baseline="0" dirty="0" smtClean="0"/>
              <a:t>on.</a:t>
            </a:r>
          </a:p>
          <a:p>
            <a:endParaRPr lang="en-US" baseline="0" dirty="0" smtClean="0"/>
          </a:p>
          <a:p>
            <a:r>
              <a:rPr lang="en-US" baseline="0" dirty="0" smtClean="0"/>
              <a:t>primary cultured cells </a:t>
            </a:r>
            <a:r>
              <a:rPr lang="en-US" baseline="0" dirty="0" smtClean="0"/>
              <a:t>and cell line cells are necessarily cultured cells (to clarify, being cultured is different than having been passaged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BE1C86D5-7ABF-401E-96AB-07EFE2B053C7}" type="slidenum">
              <a:rPr lang="en-US" smtClean="0"/>
              <a:t>3</a:t>
            </a:fld>
            <a:endParaRPr lang="en-US"/>
          </a:p>
        </p:txBody>
      </p:sp>
    </p:spTree>
    <p:extLst>
      <p:ext uri="{BB962C8B-B14F-4D97-AF65-F5344CB8AC3E}">
        <p14:creationId xmlns:p14="http://schemas.microsoft.com/office/powerpoint/2010/main" val="135808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we want to be precise and specify that a single passage creates a line form a primary culture.</a:t>
            </a:r>
            <a:r>
              <a:rPr lang="en-US" baseline="0" dirty="0" smtClean="0"/>
              <a:t> Or be less precise to </a:t>
            </a:r>
            <a:r>
              <a:rPr lang="en-US" baseline="0" dirty="0" smtClean="0"/>
              <a:t>allow ambiguous definition of this transition, and/or </a:t>
            </a:r>
            <a:r>
              <a:rPr lang="en-US" baseline="0" dirty="0" smtClean="0"/>
              <a:t>application of different criteria </a:t>
            </a:r>
            <a:r>
              <a:rPr lang="en-US" baseline="0" dirty="0" smtClean="0"/>
              <a:t>in </a:t>
            </a:r>
            <a:r>
              <a:rPr lang="en-US" baseline="0" dirty="0" smtClean="0"/>
              <a:t>different </a:t>
            </a:r>
            <a:r>
              <a:rPr lang="en-US" baseline="0" dirty="0" smtClean="0"/>
              <a:t>situations?</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5</a:t>
            </a:fld>
            <a:endParaRPr lang="en-US"/>
          </a:p>
        </p:txBody>
      </p:sp>
    </p:spTree>
    <p:extLst>
      <p:ext uri="{BB962C8B-B14F-4D97-AF65-F5344CB8AC3E}">
        <p14:creationId xmlns:p14="http://schemas.microsoft.com/office/powerpoint/2010/main" val="364792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Accommodates </a:t>
            </a:r>
            <a:r>
              <a:rPr lang="en-US" sz="1200" dirty="0" smtClean="0"/>
              <a:t>all aspects of model discussed so </a:t>
            </a:r>
            <a:r>
              <a:rPr lang="en-US" sz="1200" dirty="0" smtClean="0"/>
              <a:t>far,</a:t>
            </a:r>
            <a:r>
              <a:rPr lang="en-US" sz="1200" baseline="0" dirty="0" smtClean="0"/>
              <a:t> and a</a:t>
            </a:r>
            <a:r>
              <a:rPr lang="en-US" sz="1200" dirty="0" smtClean="0"/>
              <a:t>ims </a:t>
            </a:r>
            <a:r>
              <a:rPr lang="en-US" sz="1200" dirty="0" smtClean="0"/>
              <a:t>to meet needs of OBI, CLO, ERO, ReO, . . . </a:t>
            </a:r>
          </a:p>
          <a:p>
            <a:r>
              <a:rPr lang="en-US" sz="1200" dirty="0" smtClean="0"/>
              <a:t>- OBI</a:t>
            </a:r>
            <a:r>
              <a:rPr lang="en-US" sz="1200" baseline="0" dirty="0" smtClean="0"/>
              <a:t> may not want to implement all of these classes (wary of duplication)</a:t>
            </a:r>
          </a:p>
          <a:p>
            <a:r>
              <a:rPr lang="en-US" sz="1200" baseline="0" dirty="0" smtClean="0"/>
              <a:t>- But there are times when we want to talk about cultured cells at each of these levels, as there are characteristics and processes relevant to each.</a:t>
            </a:r>
          </a:p>
          <a:p>
            <a:pPr marL="171450" indent="-171450">
              <a:buFontTx/>
              <a:buChar char="-"/>
            </a:pPr>
            <a:r>
              <a:rPr lang="en-US" sz="1200" baseline="0" dirty="0" smtClean="0"/>
              <a:t>gene expression (1)</a:t>
            </a:r>
          </a:p>
          <a:p>
            <a:pPr marL="171450" indent="-171450">
              <a:buFontTx/>
              <a:buChar char="-"/>
            </a:pPr>
            <a:r>
              <a:rPr lang="en-US" sz="1200" baseline="0" dirty="0" smtClean="0"/>
              <a:t>morphology (1)</a:t>
            </a:r>
          </a:p>
          <a:p>
            <a:pPr marL="171450" indent="-171450">
              <a:buFontTx/>
              <a:buChar char="-"/>
            </a:pPr>
            <a:r>
              <a:rPr lang="en-US" sz="1200" baseline="0" dirty="0" smtClean="0"/>
              <a:t>biological derivation (1 or 2)</a:t>
            </a:r>
          </a:p>
          <a:p>
            <a:pPr marL="171450" indent="-171450">
              <a:buFontTx/>
              <a:buChar char="-"/>
            </a:pPr>
            <a:r>
              <a:rPr lang="en-US" sz="1200" baseline="0" dirty="0" smtClean="0"/>
              <a:t>growth characteristics (1 or 2)</a:t>
            </a:r>
          </a:p>
          <a:p>
            <a:pPr marL="171450" indent="-171450">
              <a:buFontTx/>
              <a:buChar char="-"/>
            </a:pPr>
            <a:r>
              <a:rPr lang="en-US" sz="1200" baseline="0" dirty="0" smtClean="0"/>
              <a:t>genotype or STR profile (1 or 2)</a:t>
            </a:r>
          </a:p>
          <a:p>
            <a:pPr marL="171450" indent="-171450">
              <a:buFontTx/>
              <a:buChar char="-"/>
            </a:pPr>
            <a:r>
              <a:rPr lang="en-US" sz="1200" baseline="0" dirty="0" smtClean="0"/>
              <a:t>establishment of a lineage (2)</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experimental inputs (1 or 3)</a:t>
            </a:r>
          </a:p>
          <a:p>
            <a:pPr marL="171450" indent="-171450">
              <a:buFontTx/>
              <a:buChar char="-"/>
            </a:pPr>
            <a:r>
              <a:rPr lang="en-US" sz="1200" baseline="0" dirty="0" smtClean="0"/>
              <a:t>passage number (3)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catalog offerings (3)</a:t>
            </a:r>
          </a:p>
          <a:p>
            <a:pPr marL="171450" indent="-171450">
              <a:buFontTx/>
              <a:buChar char="-"/>
            </a:pPr>
            <a:r>
              <a:rPr lang="en-US" sz="1200" baseline="0" dirty="0" smtClean="0"/>
              <a:t>. . . </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6</a:t>
            </a:fld>
            <a:endParaRPr lang="en-US"/>
          </a:p>
        </p:txBody>
      </p:sp>
    </p:spTree>
    <p:extLst>
      <p:ext uri="{BB962C8B-B14F-4D97-AF65-F5344CB8AC3E}">
        <p14:creationId xmlns:p14="http://schemas.microsoft.com/office/powerpoint/2010/main" val="118561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7</a:t>
            </a:fld>
            <a:endParaRPr lang="en-US"/>
          </a:p>
        </p:txBody>
      </p:sp>
    </p:spTree>
    <p:extLst>
      <p:ext uri="{BB962C8B-B14F-4D97-AF65-F5344CB8AC3E}">
        <p14:creationId xmlns:p14="http://schemas.microsoft.com/office/powerpoint/2010/main" val="296245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smtClean="0"/>
              <a:t>Meet CLO needs? . . . . ‘cell line cell population’?</a:t>
            </a:r>
          </a:p>
          <a:p>
            <a:endParaRPr lang="en-US" sz="2000" b="1" dirty="0" smtClean="0"/>
          </a:p>
          <a:p>
            <a:r>
              <a:rPr lang="en-US" sz="2000" b="1" dirty="0" smtClean="0"/>
              <a:t>Every </a:t>
            </a:r>
            <a:r>
              <a:rPr lang="en-US" sz="2000" b="1" dirty="0" smtClean="0"/>
              <a:t>cultured cell is part_of some cell culture</a:t>
            </a:r>
          </a:p>
          <a:p>
            <a:pPr marL="742950" lvl="1" indent="-230188">
              <a:buFont typeface="Arial" pitchFamily="34" charset="0"/>
              <a:buChar char="•"/>
            </a:pPr>
            <a:r>
              <a:rPr lang="en-US" dirty="0" smtClean="0"/>
              <a:t>because a cultured cell does not exist until a culture is established</a:t>
            </a:r>
          </a:p>
          <a:p>
            <a:r>
              <a:rPr lang="en-US" sz="2000" b="1" dirty="0" smtClean="0"/>
              <a:t>A cell culture sample necessarily has_part some cultured cell . . . but a cultured cell is not necessarily part of a cell culture sample</a:t>
            </a:r>
          </a:p>
          <a:p>
            <a:pPr marL="742950" lvl="1" indent="-230188">
              <a:buFont typeface="Arial" pitchFamily="34" charset="0"/>
              <a:buChar char="•"/>
            </a:pPr>
            <a:r>
              <a:rPr lang="en-US" dirty="0" smtClean="0"/>
              <a:t>e.g. a single, isolated cultured cell is part of a cell culture, but not a cell culture sample</a:t>
            </a:r>
          </a:p>
          <a:p>
            <a:pPr marL="512762" lvl="1" indent="0">
              <a:buFont typeface="Arial" pitchFamily="34" charset="0"/>
              <a:buNone/>
            </a:pPr>
            <a:endParaRPr lang="en-US" sz="2000" b="1" dirty="0" smtClean="0"/>
          </a:p>
          <a:p>
            <a:r>
              <a:rPr lang="en-US" sz="2000" b="1" dirty="0" smtClean="0"/>
              <a:t>Other possible ways to demarcate what comprises a sample:</a:t>
            </a:r>
          </a:p>
          <a:p>
            <a:r>
              <a:rPr lang="en-US" sz="2000" b="0" dirty="0" smtClean="0"/>
              <a:t>all cells of a line at a particular passage number? generation number?</a:t>
            </a:r>
            <a:r>
              <a:rPr lang="en-US" sz="2000" b="0" baseline="0" dirty="0" smtClean="0"/>
              <a:t> (</a:t>
            </a:r>
            <a:r>
              <a:rPr lang="en-US" sz="2000" b="0" dirty="0" smtClean="0"/>
              <a:t>will exist  across different locations and times)</a:t>
            </a:r>
          </a:p>
          <a:p>
            <a:r>
              <a:rPr lang="en-US" sz="2000" b="0" dirty="0" smtClean="0"/>
              <a:t>all cells of a line in a single lab?</a:t>
            </a:r>
          </a:p>
          <a:p>
            <a:r>
              <a:rPr lang="en-US" sz="2000" b="0" dirty="0" smtClean="0"/>
              <a:t>all cells of a line in a single dish/container?</a:t>
            </a:r>
          </a:p>
          <a:p>
            <a:r>
              <a:rPr lang="en-US" sz="2000" b="0" dirty="0" smtClean="0"/>
              <a:t>no demarcation rules at all (any conceivable portion of a given line)</a:t>
            </a:r>
          </a:p>
          <a:p>
            <a:r>
              <a:rPr lang="en-US" sz="2000" b="0" dirty="0" smtClean="0"/>
              <a:t>other possibly useful  ways for defining what constitutes a sample?</a:t>
            </a:r>
          </a:p>
        </p:txBody>
      </p:sp>
      <p:sp>
        <p:nvSpPr>
          <p:cNvPr id="4" name="Slide Number Placeholder 3"/>
          <p:cNvSpPr>
            <a:spLocks noGrp="1"/>
          </p:cNvSpPr>
          <p:nvPr>
            <p:ph type="sldNum" sz="quarter" idx="10"/>
          </p:nvPr>
        </p:nvSpPr>
        <p:spPr/>
        <p:txBody>
          <a:bodyPr/>
          <a:lstStyle/>
          <a:p>
            <a:fld id="{BE1C86D5-7ABF-401E-96AB-07EFE2B053C7}" type="slidenum">
              <a:rPr lang="en-US" smtClean="0"/>
              <a:t>8</a:t>
            </a:fld>
            <a:endParaRPr lang="en-US"/>
          </a:p>
        </p:txBody>
      </p:sp>
    </p:spTree>
    <p:extLst>
      <p:ext uri="{BB962C8B-B14F-4D97-AF65-F5344CB8AC3E}">
        <p14:creationId xmlns:p14="http://schemas.microsoft.com/office/powerpoint/2010/main" val="407484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err="1" smtClean="0"/>
              <a:t>estab</a:t>
            </a:r>
            <a:r>
              <a:rPr lang="en-US" dirty="0" smtClean="0"/>
              <a:t> cell culture definition uses ‘cell line’ – will this be problematic for CLO?  CLO could </a:t>
            </a:r>
            <a:r>
              <a:rPr lang="en-US" dirty="0" err="1" smtClean="0"/>
              <a:t>relabel</a:t>
            </a:r>
            <a:r>
              <a:rPr lang="en-US" dirty="0" smtClean="0"/>
              <a:t> as ‘establishing cell</a:t>
            </a:r>
            <a:r>
              <a:rPr lang="en-US" baseline="0" dirty="0" smtClean="0"/>
              <a:t> line cell’ or ‘creation of cell line cell’, and </a:t>
            </a:r>
            <a:r>
              <a:rPr lang="en-US" dirty="0" smtClean="0"/>
              <a:t>could define</a:t>
            </a:r>
            <a:r>
              <a:rPr lang="en-US" baseline="0" dirty="0" smtClean="0"/>
              <a:t> </a:t>
            </a:r>
            <a:r>
              <a:rPr lang="en-US" dirty="0" smtClean="0"/>
              <a:t>instead as:</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600" dirty="0" smtClean="0"/>
              <a:t>“a process whereby a lineage of cell line cells is initiated through passaging of a primary cell culture to relative homogenous and stable composition, or through the experimental modification of an existing cell line to produce a new line with novel characteristics.</a:t>
            </a: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9</a:t>
            </a:fld>
            <a:endParaRPr lang="en-US"/>
          </a:p>
        </p:txBody>
      </p:sp>
    </p:spTree>
    <p:extLst>
      <p:ext uri="{BB962C8B-B14F-4D97-AF65-F5344CB8AC3E}">
        <p14:creationId xmlns:p14="http://schemas.microsoft.com/office/powerpoint/2010/main" val="1034717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b="0" i="0" kern="1200" dirty="0" smtClean="0">
                <a:solidFill>
                  <a:schemeClr val="tx1"/>
                </a:solidFill>
                <a:effectLst/>
                <a:latin typeface="+mn-lt"/>
                <a:ea typeface="+mn-ea"/>
                <a:cs typeface="+mn-cs"/>
              </a:rPr>
              <a:t>Label may depend on how we define this class (or classes)</a:t>
            </a:r>
          </a:p>
          <a:p>
            <a:pPr lvl="1" rtl="0" fontAlgn="ctr"/>
            <a:r>
              <a:rPr lang="en-US" sz="1200" b="0" i="0" kern="1200" dirty="0" smtClean="0">
                <a:solidFill>
                  <a:schemeClr val="tx1"/>
                </a:solidFill>
                <a:effectLst/>
                <a:latin typeface="+mn-lt"/>
                <a:ea typeface="+mn-ea"/>
                <a:cs typeface="+mn-cs"/>
              </a:rPr>
              <a:t>cell line sample, </a:t>
            </a:r>
            <a:r>
              <a:rPr lang="en-US" sz="1200" b="0" i="0" kern="1200" dirty="0" smtClean="0">
                <a:solidFill>
                  <a:schemeClr val="tx1"/>
                </a:solidFill>
                <a:effectLst/>
                <a:latin typeface="+mn-lt"/>
                <a:ea typeface="+mn-ea"/>
                <a:cs typeface="+mn-cs"/>
              </a:rPr>
              <a:t>portion</a:t>
            </a:r>
            <a:endParaRPr lang="en-US" sz="1200" b="0" i="0" kern="1200" dirty="0" smtClean="0">
              <a:solidFill>
                <a:schemeClr val="tx1"/>
              </a:solidFill>
              <a:effectLst/>
              <a:latin typeface="+mn-lt"/>
              <a:ea typeface="+mn-ea"/>
              <a:cs typeface="+mn-cs"/>
            </a:endParaRPr>
          </a:p>
          <a:p>
            <a:pPr lvl="1" rtl="0" fontAlgn="ctr"/>
            <a:r>
              <a:rPr lang="en-US" sz="1200" b="0" i="0" kern="1200" dirty="0" smtClean="0">
                <a:solidFill>
                  <a:schemeClr val="tx1"/>
                </a:solidFill>
                <a:effectLst/>
                <a:latin typeface="+mn-lt"/>
                <a:ea typeface="+mn-ea"/>
                <a:cs typeface="+mn-cs"/>
              </a:rPr>
              <a:t>cell line cell population (Oliver)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rtl="0" fontAlgn="ctr"/>
            <a:r>
              <a:rPr lang="en-US" sz="1200" kern="1200" dirty="0" smtClean="0">
                <a:solidFill>
                  <a:schemeClr val="tx1"/>
                </a:solidFill>
                <a:effectLst/>
                <a:latin typeface="+mn-lt"/>
                <a:ea typeface="+mn-ea"/>
                <a:cs typeface="+mn-cs"/>
              </a:rPr>
              <a:t>Do we need </a:t>
            </a:r>
            <a:r>
              <a:rPr lang="en-US" sz="1200" kern="1200" dirty="0" smtClean="0">
                <a:solidFill>
                  <a:schemeClr val="tx1"/>
                </a:solidFill>
                <a:effectLst/>
                <a:latin typeface="+mn-lt"/>
                <a:ea typeface="+mn-ea"/>
                <a:cs typeface="+mn-cs"/>
              </a:rPr>
              <a:t>a class representing a culture including media? </a:t>
            </a:r>
            <a:r>
              <a:rPr lang="en-US" sz="1200" kern="1200" dirty="0" smtClean="0">
                <a:solidFill>
                  <a:schemeClr val="tx1"/>
                </a:solidFill>
                <a:effectLst/>
                <a:latin typeface="+mn-lt"/>
                <a:ea typeface="+mn-ea"/>
                <a:cs typeface="+mn-cs"/>
              </a:rPr>
              <a:t>Will </a:t>
            </a:r>
            <a:r>
              <a:rPr lang="en-US" sz="1200" kern="1200" dirty="0" smtClean="0">
                <a:solidFill>
                  <a:schemeClr val="tx1"/>
                </a:solidFill>
                <a:effectLst/>
                <a:latin typeface="+mn-lt"/>
                <a:ea typeface="+mn-ea"/>
                <a:cs typeface="+mn-cs"/>
              </a:rPr>
              <a:t>likely leave this to CLO to implement </a:t>
            </a:r>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they need it (OBI no want a possible fourth duplication of cell line hierarchy) </a:t>
            </a:r>
            <a:endParaRPr lang="en-US" dirty="0" smtClean="0">
              <a:effectLst/>
            </a:endParaRPr>
          </a:p>
          <a:p>
            <a:pPr lvl="1" rtl="0" fontAlgn="ctr"/>
            <a:r>
              <a:rPr lang="en-US" sz="1200" kern="1200" dirty="0" smtClean="0">
                <a:solidFill>
                  <a:schemeClr val="tx1"/>
                </a:solidFill>
                <a:effectLst/>
                <a:latin typeface="+mn-lt"/>
                <a:ea typeface="+mn-ea"/>
                <a:cs typeface="+mn-cs"/>
              </a:rPr>
              <a:t>we can link actively cultured cells to media and culture conditions through the maintaining cell culture process (ie actively cultured cells participate in some maintaining cell culture that has specified input some media type, or realizes some conditional specifications (O2 concentration,. temperature)</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11</a:t>
            </a:fld>
            <a:endParaRPr lang="en-US"/>
          </a:p>
        </p:txBody>
      </p:sp>
    </p:spTree>
    <p:extLst>
      <p:ext uri="{BB962C8B-B14F-4D97-AF65-F5344CB8AC3E}">
        <p14:creationId xmlns:p14="http://schemas.microsoft.com/office/powerpoint/2010/main" val="301353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rely on forums and non-authoritative definitions – these are</a:t>
            </a:r>
            <a:r>
              <a:rPr lang="en-US" baseline="0" dirty="0" smtClean="0"/>
              <a:t> varied and ambiguous and only highlight the problem that terms such as cell line are inconsistently used and understood.  Need to rely on experts and authoritative sources such as cell culture methods books</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13</a:t>
            </a:fld>
            <a:endParaRPr lang="en-US"/>
          </a:p>
        </p:txBody>
      </p:sp>
    </p:spTree>
    <p:extLst>
      <p:ext uri="{BB962C8B-B14F-4D97-AF65-F5344CB8AC3E}">
        <p14:creationId xmlns:p14="http://schemas.microsoft.com/office/powerpoint/2010/main" val="316057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5740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22124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96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54488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14714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A0499-6E40-41A1-B951-B09C41BFDA5C}"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7505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A0499-6E40-41A1-B951-B09C41BFDA5C}" type="datetimeFigureOut">
              <a:rPr lang="en-US" smtClean="0"/>
              <a:t>3/22/2013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73697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A0499-6E40-41A1-B951-B09C41BFDA5C}" type="datetimeFigureOut">
              <a:rPr lang="en-US" smtClean="0"/>
              <a:t>3/22/2013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20253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A0499-6E40-41A1-B951-B09C41BFDA5C}" type="datetimeFigureOut">
              <a:rPr lang="en-US" smtClean="0"/>
              <a:t>3/22/2013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4219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A0499-6E40-41A1-B951-B09C41BFDA5C}"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2993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A0499-6E40-41A1-B951-B09C41BFDA5C}"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0609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A0499-6E40-41A1-B951-B09C41BFDA5C}" type="datetimeFigureOut">
              <a:rPr lang="en-US" smtClean="0"/>
              <a:t>3/22/2013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E6708-59D2-44E0-AD2A-CCD98DE1DF43}" type="slidenum">
              <a:rPr lang="en-US" smtClean="0"/>
              <a:t>‹#›</a:t>
            </a:fld>
            <a:endParaRPr lang="en-US"/>
          </a:p>
        </p:txBody>
      </p:sp>
    </p:spTree>
    <p:extLst>
      <p:ext uri="{BB962C8B-B14F-4D97-AF65-F5344CB8AC3E}">
        <p14:creationId xmlns:p14="http://schemas.microsoft.com/office/powerpoint/2010/main" val="127848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sciencedirect.com/science/book/9780123706157"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www.wiley.com/WileyCDA/WileyTitle/productCd-0470649356.html" TargetMode="External"/><Relationship Id="rId4" Type="http://schemas.openxmlformats.org/officeDocument/2006/relationships/hyperlink" Target="http://www.wiley.com/WileyCDA/Section/id-302475.html?query=R.+Ian+Freshne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www.invitrogen.com/site/us/en/home/References/gibco-cell-culture-basics/introduction-to-cell-cultur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ccc?key=0AiKzIoedGeqJdEkwd2Q1aFJPTHR5d0U5VUpkekJ3b1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ccc?key=0AiKzIoedGeqJdEkwd2Q1aFJPTHR5d0U5VUpkekJ3b1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56131"/>
            <a:ext cx="8077200" cy="5139869"/>
          </a:xfrm>
          <a:prstGeom prst="rect">
            <a:avLst/>
          </a:prstGeom>
          <a:noFill/>
        </p:spPr>
        <p:txBody>
          <a:bodyPr wrap="square" rtlCol="0">
            <a:spAutoFit/>
          </a:bodyPr>
          <a:lstStyle/>
          <a:p>
            <a:pPr marL="342900" indent="-342900">
              <a:buAutoNum type="arabicPeriod"/>
            </a:pPr>
            <a:r>
              <a:rPr lang="en-US" sz="2400" dirty="0" smtClean="0"/>
              <a:t>Review CLO use cases, applications, motivation for representing single cells</a:t>
            </a:r>
          </a:p>
          <a:p>
            <a:pPr marL="342900" indent="-342900">
              <a:buAutoNum type="arabicPeriod"/>
            </a:pPr>
            <a:endParaRPr lang="en-US" dirty="0" smtClean="0"/>
          </a:p>
          <a:p>
            <a:pPr marL="342900" indent="-342900">
              <a:buAutoNum type="arabicPeriod"/>
            </a:pPr>
            <a:r>
              <a:rPr lang="en-US" sz="2400" dirty="0" smtClean="0"/>
              <a:t>High level overview of common ground reached so far</a:t>
            </a:r>
          </a:p>
          <a:p>
            <a:pPr marL="800100" lvl="1" indent="-342900">
              <a:buFont typeface="+mj-lt"/>
              <a:buAutoNum type="alphaUcPeriod"/>
            </a:pPr>
            <a:r>
              <a:rPr lang="en-US" sz="2000" dirty="0"/>
              <a:t>T</a:t>
            </a:r>
            <a:r>
              <a:rPr lang="en-US" sz="2000" dirty="0" smtClean="0"/>
              <a:t>ypes of cultures, cells, processes to model and their relationships </a:t>
            </a:r>
          </a:p>
          <a:p>
            <a:pPr marL="800100" lvl="1" indent="-342900">
              <a:buFont typeface="+mj-lt"/>
              <a:buAutoNum type="alphaUcPeriod"/>
            </a:pPr>
            <a:r>
              <a:rPr lang="en-US" sz="2000" dirty="0" smtClean="0"/>
              <a:t>The cell – culture – sample axis </a:t>
            </a:r>
          </a:p>
          <a:p>
            <a:pPr lvl="1"/>
            <a:endParaRPr lang="en-US" dirty="0" smtClean="0"/>
          </a:p>
          <a:p>
            <a:pPr marL="342900" indent="-342900">
              <a:buAutoNum type="arabicPeriod"/>
            </a:pPr>
            <a:r>
              <a:rPr lang="en-US" sz="2400" dirty="0" smtClean="0"/>
              <a:t>Review definitions/labels for cells and cultures</a:t>
            </a:r>
          </a:p>
          <a:p>
            <a:pPr marL="342900" indent="-342900">
              <a:buAutoNum type="arabicPeriod"/>
            </a:pPr>
            <a:endParaRPr lang="en-US" dirty="0" smtClean="0"/>
          </a:p>
          <a:p>
            <a:pPr marL="342900" indent="-342900">
              <a:buAutoNum type="arabicPeriod"/>
            </a:pPr>
            <a:r>
              <a:rPr lang="en-US" sz="2400" dirty="0" smtClean="0"/>
              <a:t>Review consensus model tested in OBI</a:t>
            </a:r>
          </a:p>
          <a:p>
            <a:pPr lvl="1"/>
            <a:endParaRPr lang="en-US" dirty="0" smtClean="0"/>
          </a:p>
          <a:p>
            <a:pPr marL="342900" indent="-342900">
              <a:buAutoNum type="arabicPeriod"/>
            </a:pPr>
            <a:r>
              <a:rPr lang="en-US" sz="2400" dirty="0" smtClean="0"/>
              <a:t>Home for classes representing cultured cells, cultures, samples, processes</a:t>
            </a:r>
          </a:p>
          <a:p>
            <a:pPr marL="342900" indent="-342900">
              <a:buAutoNum type="arabicPeriod"/>
            </a:pPr>
            <a:endParaRPr lang="en-US" sz="2400" dirty="0" smtClean="0"/>
          </a:p>
          <a:p>
            <a:pPr marL="342900" indent="-342900">
              <a:buAutoNum type="arabicPeriod"/>
            </a:pPr>
            <a:r>
              <a:rPr lang="en-US" sz="2400" dirty="0" smtClean="0"/>
              <a:t>Moving Ahead . . . </a:t>
            </a:r>
          </a:p>
        </p:txBody>
      </p:sp>
      <p:sp>
        <p:nvSpPr>
          <p:cNvPr id="3" name="TextBox 2"/>
          <p:cNvSpPr txBox="1"/>
          <p:nvPr/>
        </p:nvSpPr>
        <p:spPr>
          <a:xfrm>
            <a:off x="3556000" y="63500"/>
            <a:ext cx="1844929" cy="646331"/>
          </a:xfrm>
          <a:prstGeom prst="rect">
            <a:avLst/>
          </a:prstGeom>
          <a:noFill/>
        </p:spPr>
        <p:txBody>
          <a:bodyPr wrap="none" rtlCol="0">
            <a:spAutoFit/>
          </a:bodyPr>
          <a:lstStyle/>
          <a:p>
            <a:r>
              <a:rPr lang="en-US" sz="3600" b="1" dirty="0" smtClean="0"/>
              <a:t>AGENDA</a:t>
            </a:r>
            <a:endParaRPr lang="en-US" sz="3600" b="1" dirty="0"/>
          </a:p>
        </p:txBody>
      </p:sp>
    </p:spTree>
    <p:extLst>
      <p:ext uri="{BB962C8B-B14F-4D97-AF65-F5344CB8AC3E}">
        <p14:creationId xmlns:p14="http://schemas.microsoft.com/office/powerpoint/2010/main" val="2756140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49740"/>
            <a:ext cx="7696200" cy="5139869"/>
          </a:xfrm>
          <a:prstGeom prst="rect">
            <a:avLst/>
          </a:prstGeom>
        </p:spPr>
        <p:txBody>
          <a:bodyPr wrap="square">
            <a:spAutoFit/>
          </a:bodyPr>
          <a:lstStyle/>
          <a:p>
            <a:pPr lvl="1" indent="-457200">
              <a:buFont typeface="Courier New" pitchFamily="49" charset="0"/>
              <a:buChar char="o"/>
            </a:pPr>
            <a:r>
              <a:rPr lang="en-US" sz="2800" dirty="0" smtClean="0"/>
              <a:t>Are ‘actively cultured cell’/’active cell culture’ defined classes sufficient for what CLO needs? </a:t>
            </a:r>
          </a:p>
          <a:p>
            <a:pPr marL="0" lvl="1"/>
            <a:endParaRPr lang="en-US" sz="2400" dirty="0" smtClean="0"/>
          </a:p>
          <a:p>
            <a:pPr marL="685800" lvl="1"/>
            <a:r>
              <a:rPr lang="en-US" sz="2400" b="1" dirty="0" smtClean="0"/>
              <a:t>‘actively cultured cell’ </a:t>
            </a:r>
            <a:r>
              <a:rPr lang="en-US" sz="2400" dirty="0" smtClean="0"/>
              <a:t>= a cultured cell that is actively being propagated or maintained in culture medium</a:t>
            </a:r>
          </a:p>
          <a:p>
            <a:pPr marL="685800" lvl="1"/>
            <a:endParaRPr lang="en-US" sz="2400" dirty="0"/>
          </a:p>
          <a:p>
            <a:pPr marL="685800" lvl="1"/>
            <a:r>
              <a:rPr lang="en-US" sz="2400" b="1" dirty="0" smtClean="0"/>
              <a:t>’active cell culture sample’ </a:t>
            </a:r>
            <a:r>
              <a:rPr lang="en-US" sz="2400" dirty="0" smtClean="0"/>
              <a:t>= a cell culture sample that is actively being maintained or propagated in vitro</a:t>
            </a:r>
          </a:p>
          <a:p>
            <a:pPr marL="685800" lvl="1"/>
            <a:r>
              <a:rPr lang="en-US" sz="2400" dirty="0" smtClean="0"/>
              <a:t>(does not include media)</a:t>
            </a:r>
          </a:p>
          <a:p>
            <a:pPr marL="0" lvl="1"/>
            <a:endParaRPr lang="en-US" sz="2400" dirty="0" smtClean="0"/>
          </a:p>
          <a:p>
            <a:pPr marL="0" lvl="1"/>
            <a:endParaRPr lang="en-US" sz="2400" dirty="0"/>
          </a:p>
          <a:p>
            <a:pPr lvl="1" indent="-457200">
              <a:buFont typeface="Courier New" pitchFamily="49" charset="0"/>
              <a:buChar char="o"/>
            </a:pPr>
            <a:r>
              <a:rPr lang="en-US" sz="2800" dirty="0"/>
              <a:t>D</a:t>
            </a:r>
            <a:r>
              <a:rPr lang="en-US" sz="2800" dirty="0" smtClean="0"/>
              <a:t>oes CLO need a class representing cells plus media?</a:t>
            </a:r>
          </a:p>
        </p:txBody>
      </p:sp>
      <p:sp>
        <p:nvSpPr>
          <p:cNvPr id="3" name="TextBox 2"/>
          <p:cNvSpPr txBox="1"/>
          <p:nvPr/>
        </p:nvSpPr>
        <p:spPr>
          <a:xfrm>
            <a:off x="1527242" y="228600"/>
            <a:ext cx="6092758" cy="646331"/>
          </a:xfrm>
          <a:prstGeom prst="rect">
            <a:avLst/>
          </a:prstGeom>
          <a:noFill/>
        </p:spPr>
        <p:txBody>
          <a:bodyPr wrap="none" rtlCol="0">
            <a:spAutoFit/>
          </a:bodyPr>
          <a:lstStyle/>
          <a:p>
            <a:r>
              <a:rPr lang="en-US" sz="3600" b="1" dirty="0" smtClean="0"/>
              <a:t>‘Active’ </a:t>
            </a:r>
            <a:r>
              <a:rPr lang="en-US" sz="3600" b="1" dirty="0"/>
              <a:t>C</a:t>
            </a:r>
            <a:r>
              <a:rPr lang="en-US" sz="3600" b="1" dirty="0" smtClean="0"/>
              <a:t>ulture Classes for CLO</a:t>
            </a:r>
            <a:endParaRPr lang="en-US" sz="3600" b="1" dirty="0"/>
          </a:p>
        </p:txBody>
      </p:sp>
    </p:spTree>
    <p:extLst>
      <p:ext uri="{BB962C8B-B14F-4D97-AF65-F5344CB8AC3E}">
        <p14:creationId xmlns:p14="http://schemas.microsoft.com/office/powerpoint/2010/main" val="51823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5383" y="191869"/>
            <a:ext cx="5419817" cy="646331"/>
          </a:xfrm>
          <a:prstGeom prst="rect">
            <a:avLst/>
          </a:prstGeom>
          <a:noFill/>
        </p:spPr>
        <p:txBody>
          <a:bodyPr wrap="none" rtlCol="0">
            <a:spAutoFit/>
          </a:bodyPr>
          <a:lstStyle/>
          <a:p>
            <a:r>
              <a:rPr lang="en-US" sz="3600" b="1" dirty="0" smtClean="0"/>
              <a:t>Recap and Moving Forward</a:t>
            </a:r>
            <a:endParaRPr lang="en-US" sz="3600" b="1" dirty="0"/>
          </a:p>
        </p:txBody>
      </p:sp>
      <p:sp>
        <p:nvSpPr>
          <p:cNvPr id="4" name="TextBox 3"/>
          <p:cNvSpPr txBox="1"/>
          <p:nvPr/>
        </p:nvSpPr>
        <p:spPr>
          <a:xfrm>
            <a:off x="284018" y="914400"/>
            <a:ext cx="8555182" cy="5940088"/>
          </a:xfrm>
          <a:prstGeom prst="rect">
            <a:avLst/>
          </a:prstGeom>
          <a:noFill/>
        </p:spPr>
        <p:txBody>
          <a:bodyPr wrap="square" rtlCol="0">
            <a:spAutoFit/>
          </a:bodyPr>
          <a:lstStyle/>
          <a:p>
            <a:pPr marL="342900" indent="-342900">
              <a:buFont typeface="Courier New" pitchFamily="49" charset="0"/>
              <a:buChar char="o"/>
            </a:pPr>
            <a:r>
              <a:rPr lang="en-US" sz="2400" dirty="0" smtClean="0"/>
              <a:t>Does ‘cultured cell’ model meet CLO requirements?</a:t>
            </a:r>
          </a:p>
          <a:p>
            <a:pPr marL="854075" indent="-274638">
              <a:buFont typeface="Arial" pitchFamily="34" charset="0"/>
              <a:buChar char="•"/>
            </a:pPr>
            <a:r>
              <a:rPr lang="en-US" sz="2000" dirty="0"/>
              <a:t>I</a:t>
            </a:r>
            <a:r>
              <a:rPr lang="en-US" sz="2000" dirty="0" smtClean="0"/>
              <a:t>mplement in CLO (or CL?) and OBI will MIREOT back</a:t>
            </a:r>
          </a:p>
          <a:p>
            <a:endParaRPr lang="en-US" sz="1600" dirty="0"/>
          </a:p>
          <a:p>
            <a:pPr marL="342900" indent="-342900">
              <a:buFont typeface="Courier New" pitchFamily="49" charset="0"/>
              <a:buChar char="o"/>
            </a:pPr>
            <a:r>
              <a:rPr lang="en-US" sz="2400" dirty="0" smtClean="0"/>
              <a:t>Does ‘cell culture’ and ‘cell culture sample’ modeling work for all?</a:t>
            </a:r>
          </a:p>
          <a:p>
            <a:pPr marL="854075" indent="-274638">
              <a:buFont typeface="Arial" pitchFamily="34" charset="0"/>
              <a:buChar char="•"/>
            </a:pPr>
            <a:r>
              <a:rPr lang="en-US" sz="2000" dirty="0" smtClean="0"/>
              <a:t>Will live in OBI and CLO can import what it needs.</a:t>
            </a:r>
          </a:p>
          <a:p>
            <a:pPr marL="854075" indent="-274638">
              <a:buFont typeface="Arial" pitchFamily="34" charset="0"/>
              <a:buChar char="•"/>
            </a:pPr>
            <a:r>
              <a:rPr lang="en-US" sz="2000" dirty="0" smtClean="0"/>
              <a:t>How fit with Oliver’s </a:t>
            </a:r>
            <a:r>
              <a:rPr lang="en-US" sz="2000" dirty="0" smtClean="0"/>
              <a:t>‘</a:t>
            </a:r>
            <a:r>
              <a:rPr lang="en-US" sz="2000" dirty="0" smtClean="0"/>
              <a:t>cell line cell population’</a:t>
            </a:r>
          </a:p>
          <a:p>
            <a:pPr marL="854075" indent="-274638">
              <a:buFont typeface="Arial" pitchFamily="34" charset="0"/>
              <a:buChar char="•"/>
            </a:pPr>
            <a:r>
              <a:rPr lang="en-US" sz="2000" dirty="0" smtClean="0"/>
              <a:t>Utility of ‘cell culture/line’ representation in addition to samples?</a:t>
            </a:r>
          </a:p>
          <a:p>
            <a:endParaRPr lang="en-US" sz="1600" dirty="0"/>
          </a:p>
          <a:p>
            <a:pPr marL="342900" lvl="1" indent="-342900">
              <a:buFont typeface="Courier New" pitchFamily="49" charset="0"/>
              <a:buChar char="o"/>
            </a:pPr>
            <a:r>
              <a:rPr lang="en-US" sz="2400" dirty="0" smtClean="0"/>
              <a:t>Are ‘actively cultured cell’/’active cell culture’ classes good for CLO? </a:t>
            </a:r>
          </a:p>
          <a:p>
            <a:pPr marL="854075" lvl="2" indent="-274638">
              <a:buFont typeface="Arial" pitchFamily="34" charset="0"/>
              <a:buChar char="•"/>
            </a:pPr>
            <a:r>
              <a:rPr lang="en-US" sz="2000" dirty="0" smtClean="0"/>
              <a:t>Need for a class representing cells plus media?</a:t>
            </a:r>
          </a:p>
          <a:p>
            <a:pPr marL="800100" lvl="2" indent="-342900">
              <a:buFont typeface="Courier New" pitchFamily="49" charset="0"/>
              <a:buChar char="o"/>
            </a:pPr>
            <a:endParaRPr lang="en-US" sz="1400" dirty="0"/>
          </a:p>
          <a:p>
            <a:pPr marL="342900" indent="-342900">
              <a:buFont typeface="Courier New" pitchFamily="49" charset="0"/>
              <a:buChar char="o"/>
            </a:pPr>
            <a:r>
              <a:rPr lang="en-US" sz="2400" dirty="0" smtClean="0"/>
              <a:t>Are cultured cells ‘experimentally modified’? </a:t>
            </a:r>
          </a:p>
          <a:p>
            <a:pPr marL="854075" lvl="1" indent="-274638">
              <a:buFont typeface="Arial" pitchFamily="34" charset="0"/>
              <a:buChar char="•"/>
            </a:pPr>
            <a:r>
              <a:rPr lang="en-US" sz="2000" dirty="0" smtClean="0"/>
              <a:t>Punt for now and assert as types of </a:t>
            </a:r>
            <a:r>
              <a:rPr lang="en-US" sz="2000" dirty="0" err="1" smtClean="0"/>
              <a:t>CL:’cell</a:t>
            </a:r>
            <a:r>
              <a:rPr lang="en-US" sz="2000" dirty="0" smtClean="0"/>
              <a:t> in vitro’</a:t>
            </a:r>
          </a:p>
          <a:p>
            <a:pPr marL="800100" lvl="2" indent="-342900">
              <a:buFont typeface="Courier New" pitchFamily="49" charset="0"/>
              <a:buChar char="o"/>
            </a:pPr>
            <a:endParaRPr lang="en-US" sz="1400" dirty="0" smtClean="0"/>
          </a:p>
          <a:p>
            <a:pPr marL="342900" lvl="1" indent="-342900">
              <a:buFont typeface="Courier New" pitchFamily="49" charset="0"/>
              <a:buChar char="o"/>
            </a:pPr>
            <a:r>
              <a:rPr lang="en-US" sz="2400" dirty="0" smtClean="0"/>
              <a:t>Culturing processes also to live in OBI and be imported by CLO</a:t>
            </a:r>
          </a:p>
          <a:p>
            <a:pPr marL="908050" lvl="1" indent="-342900">
              <a:buFont typeface="Arial" pitchFamily="34" charset="0"/>
              <a:buChar char="•"/>
            </a:pPr>
            <a:r>
              <a:rPr lang="en-US" sz="2000" dirty="0" smtClean="0"/>
              <a:t>more work needed here</a:t>
            </a:r>
          </a:p>
        </p:txBody>
      </p:sp>
    </p:spTree>
    <p:extLst>
      <p:ext uri="{BB962C8B-B14F-4D97-AF65-F5344CB8AC3E}">
        <p14:creationId xmlns:p14="http://schemas.microsoft.com/office/powerpoint/2010/main" val="2012510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883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320135"/>
            <a:ext cx="7620000" cy="461665"/>
          </a:xfrm>
          <a:prstGeom prst="rect">
            <a:avLst/>
          </a:prstGeom>
        </p:spPr>
        <p:txBody>
          <a:bodyPr wrap="square">
            <a:spAutoFit/>
          </a:bodyPr>
          <a:lstStyle/>
          <a:p>
            <a:pPr algn="ctr"/>
            <a:r>
              <a:rPr lang="en-US" sz="1200" b="1" dirty="0"/>
              <a:t>Principles of Tissue Engineering  </a:t>
            </a:r>
            <a:r>
              <a:rPr lang="en-US" sz="1200" dirty="0"/>
              <a:t>(Third Edition) 2007 </a:t>
            </a:r>
            <a:r>
              <a:rPr lang="en-US" sz="1200" i="1" dirty="0"/>
              <a:t>Edited by  Robert </a:t>
            </a:r>
            <a:r>
              <a:rPr lang="en-US" sz="1200" i="1" dirty="0" err="1"/>
              <a:t>Lanza</a:t>
            </a:r>
            <a:r>
              <a:rPr lang="en-US" sz="1200" i="1" dirty="0"/>
              <a:t>, Robert Langer and Joseph </a:t>
            </a:r>
            <a:r>
              <a:rPr lang="en-US" sz="1200" i="1" dirty="0" err="1"/>
              <a:t>Vacanti</a:t>
            </a:r>
            <a:r>
              <a:rPr lang="en-US" sz="1200" i="1" dirty="0"/>
              <a:t>, </a:t>
            </a:r>
            <a:r>
              <a:rPr lang="en-US" sz="1200" dirty="0"/>
              <a:t>Elsevier Inc., </a:t>
            </a:r>
            <a:r>
              <a:rPr lang="en-US" sz="1200" i="1" dirty="0"/>
              <a:t> </a:t>
            </a:r>
            <a:r>
              <a:rPr lang="en-US" sz="1200" dirty="0"/>
              <a:t> ISBN: 978-0-12-370615-7 </a:t>
            </a:r>
            <a:r>
              <a:rPr lang="en-US" sz="1200" dirty="0" smtClean="0"/>
              <a:t>  &lt;</a:t>
            </a:r>
            <a:r>
              <a:rPr lang="en-US" sz="1200" dirty="0" smtClean="0">
                <a:hlinkClick r:id="rId3"/>
              </a:rPr>
              <a:t>http</a:t>
            </a:r>
            <a:r>
              <a:rPr lang="en-US" sz="1200" dirty="0">
                <a:hlinkClick r:id="rId3"/>
              </a:rPr>
              <a:t>://www.sciencedirect.com/science/book/9780123706157</a:t>
            </a:r>
            <a:r>
              <a:rPr lang="en-US" sz="1200" dirty="0"/>
              <a:t>&gt; </a:t>
            </a:r>
          </a:p>
        </p:txBody>
      </p:sp>
      <p:pic>
        <p:nvPicPr>
          <p:cNvPr id="1029" name="Picture 5" descr="C:\Users\brushm\AppData\Roaming\PixelMetrics\CaptureWiz\Temp\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
            <a:ext cx="8229600" cy="38289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200" y="1143000"/>
            <a:ext cx="3962400"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descr="C:\Users\brushm\AppData\Roaming\PixelMetrics\CaptureWiz\Temp\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114800"/>
            <a:ext cx="5310667" cy="21908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362199" y="4191000"/>
            <a:ext cx="4929667"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65493" y="4423410"/>
            <a:ext cx="753907"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642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00200" y="228600"/>
            <a:ext cx="6130816" cy="5908766"/>
            <a:chOff x="1325880" y="57150"/>
            <a:chExt cx="7018020" cy="6640286"/>
          </a:xfrm>
        </p:grpSpPr>
        <p:pic>
          <p:nvPicPr>
            <p:cNvPr id="2050" name="Picture 2" descr="C:\Users\brushm\AppData\Local\Temp\msohtmlclip1\02\clip_image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7150"/>
              <a:ext cx="6972300" cy="66402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25880" y="3455670"/>
              <a:ext cx="689610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60932" y="3120916"/>
              <a:ext cx="1561048"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32560" y="4095750"/>
              <a:ext cx="1561048"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17320" y="3790950"/>
              <a:ext cx="689610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48740" y="1093470"/>
              <a:ext cx="101346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33500" y="788670"/>
              <a:ext cx="689610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05228" y="6316897"/>
            <a:ext cx="9144000" cy="523220"/>
          </a:xfrm>
          <a:prstGeom prst="rect">
            <a:avLst/>
          </a:prstGeom>
          <a:noFill/>
        </p:spPr>
        <p:txBody>
          <a:bodyPr wrap="square" rtlCol="0">
            <a:spAutoFit/>
          </a:bodyPr>
          <a:lstStyle/>
          <a:p>
            <a:pPr lvl="0"/>
            <a:r>
              <a:rPr lang="en-US" sz="1400" b="1" dirty="0" smtClean="0">
                <a:latin typeface="Calibri" pitchFamily="34" charset="0"/>
                <a:cs typeface="Arial" pitchFamily="34" charset="0"/>
              </a:rPr>
              <a:t>Culture </a:t>
            </a:r>
            <a:r>
              <a:rPr lang="en-US" sz="1400" b="1" dirty="0">
                <a:latin typeface="Calibri" pitchFamily="34" charset="0"/>
                <a:cs typeface="Arial" pitchFamily="34" charset="0"/>
              </a:rPr>
              <a:t>of Animal Cells: A Manual of Basic Technique and Specialized Applications, 6th Edition', </a:t>
            </a:r>
            <a:r>
              <a:rPr lang="en-US" sz="1400" dirty="0">
                <a:latin typeface="Calibri" pitchFamily="34" charset="0"/>
                <a:cs typeface="Arial" pitchFamily="34" charset="0"/>
                <a:hlinkClick r:id="rId4"/>
              </a:rPr>
              <a:t>R. Ian </a:t>
            </a:r>
            <a:r>
              <a:rPr lang="en-US" sz="1400" dirty="0" err="1" smtClean="0">
                <a:latin typeface="Calibri" pitchFamily="34" charset="0"/>
                <a:cs typeface="Arial" pitchFamily="34" charset="0"/>
                <a:hlinkClick r:id="rId4"/>
              </a:rPr>
              <a:t>Freshney</a:t>
            </a:r>
            <a:r>
              <a:rPr lang="en-US" sz="1400" dirty="0" smtClean="0">
                <a:latin typeface="Calibri" pitchFamily="34" charset="0"/>
                <a:cs typeface="Arial" pitchFamily="34" charset="0"/>
              </a:rPr>
              <a:t>, 2011</a:t>
            </a:r>
            <a:r>
              <a:rPr lang="en-US" sz="1400" dirty="0">
                <a:latin typeface="Calibri" pitchFamily="34" charset="0"/>
                <a:cs typeface="Arial" pitchFamily="34" charset="0"/>
              </a:rPr>
              <a:t>, Wiley-Blackwell,  ISBN: 978-0-470-64935-0 </a:t>
            </a:r>
            <a:r>
              <a:rPr lang="en-US" sz="1400" dirty="0">
                <a:solidFill>
                  <a:srgbClr val="595959"/>
                </a:solidFill>
                <a:latin typeface="Calibri" pitchFamily="34" charset="0"/>
                <a:cs typeface="Arial" pitchFamily="34" charset="0"/>
                <a:hlinkClick r:id="rId5"/>
              </a:rPr>
              <a:t>http://</a:t>
            </a:r>
            <a:r>
              <a:rPr lang="en-US" sz="1400" dirty="0" smtClean="0">
                <a:solidFill>
                  <a:srgbClr val="595959"/>
                </a:solidFill>
                <a:latin typeface="Calibri" pitchFamily="34" charset="0"/>
                <a:cs typeface="Arial" pitchFamily="34" charset="0"/>
                <a:hlinkClick r:id="rId5"/>
              </a:rPr>
              <a:t>www.wiley.com/WileyCDA/WileyTitle/productCd-0470649356.html</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45145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3628"/>
          <a:stretch/>
        </p:blipFill>
        <p:spPr bwMode="auto">
          <a:xfrm>
            <a:off x="304800" y="685800"/>
            <a:ext cx="85344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67075" y="3009900"/>
            <a:ext cx="2457450"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76600" y="3238500"/>
            <a:ext cx="2457450"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86125" y="3429000"/>
            <a:ext cx="295275"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00" y="6195536"/>
            <a:ext cx="7772400" cy="523220"/>
          </a:xfrm>
          <a:prstGeom prst="rect">
            <a:avLst/>
          </a:prstGeom>
        </p:spPr>
        <p:txBody>
          <a:bodyPr wrap="square">
            <a:spAutoFit/>
          </a:bodyPr>
          <a:lstStyle/>
          <a:p>
            <a:pPr>
              <a:defRPr/>
            </a:pPr>
            <a:r>
              <a:rPr lang="en-US" sz="1400" dirty="0" smtClean="0"/>
              <a:t>Invitrogen Cell Culture Handbook:  </a:t>
            </a:r>
            <a:r>
              <a:rPr lang="en-US" sz="1400" dirty="0">
                <a:hlinkClick r:id="rId4"/>
              </a:rPr>
              <a:t>http://</a:t>
            </a:r>
            <a:r>
              <a:rPr lang="en-US" sz="1400" dirty="0" smtClean="0">
                <a:hlinkClick r:id="rId4"/>
              </a:rPr>
              <a:t>www.invitrogen.com/site/us/en/home/References/gibco-cell-culture-basics/introduction-to-cell-culture.html</a:t>
            </a:r>
            <a:endParaRPr lang="en-US" sz="1400" dirty="0"/>
          </a:p>
        </p:txBody>
      </p:sp>
    </p:spTree>
    <p:extLst>
      <p:ext uri="{BB962C8B-B14F-4D97-AF65-F5344CB8AC3E}">
        <p14:creationId xmlns:p14="http://schemas.microsoft.com/office/powerpoint/2010/main" val="137853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brushm\AppData\Roaming\PixelMetrics\CaptureWiz\Temp\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59362"/>
            <a:ext cx="8929110" cy="17798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4114800"/>
            <a:ext cx="9144000" cy="2646878"/>
          </a:xfrm>
          <a:prstGeom prst="rect">
            <a:avLst/>
          </a:prstGeom>
          <a:noFill/>
        </p:spPr>
        <p:txBody>
          <a:bodyPr wrap="square" rtlCol="0">
            <a:spAutoFit/>
          </a:bodyPr>
          <a:lstStyle/>
          <a:p>
            <a:endParaRPr lang="en-US" sz="400" dirty="0" smtClean="0"/>
          </a:p>
          <a:p>
            <a:r>
              <a:rPr lang="en-US" dirty="0" smtClean="0"/>
              <a:t>‘</a:t>
            </a:r>
            <a:r>
              <a:rPr lang="en-US" b="1" dirty="0" smtClean="0"/>
              <a:t>cell culture’ </a:t>
            </a:r>
            <a:r>
              <a:rPr lang="en-US" dirty="0" smtClean="0"/>
              <a:t>refers to a </a:t>
            </a:r>
            <a:r>
              <a:rPr lang="en-US" dirty="0"/>
              <a:t>collection of cultured cells deriving from single biological source that includes any passages of cells subsequent to its initial establishment (up to a point where the culture is modified in such a way as to establish a new cell culture or line</a:t>
            </a:r>
            <a:r>
              <a:rPr lang="en-US" dirty="0" smtClean="0"/>
              <a:t>)</a:t>
            </a:r>
          </a:p>
          <a:p>
            <a:endParaRPr lang="en-US" sz="900" dirty="0" smtClean="0"/>
          </a:p>
          <a:p>
            <a:r>
              <a:rPr lang="en-US" b="1" dirty="0" smtClean="0"/>
              <a:t>‘primary </a:t>
            </a:r>
            <a:r>
              <a:rPr lang="en-US" b="1" dirty="0" smtClean="0"/>
              <a:t>cell </a:t>
            </a:r>
            <a:r>
              <a:rPr lang="en-US" b="1" dirty="0" smtClean="0"/>
              <a:t>culture’ </a:t>
            </a:r>
            <a:r>
              <a:rPr lang="en-US" dirty="0" smtClean="0"/>
              <a:t>refers to a </a:t>
            </a:r>
            <a:r>
              <a:rPr lang="en-US" dirty="0" smtClean="0"/>
              <a:t>cell culture</a:t>
            </a:r>
            <a:r>
              <a:rPr lang="en-US" i="1" dirty="0" smtClean="0"/>
              <a:t> </a:t>
            </a:r>
            <a:r>
              <a:rPr lang="en-US" dirty="0" smtClean="0"/>
              <a:t>established </a:t>
            </a:r>
            <a:r>
              <a:rPr lang="en-US" dirty="0" smtClean="0"/>
              <a:t>directly from a fresh tissue source, which has not been passaged to become a cell </a:t>
            </a:r>
            <a:r>
              <a:rPr lang="en-US" dirty="0" smtClean="0"/>
              <a:t>line</a:t>
            </a:r>
            <a:endParaRPr lang="en-US" dirty="0"/>
          </a:p>
          <a:p>
            <a:endParaRPr lang="en-US" sz="900" dirty="0" smtClean="0"/>
          </a:p>
          <a:p>
            <a:r>
              <a:rPr lang="en-US" dirty="0" smtClean="0"/>
              <a:t>‘</a:t>
            </a:r>
            <a:r>
              <a:rPr lang="en-US" b="1" dirty="0" smtClean="0"/>
              <a:t>cell line’ </a:t>
            </a:r>
            <a:r>
              <a:rPr lang="en-US" dirty="0" smtClean="0"/>
              <a:t>refers to a </a:t>
            </a:r>
            <a:r>
              <a:rPr lang="en-US" i="1" dirty="0" smtClean="0"/>
              <a:t>lineage</a:t>
            </a:r>
            <a:r>
              <a:rPr lang="en-US" dirty="0" smtClean="0"/>
              <a:t> of cells </a:t>
            </a:r>
            <a:r>
              <a:rPr lang="en-US" dirty="0" smtClean="0"/>
              <a:t>that has been passaged into a more homogenous/stable line</a:t>
            </a:r>
          </a:p>
          <a:p>
            <a:pPr marL="742950" lvl="1" indent="-230188">
              <a:buFont typeface="Arial" pitchFamily="34" charset="0"/>
              <a:buChar char="•"/>
            </a:pPr>
            <a:r>
              <a:rPr lang="en-US" dirty="0" smtClean="0"/>
              <a:t> there is only one instance of each </a:t>
            </a:r>
            <a:r>
              <a:rPr lang="en-US" dirty="0" smtClean="0"/>
              <a:t>culture/line </a:t>
            </a:r>
            <a:r>
              <a:rPr lang="en-US" dirty="0" smtClean="0"/>
              <a:t>above </a:t>
            </a:r>
            <a:r>
              <a:rPr lang="en-US" dirty="0" smtClean="0"/>
              <a:t>(MEF-1b</a:t>
            </a:r>
            <a:r>
              <a:rPr lang="en-US" dirty="0" smtClean="0"/>
              <a:t>, MEF-1c, MEF-1c-shh)</a:t>
            </a:r>
          </a:p>
          <a:p>
            <a:pPr marL="742950" lvl="1" indent="-230188">
              <a:buFont typeface="Arial" pitchFamily="34" charset="0"/>
              <a:buChar char="•"/>
            </a:pPr>
            <a:r>
              <a:rPr lang="en-US" dirty="0" smtClean="0"/>
              <a:t>a new line is established at steps c, d, and e</a:t>
            </a:r>
            <a:endParaRPr lang="en-US" dirty="0"/>
          </a:p>
        </p:txBody>
      </p:sp>
      <p:sp>
        <p:nvSpPr>
          <p:cNvPr id="9" name="TextBox 8"/>
          <p:cNvSpPr txBox="1"/>
          <p:nvPr/>
        </p:nvSpPr>
        <p:spPr>
          <a:xfrm>
            <a:off x="1260567" y="1178362"/>
            <a:ext cx="6571030" cy="369332"/>
          </a:xfrm>
          <a:prstGeom prst="rect">
            <a:avLst/>
          </a:prstGeom>
          <a:noFill/>
        </p:spPr>
        <p:txBody>
          <a:bodyPr wrap="none" rtlCol="0">
            <a:spAutoFit/>
          </a:bodyPr>
          <a:lstStyle/>
          <a:p>
            <a:r>
              <a:rPr lang="en-US" dirty="0" smtClean="0"/>
              <a:t>a                          b                               c                          d                         e</a:t>
            </a:r>
            <a:endParaRPr lang="en-US" dirty="0"/>
          </a:p>
        </p:txBody>
      </p:sp>
      <p:sp>
        <p:nvSpPr>
          <p:cNvPr id="10" name="TextBox 9"/>
          <p:cNvSpPr txBox="1"/>
          <p:nvPr/>
        </p:nvSpPr>
        <p:spPr>
          <a:xfrm>
            <a:off x="2522108" y="152400"/>
            <a:ext cx="4259692" cy="646331"/>
          </a:xfrm>
          <a:prstGeom prst="rect">
            <a:avLst/>
          </a:prstGeom>
          <a:noFill/>
        </p:spPr>
        <p:txBody>
          <a:bodyPr wrap="none" rtlCol="0">
            <a:spAutoFit/>
          </a:bodyPr>
          <a:lstStyle/>
          <a:p>
            <a:r>
              <a:rPr lang="en-US" sz="3600" b="1" dirty="0" smtClean="0"/>
              <a:t>Consensus So Far . . . </a:t>
            </a:r>
            <a:endParaRPr lang="en-US" sz="3600" b="1" dirty="0"/>
          </a:p>
        </p:txBody>
      </p:sp>
      <p:pic>
        <p:nvPicPr>
          <p:cNvPr id="1032" name="Picture 8" descr="C:\Users\brushm\AppData\Roaming\PixelMetrics\CaptureWiz\Temp\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0" y="2747736"/>
            <a:ext cx="2933701" cy="120015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4509" y="756178"/>
            <a:ext cx="9245603" cy="400110"/>
          </a:xfrm>
          <a:prstGeom prst="rect">
            <a:avLst/>
          </a:prstGeom>
        </p:spPr>
        <p:txBody>
          <a:bodyPr wrap="square">
            <a:spAutoFit/>
          </a:bodyPr>
          <a:lstStyle/>
          <a:p>
            <a:pPr marL="0" lvl="1">
              <a:defRPr/>
            </a:pPr>
            <a:r>
              <a:rPr lang="en-US" sz="2000" b="1" u="sng" dirty="0">
                <a:solidFill>
                  <a:srgbClr val="C00000"/>
                </a:solidFill>
                <a:effectLst>
                  <a:outerShdw blurRad="38100" dist="38100" dir="2700000" algn="tl">
                    <a:srgbClr val="000000">
                      <a:alpha val="43137"/>
                    </a:srgbClr>
                  </a:outerShdw>
                </a:effectLst>
              </a:rPr>
              <a:t>Origination</a:t>
            </a:r>
            <a:r>
              <a:rPr lang="en-US" sz="2000" b="1" dirty="0">
                <a:solidFill>
                  <a:srgbClr val="C00000"/>
                </a:solidFill>
                <a:effectLst>
                  <a:outerShdw blurRad="38100" dist="38100" dir="2700000" algn="tl">
                    <a:srgbClr val="000000">
                      <a:alpha val="43137"/>
                    </a:srgbClr>
                  </a:outerShdw>
                </a:effectLst>
              </a:rPr>
              <a:t> and </a:t>
            </a:r>
            <a:r>
              <a:rPr lang="en-US" sz="2000" b="1" u="sng" dirty="0">
                <a:solidFill>
                  <a:srgbClr val="C00000"/>
                </a:solidFill>
                <a:effectLst>
                  <a:outerShdw blurRad="38100" dist="38100" dir="2700000" algn="tl">
                    <a:srgbClr val="000000">
                      <a:alpha val="43137"/>
                    </a:srgbClr>
                  </a:outerShdw>
                </a:effectLst>
              </a:rPr>
              <a:t>chains of derivation </a:t>
            </a:r>
            <a:r>
              <a:rPr lang="en-US" sz="2000" b="1" dirty="0">
                <a:solidFill>
                  <a:srgbClr val="C00000"/>
                </a:solidFill>
                <a:effectLst>
                  <a:outerShdw blurRad="38100" dist="38100" dir="2700000" algn="tl">
                    <a:srgbClr val="000000">
                      <a:alpha val="43137"/>
                    </a:srgbClr>
                  </a:outerShdw>
                </a:effectLst>
              </a:rPr>
              <a:t>are </a:t>
            </a:r>
            <a:r>
              <a:rPr lang="en-US" sz="2000" b="1" dirty="0" smtClean="0">
                <a:solidFill>
                  <a:srgbClr val="C00000"/>
                </a:solidFill>
                <a:effectLst>
                  <a:outerShdw blurRad="38100" dist="38100" dir="2700000" algn="tl">
                    <a:srgbClr val="000000">
                      <a:alpha val="43137"/>
                    </a:srgbClr>
                  </a:outerShdw>
                </a:effectLst>
              </a:rPr>
              <a:t>key for </a:t>
            </a:r>
            <a:r>
              <a:rPr lang="en-US" sz="2000" b="1" dirty="0">
                <a:solidFill>
                  <a:srgbClr val="C00000"/>
                </a:solidFill>
                <a:effectLst>
                  <a:outerShdw blurRad="38100" dist="38100" dir="2700000" algn="tl">
                    <a:srgbClr val="000000">
                      <a:alpha val="43137"/>
                    </a:srgbClr>
                  </a:outerShdw>
                </a:effectLst>
              </a:rPr>
              <a:t>distinguishing </a:t>
            </a:r>
            <a:r>
              <a:rPr lang="en-US" sz="2000" b="1" dirty="0" smtClean="0">
                <a:solidFill>
                  <a:srgbClr val="C00000"/>
                </a:solidFill>
                <a:effectLst>
                  <a:outerShdw blurRad="38100" dist="38100" dir="2700000" algn="tl">
                    <a:srgbClr val="000000">
                      <a:alpha val="43137"/>
                    </a:srgbClr>
                  </a:outerShdw>
                </a:effectLst>
              </a:rPr>
              <a:t> fundamental concepts</a:t>
            </a:r>
            <a:endParaRPr lang="en-US" sz="2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7299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brushm\AppData\Roaming\PixelMetrics\CaptureWiz\Temp\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1810655"/>
            <a:ext cx="8641381" cy="27736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900" y="4638212"/>
            <a:ext cx="8775700" cy="2123658"/>
          </a:xfrm>
          <a:prstGeom prst="rect">
            <a:avLst/>
          </a:prstGeom>
          <a:noFill/>
        </p:spPr>
        <p:txBody>
          <a:bodyPr wrap="square" rtlCol="0">
            <a:spAutoFit/>
          </a:bodyPr>
          <a:lstStyle/>
          <a:p>
            <a:r>
              <a:rPr lang="en-US" b="1" dirty="0" smtClean="0"/>
              <a:t>A given cultured cell or cell line cell can be part of only one cell culture or cell line (because all cell cultures and lines have disjoint/mutually exclusive member cells)</a:t>
            </a:r>
            <a:endParaRPr lang="en-US" b="1" dirty="0"/>
          </a:p>
          <a:p>
            <a:pPr marL="285750" lvl="1" indent="-285750">
              <a:buFont typeface="Arial" pitchFamily="34" charset="0"/>
              <a:buChar char="•"/>
            </a:pPr>
            <a:r>
              <a:rPr lang="en-US" dirty="0" smtClean="0"/>
              <a:t>For example, when a primary culture is passaged a new ‘cell line’ is created, and all cells output from this passage are no longer members of the old primary culture (which may continue to exist)</a:t>
            </a:r>
          </a:p>
          <a:p>
            <a:pPr marL="0" lvl="1"/>
            <a:endParaRPr lang="en-US" sz="600" dirty="0"/>
          </a:p>
          <a:p>
            <a:pPr marL="0" lvl="1"/>
            <a:r>
              <a:rPr lang="en-US" b="1" dirty="0" smtClean="0"/>
              <a:t>Even a single isolated cell line cell is necessarily part_of a cell line (since a cell line includes all cells derived from its establishment, independent of their being physically co-located )</a:t>
            </a:r>
            <a:endParaRPr lang="en-US" b="1" dirty="0"/>
          </a:p>
        </p:txBody>
      </p:sp>
      <p:sp>
        <p:nvSpPr>
          <p:cNvPr id="2" name="TextBox 1"/>
          <p:cNvSpPr txBox="1"/>
          <p:nvPr/>
        </p:nvSpPr>
        <p:spPr>
          <a:xfrm>
            <a:off x="1203134" y="1505856"/>
            <a:ext cx="6518131" cy="369332"/>
          </a:xfrm>
          <a:prstGeom prst="rect">
            <a:avLst/>
          </a:prstGeom>
          <a:noFill/>
        </p:spPr>
        <p:txBody>
          <a:bodyPr wrap="none" rtlCol="0">
            <a:spAutoFit/>
          </a:bodyPr>
          <a:lstStyle/>
          <a:p>
            <a:r>
              <a:rPr lang="en-US" dirty="0" smtClean="0"/>
              <a:t>a                       b                               c                         d                              e</a:t>
            </a:r>
            <a:endParaRPr lang="en-US" dirty="0"/>
          </a:p>
        </p:txBody>
      </p:sp>
      <p:grpSp>
        <p:nvGrpSpPr>
          <p:cNvPr id="11" name="Group 10"/>
          <p:cNvGrpSpPr/>
          <p:nvPr/>
        </p:nvGrpSpPr>
        <p:grpSpPr>
          <a:xfrm>
            <a:off x="60960" y="3014071"/>
            <a:ext cx="2987040" cy="1238557"/>
            <a:chOff x="60960" y="2784803"/>
            <a:chExt cx="2987040" cy="1238557"/>
          </a:xfrm>
        </p:grpSpPr>
        <p:grpSp>
          <p:nvGrpSpPr>
            <p:cNvPr id="3" name="Group 2"/>
            <p:cNvGrpSpPr/>
            <p:nvPr/>
          </p:nvGrpSpPr>
          <p:grpSpPr>
            <a:xfrm>
              <a:off x="87464" y="2784803"/>
              <a:ext cx="2920148" cy="1202883"/>
              <a:chOff x="87464" y="2784803"/>
              <a:chExt cx="2920148" cy="1202883"/>
            </a:xfrm>
          </p:grpSpPr>
          <p:pic>
            <p:nvPicPr>
              <p:cNvPr id="8" name="Picture 6" descr="C:\Users\brushm\AppData\Roaming\PixelMetrics\CaptureWiz\Temp\16.jpg"/>
              <p:cNvPicPr>
                <a:picLocks noChangeAspect="1" noChangeArrowheads="1"/>
              </p:cNvPicPr>
              <p:nvPr/>
            </p:nvPicPr>
            <p:blipFill rotWithShape="1">
              <a:blip r:embed="rId4">
                <a:extLst>
                  <a:ext uri="{28A0092B-C50C-407E-A947-70E740481C1C}">
                    <a14:useLocalDpi xmlns:a14="http://schemas.microsoft.com/office/drawing/2010/main" val="0"/>
                  </a:ext>
                </a:extLst>
              </a:blip>
              <a:srcRect t="32687"/>
              <a:stretch/>
            </p:blipFill>
            <p:spPr bwMode="auto">
              <a:xfrm>
                <a:off x="102704" y="3108959"/>
                <a:ext cx="2904908" cy="878727"/>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0" name="Picture 6" descr="C:\Users\brushm\AppData\Roaming\PixelMetrics\CaptureWiz\Temp\16.jpg"/>
              <p:cNvPicPr>
                <a:picLocks noChangeAspect="1" noChangeArrowheads="1"/>
              </p:cNvPicPr>
              <p:nvPr/>
            </p:nvPicPr>
            <p:blipFill rotWithShape="1">
              <a:blip r:embed="rId4">
                <a:extLst>
                  <a:ext uri="{28A0092B-C50C-407E-A947-70E740481C1C}">
                    <a14:useLocalDpi xmlns:a14="http://schemas.microsoft.com/office/drawing/2010/main" val="0"/>
                  </a:ext>
                </a:extLst>
              </a:blip>
              <a:srcRect t="-6153" b="78987"/>
              <a:stretch/>
            </p:blipFill>
            <p:spPr bwMode="auto">
              <a:xfrm>
                <a:off x="87464" y="2784803"/>
                <a:ext cx="2904908" cy="354636"/>
              </a:xfrm>
              <a:prstGeom prst="rect">
                <a:avLst/>
              </a:prstGeom>
              <a:noFill/>
              <a:ln w="28575">
                <a:noFill/>
              </a:ln>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60960" y="2834640"/>
              <a:ext cx="2987040"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522108" y="152400"/>
            <a:ext cx="4259692" cy="646331"/>
          </a:xfrm>
          <a:prstGeom prst="rect">
            <a:avLst/>
          </a:prstGeom>
          <a:noFill/>
        </p:spPr>
        <p:txBody>
          <a:bodyPr wrap="none" rtlCol="0">
            <a:spAutoFit/>
          </a:bodyPr>
          <a:lstStyle/>
          <a:p>
            <a:r>
              <a:rPr lang="en-US" sz="3600" b="1" dirty="0" smtClean="0"/>
              <a:t>Consensus So Far . . . </a:t>
            </a:r>
            <a:endParaRPr lang="en-US" sz="3600" b="1" dirty="0"/>
          </a:p>
        </p:txBody>
      </p:sp>
      <p:sp>
        <p:nvSpPr>
          <p:cNvPr id="6" name="Rectangle 5"/>
          <p:cNvSpPr/>
          <p:nvPr/>
        </p:nvSpPr>
        <p:spPr>
          <a:xfrm>
            <a:off x="210456" y="754297"/>
            <a:ext cx="8775700" cy="800219"/>
          </a:xfrm>
          <a:prstGeom prst="rect">
            <a:avLst/>
          </a:prstGeom>
        </p:spPr>
        <p:txBody>
          <a:bodyPr wrap="square">
            <a:spAutoFit/>
          </a:bodyPr>
          <a:lstStyle/>
          <a:p>
            <a:pPr algn="ctr"/>
            <a:r>
              <a:rPr lang="en-US" sz="2000" b="1" dirty="0">
                <a:solidFill>
                  <a:srgbClr val="C00000"/>
                </a:solidFill>
                <a:effectLst>
                  <a:outerShdw blurRad="38100" dist="38100" dir="2700000" algn="tl">
                    <a:srgbClr val="000000">
                      <a:alpha val="43137"/>
                    </a:srgbClr>
                  </a:outerShdw>
                </a:effectLst>
              </a:rPr>
              <a:t>Cells enter the picture as parts of cell cultures and </a:t>
            </a:r>
            <a:r>
              <a:rPr lang="en-US" sz="2000" b="1" dirty="0" smtClean="0">
                <a:solidFill>
                  <a:srgbClr val="C00000"/>
                </a:solidFill>
                <a:effectLst>
                  <a:outerShdw blurRad="38100" dist="38100" dir="2700000" algn="tl">
                    <a:srgbClr val="000000">
                      <a:alpha val="43137"/>
                    </a:srgbClr>
                  </a:outerShdw>
                </a:effectLst>
              </a:rPr>
              <a:t>lines.</a:t>
            </a:r>
          </a:p>
          <a:p>
            <a:pPr algn="ctr"/>
            <a:endParaRPr lang="en-US" sz="600" b="1" dirty="0" smtClean="0">
              <a:solidFill>
                <a:srgbClr val="C00000"/>
              </a:solidFill>
              <a:effectLst>
                <a:outerShdw blurRad="38100" dist="38100" dir="2700000" algn="tl">
                  <a:srgbClr val="000000">
                    <a:alpha val="43137"/>
                  </a:srgbClr>
                </a:outerShdw>
              </a:effectLst>
            </a:endParaRPr>
          </a:p>
          <a:p>
            <a:pPr algn="ctr"/>
            <a:r>
              <a:rPr lang="en-US" sz="2000" b="1" dirty="0" smtClean="0">
                <a:solidFill>
                  <a:srgbClr val="C00000"/>
                </a:solidFill>
                <a:effectLst>
                  <a:outerShdw blurRad="38100" dist="38100" dir="2700000" algn="tl">
                    <a:srgbClr val="000000">
                      <a:alpha val="43137"/>
                    </a:srgbClr>
                  </a:outerShdw>
                </a:effectLst>
              </a:rPr>
              <a:t>Trivially</a:t>
            </a:r>
            <a:r>
              <a:rPr lang="en-US" sz="2000" b="1" dirty="0">
                <a:solidFill>
                  <a:srgbClr val="C00000"/>
                </a:solidFill>
                <a:effectLst>
                  <a:outerShdw blurRad="38100" dist="38100" dir="2700000" algn="tl">
                    <a:srgbClr val="000000">
                      <a:alpha val="43137"/>
                    </a:srgbClr>
                  </a:outerShdw>
                </a:effectLst>
              </a:rPr>
              <a:t>, cells are inputs/outputs of the same processes as their collections.</a:t>
            </a:r>
          </a:p>
        </p:txBody>
      </p:sp>
    </p:spTree>
    <p:extLst>
      <p:ext uri="{BB962C8B-B14F-4D97-AF65-F5344CB8AC3E}">
        <p14:creationId xmlns:p14="http://schemas.microsoft.com/office/powerpoint/2010/main" val="3640657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68069"/>
            <a:ext cx="6969985" cy="646331"/>
          </a:xfrm>
          <a:prstGeom prst="rect">
            <a:avLst/>
          </a:prstGeom>
          <a:noFill/>
        </p:spPr>
        <p:txBody>
          <a:bodyPr wrap="none" rtlCol="0">
            <a:spAutoFit/>
          </a:bodyPr>
          <a:lstStyle/>
          <a:p>
            <a:r>
              <a:rPr lang="en-US" sz="3600" b="1" dirty="0" smtClean="0"/>
              <a:t>Review Class Definitions and Labels</a:t>
            </a:r>
            <a:endParaRPr lang="en-US" sz="3600" b="1"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2"/>
              </a:rPr>
              <a:t>https://docs.google.com/spreadsheet/ccc?key=0AiKzIoedGeqJdEkwd2Q1aFJPTHR5d0U5VUpkekJ3b1E#gid=0</a:t>
            </a:r>
            <a:endParaRPr lang="en-US" sz="2400" dirty="0" smtClean="0"/>
          </a:p>
          <a:p>
            <a:pPr algn="ctr"/>
            <a:endParaRPr lang="en-US" sz="2400" dirty="0"/>
          </a:p>
        </p:txBody>
      </p:sp>
    </p:spTree>
    <p:extLst>
      <p:ext uri="{BB962C8B-B14F-4D97-AF65-F5344CB8AC3E}">
        <p14:creationId xmlns:p14="http://schemas.microsoft.com/office/powerpoint/2010/main" val="1065597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307372"/>
            <a:ext cx="8077200" cy="3816429"/>
          </a:xfrm>
          <a:prstGeom prst="rect">
            <a:avLst/>
          </a:prstGeom>
        </p:spPr>
        <p:txBody>
          <a:bodyPr wrap="square">
            <a:spAutoFit/>
          </a:bodyPr>
          <a:lstStyle/>
          <a:p>
            <a:pPr fontAlgn="ctr"/>
            <a:r>
              <a:rPr lang="en-US" sz="3200" dirty="0" smtClean="0"/>
              <a:t>1. Defining a ‘cell line’ has been particularly challenging (as evidenced by lively debate)</a:t>
            </a:r>
          </a:p>
          <a:p>
            <a:pPr fontAlgn="ctr"/>
            <a:endParaRPr lang="en-US" dirty="0"/>
          </a:p>
          <a:p>
            <a:pPr fontAlgn="ctr"/>
            <a:r>
              <a:rPr lang="en-US" sz="2800" dirty="0" smtClean="0"/>
              <a:t>When is a new cell line established?</a:t>
            </a:r>
          </a:p>
          <a:p>
            <a:pPr marL="803275" lvl="1" indent="-457200" fontAlgn="ctr">
              <a:spcBef>
                <a:spcPts val="600"/>
              </a:spcBef>
              <a:buFont typeface="+mj-lt"/>
              <a:buAutoNum type="alphaUcPeriod"/>
            </a:pPr>
            <a:r>
              <a:rPr lang="en-US" sz="2400" dirty="0" smtClean="0"/>
              <a:t>When does a primary culture become a cell line?</a:t>
            </a:r>
          </a:p>
          <a:p>
            <a:pPr marL="1423988" lvl="3" indent="-231775" fontAlgn="ctr">
              <a:spcBef>
                <a:spcPts val="600"/>
              </a:spcBef>
              <a:buFont typeface="Arial" pitchFamily="34" charset="0"/>
              <a:buChar char="•"/>
            </a:pPr>
            <a:r>
              <a:rPr lang="en-US" sz="2000" dirty="0" smtClean="0"/>
              <a:t>first passage?  </a:t>
            </a:r>
            <a:r>
              <a:rPr lang="en-US" sz="2000" dirty="0" err="1" smtClean="0"/>
              <a:t>Xth</a:t>
            </a:r>
            <a:r>
              <a:rPr lang="en-US" sz="2000" dirty="0" smtClean="0"/>
              <a:t> passage? some non-passage criteria?</a:t>
            </a:r>
          </a:p>
          <a:p>
            <a:pPr marL="803275" lvl="1" indent="-457200" fontAlgn="ctr">
              <a:spcBef>
                <a:spcPts val="600"/>
              </a:spcBef>
              <a:buFont typeface="+mj-lt"/>
              <a:buAutoNum type="alphaUcPeriod"/>
            </a:pPr>
            <a:r>
              <a:rPr lang="en-US" sz="2400" dirty="0" smtClean="0"/>
              <a:t>What experimental modifications of existing lines create a new line? </a:t>
            </a:r>
          </a:p>
          <a:p>
            <a:pPr marL="1423988" lvl="1" indent="-231775" fontAlgn="ctr">
              <a:spcBef>
                <a:spcPts val="600"/>
              </a:spcBef>
              <a:buFont typeface="Arial" pitchFamily="34" charset="0"/>
              <a:buChar char="•"/>
            </a:pPr>
            <a:r>
              <a:rPr lang="en-US" sz="2000" dirty="0" smtClean="0"/>
              <a:t>selection? immortalization? other genetic modifications? </a:t>
            </a:r>
            <a:endParaRPr lang="en-US" sz="2000"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3"/>
              </a:rPr>
              <a:t>https://docs.google.com/spreadsheet/ccc?key=0AiKzIoedGeqJdEkwd2Q1aFJPTHR5d0U5VUpkekJ3b1E#gid=0</a:t>
            </a:r>
            <a:endParaRPr lang="en-US" sz="2400" dirty="0" smtClean="0"/>
          </a:p>
          <a:p>
            <a:pPr algn="ctr"/>
            <a:endParaRPr lang="en-US" sz="2400" dirty="0"/>
          </a:p>
        </p:txBody>
      </p:sp>
      <p:sp>
        <p:nvSpPr>
          <p:cNvPr id="7" name="TextBox 6"/>
          <p:cNvSpPr txBox="1"/>
          <p:nvPr/>
        </p:nvSpPr>
        <p:spPr>
          <a:xfrm>
            <a:off x="1732056" y="268069"/>
            <a:ext cx="5735544" cy="646331"/>
          </a:xfrm>
          <a:prstGeom prst="rect">
            <a:avLst/>
          </a:prstGeom>
          <a:noFill/>
        </p:spPr>
        <p:txBody>
          <a:bodyPr wrap="none" rtlCol="0">
            <a:spAutoFit/>
          </a:bodyPr>
          <a:lstStyle/>
          <a:p>
            <a:r>
              <a:rPr lang="en-US" sz="3600" b="1" dirty="0" smtClean="0"/>
              <a:t>Class Definitions: Challenges</a:t>
            </a:r>
            <a:endParaRPr lang="en-US" sz="3600" b="1" dirty="0"/>
          </a:p>
        </p:txBody>
      </p:sp>
    </p:spTree>
    <p:extLst>
      <p:ext uri="{BB962C8B-B14F-4D97-AF65-F5344CB8AC3E}">
        <p14:creationId xmlns:p14="http://schemas.microsoft.com/office/powerpoint/2010/main" val="593826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3" name="TextBox 2"/>
          <p:cNvSpPr txBox="1"/>
          <p:nvPr/>
        </p:nvSpPr>
        <p:spPr>
          <a:xfrm>
            <a:off x="76200" y="883920"/>
            <a:ext cx="8991600" cy="5647700"/>
          </a:xfrm>
          <a:prstGeom prst="rect">
            <a:avLst/>
          </a:prstGeom>
          <a:noFill/>
        </p:spPr>
        <p:txBody>
          <a:bodyPr wrap="square" rtlCol="0">
            <a:spAutoFit/>
          </a:bodyPr>
          <a:lstStyle/>
          <a:p>
            <a:pPr algn="ctr"/>
            <a:r>
              <a:rPr lang="en-US" sz="2600" dirty="0" smtClean="0"/>
              <a:t>Three hierarchies that represent different ‘populations’ of cells that are relevant in different contexts of experimental biology </a:t>
            </a:r>
          </a:p>
          <a:p>
            <a:endParaRPr lang="en-US" sz="2400" b="1" dirty="0"/>
          </a:p>
          <a:p>
            <a:endParaRPr lang="en-US" sz="2400" b="1" dirty="0" smtClean="0"/>
          </a:p>
          <a:p>
            <a:endParaRPr lang="en-US" sz="2400" b="1" dirty="0"/>
          </a:p>
          <a:p>
            <a:endParaRPr lang="en-US" sz="2400" b="1" dirty="0" smtClean="0"/>
          </a:p>
          <a:p>
            <a:endParaRPr lang="en-US" sz="2000" b="1" dirty="0" smtClean="0"/>
          </a:p>
          <a:p>
            <a:endParaRPr lang="en-US" sz="1000" b="1" dirty="0" smtClean="0"/>
          </a:p>
          <a:p>
            <a:pPr lvl="1">
              <a:spcBef>
                <a:spcPts val="600"/>
              </a:spcBef>
            </a:pPr>
            <a:r>
              <a:rPr lang="en-US" sz="2400" dirty="0" smtClean="0"/>
              <a:t>1.  A single </a:t>
            </a:r>
            <a:r>
              <a:rPr lang="en-US" sz="2400" u="sng" dirty="0" smtClean="0"/>
              <a:t>‘cultured cell’</a:t>
            </a:r>
          </a:p>
          <a:p>
            <a:pPr marL="1089025" lvl="2" indent="-220663">
              <a:spcBef>
                <a:spcPts val="600"/>
              </a:spcBef>
              <a:buFont typeface="Arial" pitchFamily="34" charset="0"/>
              <a:buChar char="•"/>
              <a:tabLst>
                <a:tab pos="1203325" algn="l"/>
              </a:tabLst>
            </a:pPr>
            <a:r>
              <a:rPr lang="en-US" sz="2000" dirty="0" smtClean="0"/>
              <a:t>review for implementation in </a:t>
            </a:r>
            <a:r>
              <a:rPr lang="en-US" sz="2000" dirty="0" smtClean="0"/>
              <a:t> CL or CLO (CLO requirements </a:t>
            </a:r>
            <a:r>
              <a:rPr lang="en-US" sz="2000" dirty="0" smtClean="0"/>
              <a:t>met?)</a:t>
            </a:r>
          </a:p>
          <a:p>
            <a:pPr marL="1089025" lvl="2" indent="-220663">
              <a:spcBef>
                <a:spcPts val="600"/>
              </a:spcBef>
              <a:buFont typeface="Arial" pitchFamily="34" charset="0"/>
              <a:buChar char="•"/>
              <a:tabLst>
                <a:tab pos="1203325" algn="l"/>
              </a:tabLst>
            </a:pPr>
            <a:endParaRPr lang="en-US" sz="500" dirty="0" smtClean="0"/>
          </a:p>
          <a:p>
            <a:pPr lvl="1">
              <a:spcBef>
                <a:spcPts val="600"/>
              </a:spcBef>
            </a:pPr>
            <a:r>
              <a:rPr lang="en-US" sz="2400" dirty="0" smtClean="0"/>
              <a:t>2.  A </a:t>
            </a:r>
            <a:r>
              <a:rPr lang="en-US" sz="2400" u="sng" dirty="0" smtClean="0"/>
              <a:t>‘cell culture’</a:t>
            </a:r>
            <a:r>
              <a:rPr lang="en-US" sz="2400" dirty="0" smtClean="0"/>
              <a:t> or </a:t>
            </a:r>
            <a:r>
              <a:rPr lang="en-US" sz="2400" u="sng" dirty="0" smtClean="0"/>
              <a:t>‘cell line’</a:t>
            </a:r>
            <a:r>
              <a:rPr lang="en-US" sz="2400" dirty="0" smtClean="0"/>
              <a:t> as an entire lineage of cells</a:t>
            </a:r>
            <a:endParaRPr lang="en-US" sz="2400" u="sng" dirty="0" smtClean="0"/>
          </a:p>
          <a:p>
            <a:pPr marL="1089025" lvl="2" indent="-220663">
              <a:spcBef>
                <a:spcPts val="600"/>
              </a:spcBef>
              <a:buFont typeface="Arial" pitchFamily="34" charset="0"/>
              <a:buChar char="•"/>
              <a:tabLst>
                <a:tab pos="1203325" algn="l"/>
              </a:tabLst>
            </a:pPr>
            <a:r>
              <a:rPr lang="en-US" sz="2000" dirty="0" smtClean="0"/>
              <a:t>to live in OBI</a:t>
            </a:r>
            <a:endParaRPr lang="en-US" sz="2000" dirty="0" smtClean="0"/>
          </a:p>
          <a:p>
            <a:pPr marL="1089025" lvl="2" indent="-220663">
              <a:spcBef>
                <a:spcPts val="600"/>
              </a:spcBef>
              <a:buFont typeface="Arial" pitchFamily="34" charset="0"/>
              <a:buChar char="•"/>
              <a:tabLst>
                <a:tab pos="1203325" algn="l"/>
              </a:tabLst>
            </a:pPr>
            <a:endParaRPr lang="en-US" sz="600" dirty="0"/>
          </a:p>
          <a:p>
            <a:pPr marL="457200" lvl="2">
              <a:spcBef>
                <a:spcPts val="600"/>
              </a:spcBef>
            </a:pPr>
            <a:r>
              <a:rPr lang="en-US" sz="2400" dirty="0" smtClean="0"/>
              <a:t>3.  A </a:t>
            </a:r>
            <a:r>
              <a:rPr lang="en-US" sz="2400" u="sng" dirty="0" smtClean="0"/>
              <a:t>‘cell culture sample</a:t>
            </a:r>
            <a:r>
              <a:rPr lang="en-US" sz="2400" dirty="0" smtClean="0"/>
              <a:t>’ as an applied portion of a cell culture/line</a:t>
            </a:r>
          </a:p>
          <a:p>
            <a:pPr marL="1089025" lvl="1" indent="-220663">
              <a:spcBef>
                <a:spcPts val="600"/>
              </a:spcBef>
              <a:buFont typeface="Arial" pitchFamily="34" charset="0"/>
              <a:buChar char="•"/>
              <a:tabLst>
                <a:tab pos="1203325" algn="l"/>
              </a:tabLst>
            </a:pPr>
            <a:r>
              <a:rPr lang="en-US" sz="2000" dirty="0"/>
              <a:t>a</a:t>
            </a:r>
            <a:r>
              <a:rPr lang="en-US" sz="2000" dirty="0" smtClean="0"/>
              <a:t>lso to </a:t>
            </a:r>
            <a:r>
              <a:rPr lang="en-US" sz="2000" dirty="0" smtClean="0"/>
              <a:t>live </a:t>
            </a:r>
            <a:r>
              <a:rPr lang="en-US" sz="2000" dirty="0" smtClean="0"/>
              <a:t>in OBI</a:t>
            </a:r>
          </a:p>
        </p:txBody>
      </p:sp>
      <p:pic>
        <p:nvPicPr>
          <p:cNvPr id="4" name="Picture 6" descr="C:\Users\brushm\AppData\Roaming\PixelMetrics\CaptureWiz\Temp\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18" y="2039529"/>
            <a:ext cx="2752759" cy="1237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brushm\AppData\Roaming\PixelMetrics\CaptureWiz\Temp\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410" y="2054375"/>
            <a:ext cx="3109390" cy="1203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C:\Users\brushm\AppData\Roaming\PixelMetrics\CaptureWiz\Temp\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598" y="2078398"/>
            <a:ext cx="2479684" cy="103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140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4" name="TextBox 3"/>
          <p:cNvSpPr txBox="1"/>
          <p:nvPr/>
        </p:nvSpPr>
        <p:spPr>
          <a:xfrm>
            <a:off x="76200" y="883920"/>
            <a:ext cx="8991600" cy="4185761"/>
          </a:xfrm>
          <a:prstGeom prst="rect">
            <a:avLst/>
          </a:prstGeom>
          <a:noFill/>
        </p:spPr>
        <p:txBody>
          <a:bodyPr wrap="square" rtlCol="0">
            <a:spAutoFit/>
          </a:bodyPr>
          <a:lstStyle/>
          <a:p>
            <a:pPr algn="ctr"/>
            <a:r>
              <a:rPr lang="en-US" sz="2600" dirty="0" smtClean="0"/>
              <a:t>Three hierarchies that represent different ‘populations’ of cells that are relevant in different contexts of experimental biology </a:t>
            </a:r>
          </a:p>
          <a:p>
            <a:endParaRPr lang="en-US" sz="2400" b="1" dirty="0"/>
          </a:p>
          <a:p>
            <a:endParaRPr lang="en-US" sz="2400" b="1" dirty="0" smtClean="0"/>
          </a:p>
          <a:p>
            <a:endParaRPr lang="en-US" sz="2400" b="1" dirty="0"/>
          </a:p>
          <a:p>
            <a:endParaRPr lang="en-US" sz="2400" b="1" dirty="0" smtClean="0"/>
          </a:p>
          <a:p>
            <a:endParaRPr lang="en-US" sz="2200" b="1" dirty="0" smtClean="0"/>
          </a:p>
          <a:p>
            <a:r>
              <a:rPr lang="en-US" sz="2200" dirty="0"/>
              <a:t>OBI may not want to implement all of these classes (wary of </a:t>
            </a:r>
            <a:r>
              <a:rPr lang="en-US" sz="2200" dirty="0" smtClean="0"/>
              <a:t>duplication). But </a:t>
            </a:r>
            <a:r>
              <a:rPr lang="en-US" sz="2200" dirty="0"/>
              <a:t>there are times when we want to talk about cultured cells at each of these levels, as there are characteristics and processes relevant to each.</a:t>
            </a:r>
          </a:p>
          <a:p>
            <a:endParaRPr lang="en-US" sz="2000" b="1" dirty="0" smtClean="0"/>
          </a:p>
          <a:p>
            <a:endParaRPr lang="en-US" sz="1000" b="1" dirty="0" smtClean="0"/>
          </a:p>
        </p:txBody>
      </p:sp>
      <p:pic>
        <p:nvPicPr>
          <p:cNvPr id="5" name="Picture 6" descr="C:\Users\brushm\AppData\Roaming\PixelMetrics\CaptureWiz\Temp\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18" y="2039529"/>
            <a:ext cx="2752759" cy="12370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brushm\AppData\Roaming\PixelMetrics\CaptureWiz\Temp\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410" y="2054375"/>
            <a:ext cx="3109390" cy="12036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C:\Users\brushm\AppData\Roaming\PixelMetrics\CaptureWiz\Temp\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598" y="2078398"/>
            <a:ext cx="2479684" cy="10332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648200" y="4648200"/>
            <a:ext cx="3429000" cy="1785104"/>
          </a:xfrm>
          <a:prstGeom prst="rect">
            <a:avLst/>
          </a:prstGeom>
        </p:spPr>
        <p:txBody>
          <a:bodyPr wrap="square">
            <a:spAutoFit/>
          </a:bodyPr>
          <a:lstStyle/>
          <a:p>
            <a:pPr marL="171450" indent="-171450">
              <a:spcBef>
                <a:spcPts val="600"/>
              </a:spcBef>
              <a:buFontTx/>
              <a:buChar char="-"/>
            </a:pPr>
            <a:r>
              <a:rPr lang="en-US" dirty="0" smtClean="0"/>
              <a:t>establishment </a:t>
            </a:r>
            <a:r>
              <a:rPr lang="en-US" dirty="0"/>
              <a:t>of a lineage (2)</a:t>
            </a:r>
          </a:p>
          <a:p>
            <a:pPr marL="171450" indent="-171450">
              <a:spcBef>
                <a:spcPts val="600"/>
              </a:spcBef>
              <a:buFontTx/>
              <a:buChar char="-"/>
              <a:defRPr/>
            </a:pPr>
            <a:r>
              <a:rPr lang="en-US" dirty="0"/>
              <a:t>experimental inputs (1 or 3)</a:t>
            </a:r>
          </a:p>
          <a:p>
            <a:pPr marL="171450" indent="-171450">
              <a:spcBef>
                <a:spcPts val="600"/>
              </a:spcBef>
              <a:buFontTx/>
              <a:buChar char="-"/>
            </a:pPr>
            <a:r>
              <a:rPr lang="en-US" dirty="0"/>
              <a:t>passage number (3)</a:t>
            </a:r>
          </a:p>
          <a:p>
            <a:pPr marL="171450" indent="-171450">
              <a:spcBef>
                <a:spcPts val="600"/>
              </a:spcBef>
              <a:buFontTx/>
              <a:buChar char="-"/>
              <a:defRPr/>
            </a:pPr>
            <a:r>
              <a:rPr lang="en-US" dirty="0"/>
              <a:t>catalog offerings (3</a:t>
            </a:r>
            <a:r>
              <a:rPr lang="en-US" dirty="0" smtClean="0"/>
              <a:t>)</a:t>
            </a:r>
          </a:p>
          <a:p>
            <a:pPr marL="171450" indent="-171450">
              <a:spcBef>
                <a:spcPts val="600"/>
              </a:spcBef>
              <a:buFontTx/>
              <a:buChar char="-"/>
              <a:defRPr/>
            </a:pPr>
            <a:r>
              <a:rPr lang="en-US" dirty="0" smtClean="0"/>
              <a:t>cell line contamination (3)</a:t>
            </a:r>
            <a:endParaRPr lang="en-US" dirty="0"/>
          </a:p>
        </p:txBody>
      </p:sp>
      <p:sp>
        <p:nvSpPr>
          <p:cNvPr id="9" name="Rectangle 8"/>
          <p:cNvSpPr/>
          <p:nvPr/>
        </p:nvSpPr>
        <p:spPr>
          <a:xfrm>
            <a:off x="685800" y="4648200"/>
            <a:ext cx="4572000" cy="1785104"/>
          </a:xfrm>
          <a:prstGeom prst="rect">
            <a:avLst/>
          </a:prstGeom>
        </p:spPr>
        <p:txBody>
          <a:bodyPr>
            <a:spAutoFit/>
          </a:bodyPr>
          <a:lstStyle/>
          <a:p>
            <a:pPr marL="171450" indent="-171450">
              <a:spcBef>
                <a:spcPts val="600"/>
              </a:spcBef>
              <a:buFontTx/>
              <a:buChar char="-"/>
            </a:pPr>
            <a:r>
              <a:rPr lang="en-US" dirty="0"/>
              <a:t>gene expression (1)</a:t>
            </a:r>
          </a:p>
          <a:p>
            <a:pPr marL="171450" indent="-171450">
              <a:spcBef>
                <a:spcPts val="600"/>
              </a:spcBef>
              <a:buFontTx/>
              <a:buChar char="-"/>
            </a:pPr>
            <a:r>
              <a:rPr lang="en-US" dirty="0"/>
              <a:t>morphology (1)</a:t>
            </a:r>
          </a:p>
          <a:p>
            <a:pPr marL="171450" indent="-171450">
              <a:spcBef>
                <a:spcPts val="600"/>
              </a:spcBef>
              <a:buFontTx/>
              <a:buChar char="-"/>
            </a:pPr>
            <a:r>
              <a:rPr lang="en-US" dirty="0"/>
              <a:t>biological derivation (1 or 2)</a:t>
            </a:r>
          </a:p>
          <a:p>
            <a:pPr marL="171450" indent="-171450">
              <a:spcBef>
                <a:spcPts val="600"/>
              </a:spcBef>
              <a:buFontTx/>
              <a:buChar char="-"/>
            </a:pPr>
            <a:r>
              <a:rPr lang="en-US" dirty="0"/>
              <a:t>growth characteristics (1 or 2</a:t>
            </a:r>
            <a:r>
              <a:rPr lang="en-US" dirty="0" smtClean="0"/>
              <a:t>)</a:t>
            </a:r>
          </a:p>
          <a:p>
            <a:pPr marL="171450" indent="-171450">
              <a:spcBef>
                <a:spcPts val="600"/>
              </a:spcBef>
              <a:buFontTx/>
              <a:buChar char="-"/>
            </a:pPr>
            <a:r>
              <a:rPr lang="en-US" dirty="0"/>
              <a:t>genotype or STR profile (1 or 2)</a:t>
            </a:r>
            <a:endParaRPr lang="en-US" dirty="0"/>
          </a:p>
        </p:txBody>
      </p:sp>
    </p:spTree>
    <p:extLst>
      <p:ext uri="{BB962C8B-B14F-4D97-AF65-F5344CB8AC3E}">
        <p14:creationId xmlns:p14="http://schemas.microsoft.com/office/powerpoint/2010/main" val="400718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 y="3962400"/>
            <a:ext cx="8900591" cy="2693045"/>
          </a:xfrm>
          <a:prstGeom prst="rect">
            <a:avLst/>
          </a:prstGeom>
          <a:noFill/>
        </p:spPr>
        <p:txBody>
          <a:bodyPr wrap="square" rtlCol="0">
            <a:spAutoFit/>
          </a:bodyPr>
          <a:lstStyle/>
          <a:p>
            <a:r>
              <a:rPr lang="en-US" sz="2400" b="1" dirty="0"/>
              <a:t>D</a:t>
            </a:r>
            <a:r>
              <a:rPr lang="en-US" sz="2400" b="1" dirty="0" smtClean="0"/>
              <a:t>efinitional criteria clearly demarcate a useful collection of cells in a sample</a:t>
            </a:r>
            <a:r>
              <a:rPr lang="en-US" sz="2400" b="1" dirty="0"/>
              <a:t>, </a:t>
            </a:r>
            <a:r>
              <a:rPr lang="en-US" sz="2400" b="1" dirty="0" smtClean="0"/>
              <a:t>which </a:t>
            </a:r>
            <a:r>
              <a:rPr lang="en-US" sz="2400" b="1" baseline="0" dirty="0" smtClean="0"/>
              <a:t>represents what researchers actually culture, experiment on, and share.</a:t>
            </a:r>
          </a:p>
          <a:p>
            <a:endParaRPr lang="en-US" sz="800" b="1" baseline="0" dirty="0" smtClean="0"/>
          </a:p>
          <a:p>
            <a:pPr marL="565150" indent="-279400">
              <a:buFont typeface="Arial" pitchFamily="34" charset="0"/>
              <a:buChar char="•"/>
              <a:defRPr/>
            </a:pPr>
            <a:r>
              <a:rPr lang="en-US" sz="2200" dirty="0" smtClean="0"/>
              <a:t>Will be a relatively </a:t>
            </a:r>
            <a:r>
              <a:rPr lang="en-US" sz="2200" dirty="0"/>
              <a:t>uniform population </a:t>
            </a:r>
            <a:r>
              <a:rPr lang="en-US" sz="2200" dirty="0" smtClean="0"/>
              <a:t>(similar </a:t>
            </a:r>
            <a:r>
              <a:rPr lang="en-US" sz="2200" dirty="0"/>
              <a:t>evolution/genetic drifts due to continuous co-culture)</a:t>
            </a:r>
          </a:p>
          <a:p>
            <a:pPr marL="565150" indent="-279400">
              <a:buFont typeface="Arial" pitchFamily="34" charset="0"/>
              <a:buChar char="•"/>
              <a:defRPr/>
            </a:pPr>
            <a:r>
              <a:rPr lang="en-US" sz="2200" dirty="0" smtClean="0"/>
              <a:t>All cells necessarily </a:t>
            </a:r>
            <a:r>
              <a:rPr lang="en-US" sz="2200" dirty="0"/>
              <a:t>output from a single subculture or storage </a:t>
            </a:r>
            <a:r>
              <a:rPr lang="en-US" sz="2200" dirty="0" smtClean="0"/>
              <a:t>split . . . </a:t>
            </a:r>
            <a:endParaRPr lang="en-US" sz="2200" b="1" dirty="0"/>
          </a:p>
          <a:p>
            <a:pPr marL="565150" indent="-279400">
              <a:buFont typeface="Arial" pitchFamily="34" charset="0"/>
              <a:buChar char="•"/>
              <a:defRPr/>
            </a:pPr>
            <a:r>
              <a:rPr lang="en-US" sz="2200" dirty="0" smtClean="0"/>
              <a:t>and necessarily </a:t>
            </a:r>
            <a:r>
              <a:rPr lang="en-US" sz="2200" dirty="0"/>
              <a:t>have the same passage </a:t>
            </a:r>
            <a:r>
              <a:rPr lang="en-US" sz="2200" dirty="0" smtClean="0"/>
              <a:t>number</a:t>
            </a:r>
            <a:endParaRPr lang="en-US" sz="2200" dirty="0"/>
          </a:p>
        </p:txBody>
      </p:sp>
      <p:sp>
        <p:nvSpPr>
          <p:cNvPr id="4" name="TextBox 3"/>
          <p:cNvSpPr txBox="1"/>
          <p:nvPr/>
        </p:nvSpPr>
        <p:spPr>
          <a:xfrm>
            <a:off x="335280" y="762000"/>
            <a:ext cx="8309610" cy="1569660"/>
          </a:xfrm>
          <a:prstGeom prst="rect">
            <a:avLst/>
          </a:prstGeom>
          <a:solidFill>
            <a:schemeClr val="bg1">
              <a:lumMod val="85000"/>
            </a:schemeClr>
          </a:solidFill>
        </p:spPr>
        <p:txBody>
          <a:bodyPr wrap="square" rtlCol="0">
            <a:spAutoFit/>
          </a:bodyPr>
          <a:lstStyle/>
          <a:p>
            <a:pPr algn="ctr"/>
            <a:r>
              <a:rPr lang="en-US" sz="2400" b="1" dirty="0"/>
              <a:t>C</a:t>
            </a:r>
            <a:r>
              <a:rPr lang="en-US" sz="2400" b="1" dirty="0" smtClean="0"/>
              <a:t>ell culture samples </a:t>
            </a:r>
            <a:r>
              <a:rPr lang="en-US" sz="2400" dirty="0" smtClean="0"/>
              <a:t>are collections of cells that represent a defined portion of a cell culture that has been continuously maintained together in culture (or has been removed from such a culture for storage or experimental application)</a:t>
            </a:r>
          </a:p>
        </p:txBody>
      </p:sp>
      <p:sp>
        <p:nvSpPr>
          <p:cNvPr id="3" name="TextBox 2"/>
          <p:cNvSpPr txBox="1"/>
          <p:nvPr/>
        </p:nvSpPr>
        <p:spPr>
          <a:xfrm>
            <a:off x="1981200" y="115956"/>
            <a:ext cx="5188856" cy="646331"/>
          </a:xfrm>
          <a:prstGeom prst="rect">
            <a:avLst/>
          </a:prstGeom>
          <a:noFill/>
        </p:spPr>
        <p:txBody>
          <a:bodyPr wrap="none" rtlCol="0">
            <a:spAutoFit/>
          </a:bodyPr>
          <a:lstStyle/>
          <a:p>
            <a:r>
              <a:rPr lang="en-US" sz="3600" b="1" dirty="0" smtClean="0"/>
              <a:t>Cell Culture Samples (OBI)</a:t>
            </a:r>
            <a:endParaRPr lang="en-US" sz="3600" b="1" dirty="0"/>
          </a:p>
        </p:txBody>
      </p:sp>
      <p:pic>
        <p:nvPicPr>
          <p:cNvPr id="2062" name="Picture 14" descr="C:\Users\brushm\AppData\Roaming\PixelMetrics\CaptureWiz\Temp\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467" y="2514600"/>
            <a:ext cx="6781133" cy="131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8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17851"/>
            <a:ext cx="8382000" cy="4108817"/>
          </a:xfrm>
          <a:prstGeom prst="rect">
            <a:avLst/>
          </a:prstGeom>
        </p:spPr>
        <p:txBody>
          <a:bodyPr wrap="square">
            <a:spAutoFit/>
          </a:bodyPr>
          <a:lstStyle/>
          <a:p>
            <a:pPr marL="457200" lvl="2">
              <a:spcBef>
                <a:spcPts val="600"/>
              </a:spcBef>
            </a:pPr>
            <a:r>
              <a:rPr lang="en-US" sz="2000" b="1" dirty="0" smtClean="0"/>
              <a:t>1.    </a:t>
            </a:r>
            <a:r>
              <a:rPr lang="en-US" sz="2000" b="1" dirty="0" err="1" smtClean="0"/>
              <a:t>OBI:‘</a:t>
            </a:r>
            <a:r>
              <a:rPr lang="en-US" sz="2000" b="1" dirty="0" err="1" smtClean="0"/>
              <a:t>establishing</a:t>
            </a:r>
            <a:r>
              <a:rPr lang="en-US" sz="2000" b="1" dirty="0"/>
              <a:t> </a:t>
            </a:r>
            <a:r>
              <a:rPr lang="en-US" sz="2000" b="1" dirty="0" smtClean="0"/>
              <a:t>cell line’ </a:t>
            </a:r>
            <a:r>
              <a:rPr lang="en-US" sz="2000" dirty="0" smtClean="0"/>
              <a:t>processes</a:t>
            </a:r>
            <a:endParaRPr lang="en-US" sz="2000" dirty="0" smtClean="0"/>
          </a:p>
          <a:p>
            <a:pPr marL="1257300" lvl="3" indent="-342900">
              <a:spcBef>
                <a:spcPts val="600"/>
              </a:spcBef>
              <a:buFont typeface="Arial" pitchFamily="34" charset="0"/>
              <a:buChar char="•"/>
            </a:pPr>
            <a:r>
              <a:rPr lang="en-US" sz="1600" dirty="0" smtClean="0"/>
              <a:t>OBI has an ‘establishing cell line’ class that should meet CLO needs for a ‘cell line generation/development’ class.</a:t>
            </a:r>
            <a:endParaRPr lang="en-US" sz="1600" dirty="0"/>
          </a:p>
          <a:p>
            <a:pPr marL="1257300" lvl="3" indent="-342900">
              <a:spcBef>
                <a:spcPts val="600"/>
              </a:spcBef>
              <a:buFont typeface="Arial" pitchFamily="34" charset="0"/>
              <a:buChar char="•"/>
            </a:pPr>
            <a:r>
              <a:rPr lang="en-US" sz="1600" dirty="0"/>
              <a:t>a process whereby a cell line is </a:t>
            </a:r>
            <a:r>
              <a:rPr lang="en-US" sz="1600" dirty="0" smtClean="0"/>
              <a:t>created through </a:t>
            </a:r>
            <a:r>
              <a:rPr lang="en-US" sz="1600" dirty="0"/>
              <a:t>passaging of a primary cell culture to relative homogenous and stable composition, or through </a:t>
            </a:r>
            <a:r>
              <a:rPr lang="en-US" sz="1600" dirty="0" smtClean="0"/>
              <a:t>the experimental </a:t>
            </a:r>
            <a:r>
              <a:rPr lang="en-US" sz="1600" dirty="0"/>
              <a:t>modification of an existing cell line to produce a new line with novel characteristics.</a:t>
            </a:r>
            <a:endParaRPr lang="en-US" sz="1600" dirty="0" smtClean="0"/>
          </a:p>
          <a:p>
            <a:pPr marL="1714500" lvl="4" indent="-342900">
              <a:spcBef>
                <a:spcPts val="600"/>
              </a:spcBef>
              <a:buFont typeface="Arial" pitchFamily="34" charset="0"/>
              <a:buChar char="•"/>
            </a:pPr>
            <a:r>
              <a:rPr lang="en-US" sz="1600" dirty="0" smtClean="0"/>
              <a:t>e.g</a:t>
            </a:r>
            <a:r>
              <a:rPr lang="en-US" sz="1600" dirty="0"/>
              <a:t>. immortalization, genetic modification, selection of some defined </a:t>
            </a:r>
            <a:r>
              <a:rPr lang="en-US" sz="1600" dirty="0" smtClean="0"/>
              <a:t>subset</a:t>
            </a:r>
            <a:br>
              <a:rPr lang="en-US" sz="1600" dirty="0" smtClean="0"/>
            </a:br>
            <a:endParaRPr lang="en-US" sz="800" dirty="0" smtClean="0"/>
          </a:p>
          <a:p>
            <a:pPr lvl="2" indent="-457200">
              <a:spcBef>
                <a:spcPts val="600"/>
              </a:spcBef>
              <a:buFontTx/>
              <a:buAutoNum type="arabicPeriod" startAt="2"/>
            </a:pPr>
            <a:r>
              <a:rPr lang="en-US" sz="2000" b="1" dirty="0" err="1" smtClean="0"/>
              <a:t>CLO:‘cell</a:t>
            </a:r>
            <a:r>
              <a:rPr lang="en-US" sz="2000" b="1" dirty="0" smtClean="0"/>
              <a:t> culturing’ hierarchy </a:t>
            </a:r>
            <a:r>
              <a:rPr lang="en-US" sz="2000" dirty="0" smtClean="0"/>
              <a:t>– to be aligned with </a:t>
            </a:r>
            <a:r>
              <a:rPr lang="en-US" sz="2000" b="1" dirty="0" smtClean="0"/>
              <a:t>OBI: ‘maintaining cell culture’ </a:t>
            </a:r>
            <a:endParaRPr lang="en-US" sz="2000" dirty="0" smtClean="0"/>
          </a:p>
          <a:p>
            <a:pPr lvl="2" indent="-457200">
              <a:spcBef>
                <a:spcPts val="600"/>
              </a:spcBef>
              <a:buAutoNum type="arabicPeriod" startAt="2"/>
            </a:pPr>
            <a:endParaRPr lang="en-US" sz="800" dirty="0" smtClean="0"/>
          </a:p>
          <a:p>
            <a:pPr lvl="2" indent="-457200">
              <a:spcBef>
                <a:spcPts val="600"/>
              </a:spcBef>
              <a:buAutoNum type="arabicPeriod" startAt="2"/>
            </a:pPr>
            <a:endParaRPr lang="en-US" sz="800" dirty="0"/>
          </a:p>
          <a:p>
            <a:pPr lvl="2" indent="-457200">
              <a:spcBef>
                <a:spcPts val="600"/>
              </a:spcBef>
              <a:buAutoNum type="arabicPeriod" startAt="2"/>
            </a:pPr>
            <a:endParaRPr lang="en-US" sz="800" dirty="0" smtClean="0"/>
          </a:p>
          <a:p>
            <a:pPr lvl="2" indent="-457200">
              <a:spcBef>
                <a:spcPts val="600"/>
              </a:spcBef>
              <a:buAutoNum type="arabicPeriod" startAt="2"/>
            </a:pPr>
            <a:endParaRPr lang="en-US" sz="800" dirty="0"/>
          </a:p>
          <a:p>
            <a:pPr lvl="2" indent="-457200">
              <a:spcBef>
                <a:spcPts val="600"/>
              </a:spcBef>
              <a:buFontTx/>
              <a:buAutoNum type="arabicPeriod" startAt="2"/>
            </a:pPr>
            <a:r>
              <a:rPr lang="en-US" sz="2000" b="1" dirty="0" err="1" smtClean="0"/>
              <a:t>CLO</a:t>
            </a:r>
            <a:r>
              <a:rPr lang="en-US" sz="2000" b="1" dirty="0" err="1" smtClean="0"/>
              <a:t>:‘cell</a:t>
            </a:r>
            <a:r>
              <a:rPr lang="en-US" sz="2000" b="1" dirty="0" smtClean="0"/>
              <a:t> line modification’ </a:t>
            </a:r>
            <a:r>
              <a:rPr lang="en-US" sz="2000" dirty="0" smtClean="0"/>
              <a:t>classes – to be modeled in OBI as well</a:t>
            </a:r>
          </a:p>
        </p:txBody>
      </p:sp>
      <p:sp>
        <p:nvSpPr>
          <p:cNvPr id="3" name="TextBox 2"/>
          <p:cNvSpPr txBox="1"/>
          <p:nvPr/>
        </p:nvSpPr>
        <p:spPr>
          <a:xfrm>
            <a:off x="1066800" y="115956"/>
            <a:ext cx="7014805" cy="646331"/>
          </a:xfrm>
          <a:prstGeom prst="rect">
            <a:avLst/>
          </a:prstGeom>
          <a:noFill/>
        </p:spPr>
        <p:txBody>
          <a:bodyPr wrap="none" rtlCol="0">
            <a:spAutoFit/>
          </a:bodyPr>
          <a:lstStyle/>
          <a:p>
            <a:r>
              <a:rPr lang="en-US" sz="3600" b="1" dirty="0" smtClean="0"/>
              <a:t>Cell Culture Related Processes (OBI)</a:t>
            </a:r>
            <a:endParaRPr lang="en-US" sz="3600" b="1" dirty="0"/>
          </a:p>
        </p:txBody>
      </p:sp>
      <p:pic>
        <p:nvPicPr>
          <p:cNvPr id="19462" name="Picture 6" descr="C:\Users\brushm\AppData\Roaming\PixelMetrics\CaptureWiz\Temp\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791200"/>
            <a:ext cx="3352800" cy="730047"/>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C:\Users\brushm\AppData\Roaming\PixelMetrics\CaptureWiz\Temp\2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562" y="4343400"/>
            <a:ext cx="5649238"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4360" y="662523"/>
            <a:ext cx="7924800" cy="892552"/>
          </a:xfrm>
          <a:prstGeom prst="rect">
            <a:avLst/>
          </a:prstGeom>
        </p:spPr>
        <p:txBody>
          <a:bodyPr wrap="square">
            <a:spAutoFit/>
          </a:bodyPr>
          <a:lstStyle/>
          <a:p>
            <a:pPr algn="ctr">
              <a:spcBef>
                <a:spcPts val="1200"/>
              </a:spcBef>
            </a:pPr>
            <a:r>
              <a:rPr lang="en-US" sz="2600" dirty="0" smtClean="0"/>
              <a:t>Modeling of processes related to culturing cells and establishing / modifying cell lines</a:t>
            </a:r>
          </a:p>
        </p:txBody>
      </p:sp>
    </p:spTree>
    <p:extLst>
      <p:ext uri="{BB962C8B-B14F-4D97-AF65-F5344CB8AC3E}">
        <p14:creationId xmlns:p14="http://schemas.microsoft.com/office/powerpoint/2010/main" val="317655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TotalTime>
  <Words>1847</Words>
  <Application>Microsoft Office PowerPoint</Application>
  <PresentationFormat>On-screen Show (4:3)</PresentationFormat>
  <Paragraphs>187</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43</cp:revision>
  <dcterms:created xsi:type="dcterms:W3CDTF">2013-03-20T19:14:04Z</dcterms:created>
  <dcterms:modified xsi:type="dcterms:W3CDTF">2013-03-22T23:17:13Z</dcterms:modified>
</cp:coreProperties>
</file>