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937-72A6-D74E-BA2C-67F58EE4FB1C}" type="datetimeFigureOut">
              <a:rPr lang="en-US" smtClean="0"/>
              <a:t>02/12/2013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187B-F869-7943-9F0E-ED3E1DC8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2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937-72A6-D74E-BA2C-67F58EE4FB1C}" type="datetimeFigureOut">
              <a:rPr lang="en-US" smtClean="0"/>
              <a:t>02/12/2013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187B-F869-7943-9F0E-ED3E1DC8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8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937-72A6-D74E-BA2C-67F58EE4FB1C}" type="datetimeFigureOut">
              <a:rPr lang="en-US" smtClean="0"/>
              <a:t>02/12/2013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187B-F869-7943-9F0E-ED3E1DC8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0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937-72A6-D74E-BA2C-67F58EE4FB1C}" type="datetimeFigureOut">
              <a:rPr lang="en-US" smtClean="0"/>
              <a:t>02/12/2013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187B-F869-7943-9F0E-ED3E1DC8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937-72A6-D74E-BA2C-67F58EE4FB1C}" type="datetimeFigureOut">
              <a:rPr lang="en-US" smtClean="0"/>
              <a:t>02/12/2013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187B-F869-7943-9F0E-ED3E1DC8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6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937-72A6-D74E-BA2C-67F58EE4FB1C}" type="datetimeFigureOut">
              <a:rPr lang="en-US" smtClean="0"/>
              <a:t>02/12/2013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187B-F869-7943-9F0E-ED3E1DC8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8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937-72A6-D74E-BA2C-67F58EE4FB1C}" type="datetimeFigureOut">
              <a:rPr lang="en-US" smtClean="0"/>
              <a:t>02/12/2013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187B-F869-7943-9F0E-ED3E1DC8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5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937-72A6-D74E-BA2C-67F58EE4FB1C}" type="datetimeFigureOut">
              <a:rPr lang="en-US" smtClean="0"/>
              <a:t>02/12/2013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187B-F869-7943-9F0E-ED3E1DC8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9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937-72A6-D74E-BA2C-67F58EE4FB1C}" type="datetimeFigureOut">
              <a:rPr lang="en-US" smtClean="0"/>
              <a:t>02/12/2013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187B-F869-7943-9F0E-ED3E1DC8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937-72A6-D74E-BA2C-67F58EE4FB1C}" type="datetimeFigureOut">
              <a:rPr lang="en-US" smtClean="0"/>
              <a:t>02/12/2013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187B-F869-7943-9F0E-ED3E1DC8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C937-72A6-D74E-BA2C-67F58EE4FB1C}" type="datetimeFigureOut">
              <a:rPr lang="en-US" smtClean="0"/>
              <a:t>02/12/2013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187B-F869-7943-9F0E-ED3E1DC8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7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CC937-72A6-D74E-BA2C-67F58EE4FB1C}" type="datetimeFigureOut">
              <a:rPr lang="en-US" smtClean="0"/>
              <a:t>02/12/2013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187B-F869-7943-9F0E-ED3E1DC8A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8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6697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Assay Descriptions in OBI:</a:t>
            </a:r>
            <a:br>
              <a:rPr lang="en-US" dirty="0" smtClean="0"/>
            </a:br>
            <a:r>
              <a:rPr lang="en-US" dirty="0" smtClean="0"/>
              <a:t>ISA use cases and general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Philippe Rocca</a:t>
            </a:r>
            <a:r>
              <a:rPr lang="en-US" smtClean="0"/>
              <a:t>-</a:t>
            </a:r>
            <a:r>
              <a:rPr lang="en-US" smtClean="0"/>
              <a:t>Serra</a:t>
            </a:r>
          </a:p>
          <a:p>
            <a:r>
              <a:rPr lang="en-US" smtClean="0"/>
              <a:t>Alejandra </a:t>
            </a:r>
            <a:r>
              <a:rPr lang="en-US" dirty="0" smtClean="0"/>
              <a:t>Gonzalez-Beltran </a:t>
            </a:r>
            <a:endParaRPr lang="en-US" dirty="0" smtClean="0"/>
          </a:p>
          <a:p>
            <a:r>
              <a:rPr lang="en-US" dirty="0" smtClean="0"/>
              <a:t>ISA Team</a:t>
            </a:r>
          </a:p>
        </p:txBody>
      </p:sp>
      <p:sp>
        <p:nvSpPr>
          <p:cNvPr id="4" name="Rectangle 3"/>
          <p:cNvSpPr/>
          <p:nvPr/>
        </p:nvSpPr>
        <p:spPr>
          <a:xfrm>
            <a:off x="3543153" y="6254004"/>
            <a:ext cx="5478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creativecommons.org</a:t>
            </a:r>
            <a:r>
              <a:rPr lang="en-US" dirty="0"/>
              <a:t>/licenses/by-</a:t>
            </a:r>
            <a:r>
              <a:rPr lang="en-US" dirty="0" err="1"/>
              <a:t>sa</a:t>
            </a:r>
            <a:r>
              <a:rPr lang="en-US" dirty="0"/>
              <a:t>/3.0/</a:t>
            </a:r>
          </a:p>
        </p:txBody>
      </p:sp>
    </p:spTree>
    <p:extLst>
      <p:ext uri="{BB962C8B-B14F-4D97-AF65-F5344CB8AC3E}">
        <p14:creationId xmlns:p14="http://schemas.microsoft.com/office/powerpoint/2010/main" val="203424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terminology to identify</a:t>
            </a:r>
          </a:p>
          <a:p>
            <a:pPr lvl="1"/>
            <a:r>
              <a:rPr lang="en-US" dirty="0" smtClean="0"/>
              <a:t>What is being measured</a:t>
            </a:r>
          </a:p>
          <a:p>
            <a:pPr lvl="2"/>
            <a:r>
              <a:rPr lang="en-US" dirty="0" smtClean="0"/>
              <a:t>Transcription</a:t>
            </a:r>
          </a:p>
          <a:p>
            <a:pPr lvl="2"/>
            <a:r>
              <a:rPr lang="en-US" dirty="0" smtClean="0"/>
              <a:t>Protein expression</a:t>
            </a:r>
          </a:p>
          <a:p>
            <a:pPr lvl="2"/>
            <a:r>
              <a:rPr lang="en-US" dirty="0" smtClean="0"/>
              <a:t>Metabolite concentration</a:t>
            </a:r>
          </a:p>
          <a:p>
            <a:pPr lvl="2"/>
            <a:r>
              <a:rPr lang="en-US" dirty="0" err="1" smtClean="0"/>
              <a:t>phenotyping</a:t>
            </a:r>
            <a:endParaRPr lang="en-US" dirty="0" smtClean="0"/>
          </a:p>
          <a:p>
            <a:pPr lvl="1"/>
            <a:r>
              <a:rPr lang="en-US" dirty="0" smtClean="0"/>
              <a:t>How it is being measured</a:t>
            </a:r>
          </a:p>
          <a:p>
            <a:pPr lvl="2"/>
            <a:r>
              <a:rPr lang="en-US" dirty="0" smtClean="0"/>
              <a:t>DNA microarray hybridization</a:t>
            </a:r>
          </a:p>
          <a:p>
            <a:pPr lvl="2"/>
            <a:r>
              <a:rPr lang="en-US" dirty="0" smtClean="0"/>
              <a:t>Mass spectrometry</a:t>
            </a:r>
          </a:p>
          <a:p>
            <a:pPr lvl="2"/>
            <a:r>
              <a:rPr lang="en-US" dirty="0" smtClean="0"/>
              <a:t>NMR spectroscopy</a:t>
            </a:r>
          </a:p>
          <a:p>
            <a:pPr lvl="2"/>
            <a:r>
              <a:rPr lang="en-US" dirty="0" smtClean="0"/>
              <a:t>imaging</a:t>
            </a:r>
          </a:p>
        </p:txBody>
      </p:sp>
    </p:spTree>
    <p:extLst>
      <p:ext uri="{BB962C8B-B14F-4D97-AF65-F5344CB8AC3E}">
        <p14:creationId xmlns:p14="http://schemas.microsoft.com/office/powerpoint/2010/main" val="188160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ISA to 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ISA “Assay Name” node </a:t>
            </a:r>
          </a:p>
          <a:p>
            <a:pPr lvl="1"/>
            <a:r>
              <a:rPr lang="en-US" dirty="0" smtClean="0"/>
              <a:t>Material Name node as input</a:t>
            </a:r>
          </a:p>
          <a:p>
            <a:pPr lvl="1"/>
            <a:r>
              <a:rPr lang="en-US" dirty="0" smtClean="0"/>
              <a:t>File node as output</a:t>
            </a:r>
          </a:p>
          <a:p>
            <a:r>
              <a:rPr lang="en-US" dirty="0" smtClean="0"/>
              <a:t>Parameter Value[&lt;descriptor&gt;]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Settings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8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all assays requiring a ‘material processing X’</a:t>
            </a:r>
          </a:p>
          <a:p>
            <a:r>
              <a:rPr lang="en-US" dirty="0" smtClean="0"/>
              <a:t>Get all assays that can be used to diagnose ‘disease X’</a:t>
            </a:r>
          </a:p>
          <a:p>
            <a:r>
              <a:rPr lang="en-US" dirty="0" smtClean="0"/>
              <a:t>Get all assays which rely on ‘device X’</a:t>
            </a:r>
          </a:p>
          <a:p>
            <a:r>
              <a:rPr lang="en-US" dirty="0" smtClean="0"/>
              <a:t>Get all assays which use ‘Material X’ as input</a:t>
            </a:r>
          </a:p>
          <a:p>
            <a:r>
              <a:rPr lang="en-US" dirty="0" smtClean="0"/>
              <a:t>Get all assays which produce data item about ‘molecular entity X’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4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Assays in 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9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 domains of coverage:</a:t>
            </a:r>
          </a:p>
          <a:p>
            <a:pPr lvl="1"/>
            <a:r>
              <a:rPr lang="en-US" dirty="0" smtClean="0"/>
              <a:t>Description of the technology and key steps:</a:t>
            </a:r>
          </a:p>
          <a:p>
            <a:pPr lvl="2"/>
            <a:r>
              <a:rPr lang="en-US" dirty="0" smtClean="0"/>
              <a:t>Real time PCR assay</a:t>
            </a:r>
          </a:p>
          <a:p>
            <a:pPr lvl="3"/>
            <a:r>
              <a:rPr lang="en-US" dirty="0" smtClean="0"/>
              <a:t>Fails to capture the need for </a:t>
            </a:r>
            <a:r>
              <a:rPr lang="en-US" dirty="0" smtClean="0">
                <a:solidFill>
                  <a:srgbClr val="0000FF"/>
                </a:solidFill>
              </a:rPr>
              <a:t>PCR primers </a:t>
            </a:r>
            <a:r>
              <a:rPr lang="en-US" dirty="0" smtClean="0"/>
              <a:t>about some genome part.</a:t>
            </a:r>
          </a:p>
          <a:p>
            <a:pPr lvl="3"/>
            <a:r>
              <a:rPr lang="en-US" dirty="0" smtClean="0"/>
              <a:t>Fails to capture the need for </a:t>
            </a:r>
            <a:r>
              <a:rPr lang="en-US" dirty="0" err="1" smtClean="0">
                <a:solidFill>
                  <a:srgbClr val="0000FF"/>
                </a:solidFill>
              </a:rPr>
              <a:t>thermocycler</a:t>
            </a:r>
            <a:endParaRPr lang="en-US" dirty="0" smtClean="0">
              <a:solidFill>
                <a:srgbClr val="0000FF"/>
              </a:solidFill>
            </a:endParaRPr>
          </a:p>
          <a:p>
            <a:pPr lvl="3"/>
            <a:r>
              <a:rPr lang="en-US" dirty="0" smtClean="0"/>
              <a:t>Fails to capture the need for </a:t>
            </a:r>
            <a:r>
              <a:rPr lang="en-US" dirty="0" err="1" smtClean="0">
                <a:solidFill>
                  <a:srgbClr val="0000FF"/>
                </a:solidFill>
              </a:rPr>
              <a:t>Taq</a:t>
            </a:r>
            <a:r>
              <a:rPr lang="en-US" dirty="0" smtClean="0">
                <a:solidFill>
                  <a:srgbClr val="0000FF"/>
                </a:solidFill>
              </a:rPr>
              <a:t>-Polymerase</a:t>
            </a:r>
          </a:p>
          <a:p>
            <a:pPr lvl="3"/>
            <a:r>
              <a:rPr lang="en-US" dirty="0" smtClean="0"/>
              <a:t>Fails to capture the </a:t>
            </a:r>
            <a:r>
              <a:rPr lang="en-US" dirty="0" smtClean="0">
                <a:solidFill>
                  <a:srgbClr val="0000FF"/>
                </a:solidFill>
              </a:rPr>
              <a:t>data item</a:t>
            </a:r>
            <a:endParaRPr lang="en-US" dirty="0" smtClean="0"/>
          </a:p>
          <a:p>
            <a:pPr lvl="1"/>
            <a:r>
              <a:rPr lang="en-US" dirty="0" smtClean="0"/>
              <a:t>Description of the biological purpose of an assay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Bottom Line: How to encapsulate Minimal Information  compliance?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0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OBI representation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Inconsistency in OBI representations</a:t>
            </a:r>
          </a:p>
          <a:p>
            <a:pPr lvl="1"/>
            <a:r>
              <a:rPr lang="en-US" dirty="0" smtClean="0"/>
              <a:t>Failure to link systematically to the biology</a:t>
            </a:r>
          </a:p>
          <a:p>
            <a:pPr lvl="2"/>
            <a:r>
              <a:rPr lang="en-US" dirty="0" smtClean="0"/>
              <a:t>Why is this assay being performed</a:t>
            </a:r>
          </a:p>
          <a:p>
            <a:pPr lvl="1"/>
            <a:r>
              <a:rPr lang="en-US" dirty="0" smtClean="0"/>
              <a:t>Recommendation:</a:t>
            </a:r>
          </a:p>
          <a:p>
            <a:pPr lvl="2"/>
            <a:r>
              <a:rPr lang="en-US" dirty="0" smtClean="0"/>
              <a:t>Whenever possible, establish link to Gene Ontology molecular function or Human Phenotype Ontology or Disease Ontology.</a:t>
            </a:r>
          </a:p>
          <a:p>
            <a:pPr lvl="3"/>
            <a:r>
              <a:rPr lang="en-US" dirty="0" smtClean="0"/>
              <a:t>Example:</a:t>
            </a: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 glucose tolerance test</a:t>
            </a:r>
          </a:p>
          <a:p>
            <a:pPr lvl="5"/>
            <a:r>
              <a:rPr lang="en-US" sz="1400" dirty="0" err="1" smtClean="0">
                <a:latin typeface="Courier New"/>
                <a:cs typeface="Courier New"/>
              </a:rPr>
              <a:t>has_specified_output</a:t>
            </a:r>
            <a:r>
              <a:rPr lang="en-US" sz="1400" dirty="0" smtClean="0">
                <a:latin typeface="Courier New"/>
                <a:cs typeface="Courier New"/>
              </a:rPr>
              <a:t> some </a:t>
            </a:r>
          </a:p>
          <a:p>
            <a:pPr lvl="5"/>
            <a:r>
              <a:rPr lang="en-US" sz="1400" dirty="0" smtClean="0">
                <a:latin typeface="Courier New"/>
                <a:cs typeface="Courier New"/>
              </a:rPr>
              <a:t>    ('information content entity'</a:t>
            </a:r>
          </a:p>
          <a:p>
            <a:pPr lvl="5"/>
            <a:r>
              <a:rPr lang="en-US" sz="1400" dirty="0" smtClean="0">
                <a:latin typeface="Courier New"/>
                <a:cs typeface="Courier New"/>
              </a:rPr>
              <a:t>     and (</a:t>
            </a:r>
            <a:r>
              <a:rPr lang="en-US" sz="1400" dirty="0" err="1" smtClean="0">
                <a:latin typeface="Courier New"/>
                <a:cs typeface="Courier New"/>
              </a:rPr>
              <a:t>is_proxy_for</a:t>
            </a:r>
            <a:r>
              <a:rPr lang="en-US" sz="1400" dirty="0" smtClean="0">
                <a:latin typeface="Courier New"/>
                <a:cs typeface="Courier New"/>
              </a:rPr>
              <a:t> some 'Insulin resistance'))</a:t>
            </a:r>
          </a:p>
        </p:txBody>
      </p:sp>
    </p:spTree>
    <p:extLst>
      <p:ext uri="{BB962C8B-B14F-4D97-AF65-F5344CB8AC3E}">
        <p14:creationId xmlns:p14="http://schemas.microsoft.com/office/powerpoint/2010/main" val="204616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point to close the representation/modeling loop</a:t>
            </a:r>
          </a:p>
          <a:p>
            <a:r>
              <a:rPr lang="en-US" dirty="0" smtClean="0"/>
              <a:t>Further foster coordinated development with other resources</a:t>
            </a:r>
          </a:p>
          <a:p>
            <a:pPr lvl="1"/>
            <a:r>
              <a:rPr lang="en-US" dirty="0" smtClean="0"/>
              <a:t>{GO,HPO,DOID,IDO,PATO,CHEBI…}</a:t>
            </a:r>
          </a:p>
          <a:p>
            <a:r>
              <a:rPr lang="en-US" dirty="0" smtClean="0"/>
              <a:t>Make OBI a central resource for text mining and entity recognition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Current OBI representation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1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 Foundry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Distinguish between assay providing information about biology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Chip-</a:t>
            </a:r>
            <a:r>
              <a:rPr lang="en-US" sz="2200" dirty="0" err="1" smtClean="0">
                <a:latin typeface="Courier New"/>
                <a:cs typeface="Courier New"/>
              </a:rPr>
              <a:t>Seq</a:t>
            </a:r>
            <a:r>
              <a:rPr lang="en-US" sz="2200" dirty="0" smtClean="0">
                <a:latin typeface="Courier New"/>
                <a:cs typeface="Courier New"/>
              </a:rPr>
              <a:t> Assay:</a:t>
            </a:r>
          </a:p>
          <a:p>
            <a:pPr lvl="3"/>
            <a:r>
              <a:rPr lang="en-US" sz="1300" dirty="0" err="1" smtClean="0">
                <a:latin typeface="Courier New"/>
                <a:cs typeface="Courier New"/>
              </a:rPr>
              <a:t>has_specified_output</a:t>
            </a:r>
            <a:r>
              <a:rPr lang="en-US" sz="1300" dirty="0" smtClean="0">
                <a:latin typeface="Courier New"/>
                <a:cs typeface="Courier New"/>
              </a:rPr>
              <a:t> some </a:t>
            </a:r>
          </a:p>
          <a:p>
            <a:pPr lvl="3"/>
            <a:r>
              <a:rPr lang="en-US" sz="1300" dirty="0" smtClean="0">
                <a:latin typeface="Courier New"/>
                <a:cs typeface="Courier New"/>
              </a:rPr>
              <a:t>    ('information content entity'</a:t>
            </a:r>
          </a:p>
          <a:p>
            <a:pPr lvl="3"/>
            <a:r>
              <a:rPr lang="en-US" sz="1300" dirty="0" smtClean="0">
                <a:latin typeface="Courier New"/>
                <a:cs typeface="Courier New"/>
              </a:rPr>
              <a:t>     and ('is about' some </a:t>
            </a:r>
          </a:p>
          <a:p>
            <a:pPr lvl="3"/>
            <a:r>
              <a:rPr lang="en-US" sz="1300" dirty="0" smtClean="0">
                <a:latin typeface="Courier New"/>
                <a:cs typeface="Courier New"/>
              </a:rPr>
              <a:t>        ('chromatin remodeling'</a:t>
            </a:r>
          </a:p>
          <a:p>
            <a:pPr lvl="3"/>
            <a:r>
              <a:rPr lang="en-US" sz="1300" dirty="0" smtClean="0">
                <a:latin typeface="Courier New"/>
                <a:cs typeface="Courier New"/>
              </a:rPr>
              <a:t>         or 'regulation of molecular function, epigenetic'</a:t>
            </a:r>
          </a:p>
          <a:p>
            <a:pPr lvl="3"/>
            <a:r>
              <a:rPr lang="en-US" sz="1300" dirty="0" smtClean="0">
                <a:latin typeface="Courier New"/>
                <a:cs typeface="Courier New"/>
              </a:rPr>
              <a:t>         or 'sequence-specific DNA binding'</a:t>
            </a:r>
          </a:p>
          <a:p>
            <a:pPr lvl="3"/>
            <a:r>
              <a:rPr lang="en-US" sz="1300" dirty="0" smtClean="0">
                <a:latin typeface="Courier New"/>
                <a:cs typeface="Courier New"/>
              </a:rPr>
              <a:t>         or 'transcription factor binding site')))</a:t>
            </a:r>
          </a:p>
          <a:p>
            <a:r>
              <a:rPr lang="en-US" dirty="0" smtClean="0"/>
              <a:t>Assay providing information about physical chemical properties of molecular entities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Fe-BABE RNA structure mapping assay</a:t>
            </a:r>
          </a:p>
          <a:p>
            <a:pPr lvl="3"/>
            <a:r>
              <a:rPr lang="en-US" sz="1400" dirty="0" err="1" smtClean="0">
                <a:latin typeface="Courier New"/>
                <a:cs typeface="Courier New"/>
              </a:rPr>
              <a:t>has_specified_output</a:t>
            </a:r>
            <a:r>
              <a:rPr lang="en-US" sz="1400" dirty="0" smtClean="0">
                <a:latin typeface="Courier New"/>
                <a:cs typeface="Courier New"/>
              </a:rPr>
              <a:t> some </a:t>
            </a:r>
          </a:p>
          <a:p>
            <a:pPr lvl="3"/>
            <a:r>
              <a:rPr lang="en-US" sz="1400" dirty="0" smtClean="0">
                <a:latin typeface="Courier New"/>
                <a:cs typeface="Courier New"/>
              </a:rPr>
              <a:t>    ('measurement datum'</a:t>
            </a:r>
          </a:p>
          <a:p>
            <a:pPr lvl="3"/>
            <a:r>
              <a:rPr lang="en-US" sz="1400" dirty="0" smtClean="0">
                <a:latin typeface="Courier New"/>
                <a:cs typeface="Courier New"/>
              </a:rPr>
              <a:t>     and ('is about' some 'secondary structure of RNA molecule'))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9135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443</Words>
  <Application>Microsoft Macintosh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Assay Descriptions in OBI: ISA use cases and general requirements</vt:lpstr>
      <vt:lpstr>ISA use case</vt:lpstr>
      <vt:lpstr>Mapping ISA to OBI</vt:lpstr>
      <vt:lpstr>Query cases</vt:lpstr>
      <vt:lpstr>Describing Assays in OBI</vt:lpstr>
      <vt:lpstr>Current OBI representation limits</vt:lpstr>
      <vt:lpstr>Current OBI representation limits</vt:lpstr>
      <vt:lpstr>OBO Foundry coordination</vt:lpstr>
    </vt:vector>
  </TitlesOfParts>
  <Company>Oxford e-Research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Assays in OBI</dc:title>
  <dc:creator>Philippe Rocca-Serra</dc:creator>
  <cp:lastModifiedBy>Philippe Rocca-Serra</cp:lastModifiedBy>
  <cp:revision>7</cp:revision>
  <dcterms:created xsi:type="dcterms:W3CDTF">2013-11-25T10:05:37Z</dcterms:created>
  <dcterms:modified xsi:type="dcterms:W3CDTF">2013-12-02T20:31:58Z</dcterms:modified>
</cp:coreProperties>
</file>