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slides/slide20.xml" ContentType="application/vnd.openxmlformats-officedocument.presentationml.slid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3"/>
  </p:notesMasterIdLst>
  <p:sldIdLst>
    <p:sldId id="256" r:id="rId2"/>
    <p:sldId id="258" r:id="rId3"/>
    <p:sldId id="270" r:id="rId4"/>
    <p:sldId id="273" r:id="rId5"/>
    <p:sldId id="272" r:id="rId6"/>
    <p:sldId id="277" r:id="rId7"/>
    <p:sldId id="278" r:id="rId8"/>
    <p:sldId id="279" r:id="rId9"/>
    <p:sldId id="280" r:id="rId10"/>
    <p:sldId id="275" r:id="rId11"/>
    <p:sldId id="276" r:id="rId12"/>
    <p:sldId id="271" r:id="rId13"/>
    <p:sldId id="260" r:id="rId14"/>
    <p:sldId id="261" r:id="rId15"/>
    <p:sldId id="262" r:id="rId16"/>
    <p:sldId id="263" r:id="rId17"/>
    <p:sldId id="281" r:id="rId18"/>
    <p:sldId id="285" r:id="rId19"/>
    <p:sldId id="286" r:id="rId20"/>
    <p:sldId id="266" r:id="rId21"/>
    <p:sldId id="26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3579" autoAdjust="0"/>
  </p:normalViewPr>
  <p:slideViewPr>
    <p:cSldViewPr snapToGrid="0" snapToObjects="1">
      <p:cViewPr>
        <p:scale>
          <a:sx n="75" d="100"/>
          <a:sy n="75" d="100"/>
        </p:scale>
        <p:origin x="-2552" y="-12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DC10C9-0186-9D4B-9D91-8693977AA307}" type="datetimeFigureOut">
              <a:rPr lang="en-US" smtClean="0"/>
              <a:pPr/>
              <a:t>10/14/11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0A6EB9-2939-D34C-A9F4-6DE9E14881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need to have an "end-user" </a:t>
            </a:r>
            <a:r>
              <a:rPr lang="en-US" sz="1200" kern="1200" smtClean="0">
                <a:solidFill>
                  <a:schemeClr val="tx1"/>
                </a:solidFill>
                <a:latin typeface="+mn-lt"/>
                <a:ea typeface="+mn-ea"/>
                <a:cs typeface="+mn-cs"/>
              </a:rPr>
              <a:t>definitionversion</a:t>
            </a:r>
            <a:r>
              <a:rPr lang="en-US" sz="1200" kern="1200" dirty="0" smtClean="0">
                <a:solidFill>
                  <a:schemeClr val="tx1"/>
                </a:solidFill>
                <a:latin typeface="+mn-lt"/>
                <a:ea typeface="+mn-ea"/>
                <a:cs typeface="+mn-cs"/>
              </a:rPr>
              <a:t>, or obo foundry definition- basically the human readable def that can be read in any context.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what is point of editor preferred term? is the same as obo foundry unique label, there is the label property.  The development of these two things should parallel each others.</a:t>
            </a:r>
            <a:endParaRPr lang="en-US" dirty="0"/>
          </a:p>
        </p:txBody>
      </p:sp>
      <p:sp>
        <p:nvSpPr>
          <p:cNvPr id="4" name="Slide Number Placeholder 3"/>
          <p:cNvSpPr>
            <a:spLocks noGrp="1"/>
          </p:cNvSpPr>
          <p:nvPr>
            <p:ph type="sldNum" sz="quarter" idx="10"/>
          </p:nvPr>
        </p:nvSpPr>
        <p:spPr/>
        <p:txBody>
          <a:bodyPr/>
          <a:lstStyle/>
          <a:p>
            <a:fld id="{250A6EB9-2939-D34C-A9F4-6DE9E148810E}"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need to have an "end-user" </a:t>
            </a:r>
            <a:r>
              <a:rPr lang="en-US" sz="1200" kern="1200" smtClean="0">
                <a:solidFill>
                  <a:schemeClr val="tx1"/>
                </a:solidFill>
                <a:latin typeface="+mn-lt"/>
                <a:ea typeface="+mn-ea"/>
                <a:cs typeface="+mn-cs"/>
              </a:rPr>
              <a:t>definitionversion</a:t>
            </a:r>
            <a:r>
              <a:rPr lang="en-US" sz="1200" kern="1200" dirty="0" smtClean="0">
                <a:solidFill>
                  <a:schemeClr val="tx1"/>
                </a:solidFill>
                <a:latin typeface="+mn-lt"/>
                <a:ea typeface="+mn-ea"/>
                <a:cs typeface="+mn-cs"/>
              </a:rPr>
              <a:t>, or obo foundry definition- basically the human readable def that can be read in any context.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what is point of editor preferred term? is the same as obo foundry unique label, there is the label property.  The development of these two things should parallel each others.</a:t>
            </a:r>
            <a:endParaRPr lang="en-US" dirty="0"/>
          </a:p>
        </p:txBody>
      </p:sp>
      <p:sp>
        <p:nvSpPr>
          <p:cNvPr id="4" name="Slide Number Placeholder 3"/>
          <p:cNvSpPr>
            <a:spLocks noGrp="1"/>
          </p:cNvSpPr>
          <p:nvPr>
            <p:ph type="sldNum" sz="quarter" idx="10"/>
          </p:nvPr>
        </p:nvSpPr>
        <p:spPr/>
        <p:txBody>
          <a:bodyPr/>
          <a:lstStyle/>
          <a:p>
            <a:fld id="{250A6EB9-2939-D34C-A9F4-6DE9E148810E}" type="slidenum">
              <a:rPr lang="en-US" smtClean="0"/>
              <a:pPr/>
              <a:t>19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idea can be paired with the approach (which now  we follow also in OBI) for having each application-specific annotation in a separate file (see latest OBI dev list  mails on the </a:t>
            </a:r>
            <a:r>
              <a:rPr lang="en-US" sz="1200" kern="1200" dirty="0" err="1" smtClean="0">
                <a:solidFill>
                  <a:schemeClr val="tx1"/>
                </a:solidFill>
                <a:latin typeface="+mn-lt"/>
                <a:ea typeface="+mn-ea"/>
                <a:cs typeface="+mn-cs"/>
              </a:rPr>
              <a:t>topic).I</a:t>
            </a:r>
            <a:r>
              <a:rPr lang="en-US" sz="1200" kern="1200" dirty="0" smtClean="0">
                <a:solidFill>
                  <a:schemeClr val="tx1"/>
                </a:solidFill>
                <a:latin typeface="+mn-lt"/>
                <a:ea typeface="+mn-ea"/>
                <a:cs typeface="+mn-cs"/>
              </a:rPr>
              <a:t> haven’t addressed here other issues/possibilities. For instance if we think that it would be useful to combine and display different application-specific annotation within Protégé it would be great to know which annotation belongs to which application and we could use axioms annotations for that. Another interesting issue from an application point of view, is the need to have semantically equivalent properties with different subsets of domain and range. This can be addressed in several ways (form having just sub properties or,  as we are handling it now in eagle-</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defining additional annotation properties </a:t>
            </a:r>
            <a:r>
              <a:rPr lang="en-US" sz="1200" kern="1200" dirty="0" err="1" smtClean="0">
                <a:solidFill>
                  <a:schemeClr val="tx1"/>
                </a:solidFill>
                <a:latin typeface="+mn-lt"/>
                <a:ea typeface="+mn-ea"/>
                <a:cs typeface="+mn-cs"/>
              </a:rPr>
              <a:t>tht</a:t>
            </a:r>
            <a:r>
              <a:rPr lang="en-US" sz="1200" kern="1200" dirty="0" smtClean="0">
                <a:solidFill>
                  <a:schemeClr val="tx1"/>
                </a:solidFill>
                <a:latin typeface="+mn-lt"/>
                <a:ea typeface="+mn-ea"/>
                <a:cs typeface="+mn-cs"/>
              </a:rPr>
              <a:t> restrict the domain and range of a property when </a:t>
            </a:r>
            <a:r>
              <a:rPr lang="en-US" sz="1200" kern="1200" dirty="0" err="1" smtClean="0">
                <a:solidFill>
                  <a:schemeClr val="tx1"/>
                </a:solidFill>
                <a:latin typeface="+mn-lt"/>
                <a:ea typeface="+mn-ea"/>
                <a:cs typeface="+mn-cs"/>
              </a:rPr>
              <a:t>required).ANyway</a:t>
            </a:r>
            <a:r>
              <a:rPr lang="en-US" sz="1200" kern="1200" dirty="0" smtClean="0">
                <a:solidFill>
                  <a:schemeClr val="tx1"/>
                </a:solidFill>
                <a:latin typeface="+mn-lt"/>
                <a:ea typeface="+mn-ea"/>
                <a:cs typeface="+mn-cs"/>
              </a:rPr>
              <a:t> I just wanted to start a discussion and understand what are your thoughts. I think that it's worth to try to address these needs and formalize a proper representation even if  IAO may not be the proper place to implement </a:t>
            </a:r>
            <a:r>
              <a:rPr lang="en-US" sz="1200" kern="1200" dirty="0" err="1" smtClean="0">
                <a:solidFill>
                  <a:schemeClr val="tx1"/>
                </a:solidFill>
                <a:latin typeface="+mn-lt"/>
                <a:ea typeface="+mn-ea"/>
                <a:cs typeface="+mn-cs"/>
              </a:rPr>
              <a:t>them.It</a:t>
            </a:r>
            <a:r>
              <a:rPr lang="en-US" sz="1200" kern="1200" dirty="0" smtClean="0">
                <a:solidFill>
                  <a:schemeClr val="tx1"/>
                </a:solidFill>
                <a:latin typeface="+mn-lt"/>
                <a:ea typeface="+mn-ea"/>
                <a:cs typeface="+mn-cs"/>
              </a:rPr>
              <a:t> would be great if we could even briefly chat about this topic  sometimes soon. Let me know.</a:t>
            </a:r>
            <a:endParaRPr lang="en-US" dirty="0"/>
          </a:p>
        </p:txBody>
      </p:sp>
      <p:sp>
        <p:nvSpPr>
          <p:cNvPr id="4" name="Slide Number Placeholder 3"/>
          <p:cNvSpPr>
            <a:spLocks noGrp="1"/>
          </p:cNvSpPr>
          <p:nvPr>
            <p:ph type="sldNum" sz="quarter" idx="10"/>
          </p:nvPr>
        </p:nvSpPr>
        <p:spPr/>
        <p:txBody>
          <a:bodyPr/>
          <a:lstStyle/>
          <a:p>
            <a:fld id="{250A6EB9-2939-D34C-A9F4-6DE9E148810E}"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0C2E5F-398D-4245-92E7-D7433FDDBBC6}" type="datetimeFigureOut">
              <a:rPr lang="en-US" smtClean="0"/>
              <a:pPr/>
              <a:t>10/14/11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0C2E5F-398D-4245-92E7-D7433FDDBBC6}" type="datetimeFigureOut">
              <a:rPr lang="en-US" smtClean="0"/>
              <a:pPr/>
              <a:t>10/14/11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0C2E5F-398D-4245-92E7-D7433FDDBBC6}" type="datetimeFigureOut">
              <a:rPr lang="en-US" smtClean="0"/>
              <a:pPr/>
              <a:t>10/14/11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E0C2E5F-398D-4245-92E7-D7433FDDBBC6}" type="datetimeFigureOut">
              <a:rPr lang="en-US" smtClean="0"/>
              <a:pPr/>
              <a:t>10/14/11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C2E5F-398D-4245-92E7-D7433FDDBBC6}" type="datetimeFigureOut">
              <a:rPr lang="en-US" smtClean="0"/>
              <a:pPr/>
              <a:t>10/14/11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0C2E5F-398D-4245-92E7-D7433FDDBBC6}" type="datetimeFigureOut">
              <a:rPr lang="en-US" smtClean="0"/>
              <a:pPr/>
              <a:t>10/14/11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0C2E5F-398D-4245-92E7-D7433FDDBBC6}" type="datetimeFigureOut">
              <a:rPr lang="en-US" smtClean="0"/>
              <a:pPr/>
              <a:t>10/14/11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0C2E5F-398D-4245-92E7-D7433FDDBBC6}" type="datetimeFigureOut">
              <a:rPr lang="en-US" smtClean="0"/>
              <a:pPr/>
              <a:t>10/14/11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C2E5F-398D-4245-92E7-D7433FDDBBC6}" type="datetimeFigureOut">
              <a:rPr lang="en-US" smtClean="0"/>
              <a:pPr/>
              <a:t>10/14/11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0C2E5F-398D-4245-92E7-D7433FDDBBC6}" type="datetimeFigureOut">
              <a:rPr lang="en-US" smtClean="0"/>
              <a:pPr/>
              <a:t>10/14/11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0C2E5F-398D-4245-92E7-D7433FDDBBC6}" type="datetimeFigureOut">
              <a:rPr lang="en-US" smtClean="0"/>
              <a:pPr/>
              <a:t>10/14/11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C2E5F-398D-4245-92E7-D7433FDDBBC6}" type="datetimeFigureOut">
              <a:rPr lang="en-US" smtClean="0"/>
              <a:pPr/>
              <a:t>10/14/11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3FE27-78DB-E443-832B-ABE0849DD2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accent6">
              <a:lumMod val="7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IAO additional metadata proposal </a:t>
            </a:r>
            <a:endParaRPr lang="en-US" b="1" dirty="0"/>
          </a:p>
        </p:txBody>
      </p:sp>
      <p:sp>
        <p:nvSpPr>
          <p:cNvPr id="3" name="Subtitle 2"/>
          <p:cNvSpPr>
            <a:spLocks noGrp="1"/>
          </p:cNvSpPr>
          <p:nvPr>
            <p:ph type="subTitle" idx="1"/>
          </p:nvPr>
        </p:nvSpPr>
        <p:spPr/>
        <p:txBody>
          <a:bodyPr/>
          <a:lstStyle/>
          <a:p>
            <a:r>
              <a:rPr lang="en-US" dirty="0" smtClean="0"/>
              <a:t>Carlo Torniai, Matthew Brush, Melissa </a:t>
            </a:r>
            <a:r>
              <a:rPr lang="en-US" smtClean="0"/>
              <a:t>Haendel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Issues: Incompleteness</a:t>
            </a:r>
            <a:endParaRPr lang="en-US" dirty="0"/>
          </a:p>
        </p:txBody>
      </p:sp>
      <p:sp>
        <p:nvSpPr>
          <p:cNvPr id="3" name="Content Placeholder 2"/>
          <p:cNvSpPr>
            <a:spLocks noGrp="1"/>
          </p:cNvSpPr>
          <p:nvPr>
            <p:ph idx="1"/>
          </p:nvPr>
        </p:nvSpPr>
        <p:spPr>
          <a:xfrm>
            <a:off x="3688677" y="1600200"/>
            <a:ext cx="6793603" cy="4525963"/>
          </a:xfrm>
        </p:spPr>
        <p:txBody>
          <a:bodyPr>
            <a:normAutofit/>
          </a:bodyPr>
          <a:lstStyle/>
          <a:p>
            <a:r>
              <a:rPr lang="en-US" dirty="0" smtClean="0"/>
              <a:t>  OBO annotation translations</a:t>
            </a:r>
          </a:p>
          <a:p>
            <a:pPr>
              <a:buNone/>
            </a:pPr>
            <a:endParaRPr lang="en-US" dirty="0" smtClean="0"/>
          </a:p>
          <a:p>
            <a:pPr>
              <a:buNone/>
            </a:pPr>
            <a:endParaRPr lang="en-US" dirty="0" smtClean="0"/>
          </a:p>
          <a:p>
            <a:pPr>
              <a:buFontTx/>
              <a:buChar char="-"/>
            </a:pPr>
            <a:endParaRPr lang="en-US" dirty="0" smtClean="0"/>
          </a:p>
          <a:p>
            <a:pPr>
              <a:buFontTx/>
              <a:buChar char="-"/>
            </a:pPr>
            <a:endParaRPr lang="en-US" dirty="0" smtClean="0"/>
          </a:p>
        </p:txBody>
      </p:sp>
      <p:pic>
        <p:nvPicPr>
          <p:cNvPr id="4" name="Picture 3"/>
          <p:cNvPicPr>
            <a:picLocks noChangeAspect="1"/>
          </p:cNvPicPr>
          <p:nvPr/>
        </p:nvPicPr>
        <p:blipFill>
          <a:blip r:embed="rId2"/>
          <a:stretch>
            <a:fillRect/>
          </a:stretch>
        </p:blipFill>
        <p:spPr>
          <a:xfrm>
            <a:off x="216174" y="1284013"/>
            <a:ext cx="3934359" cy="5641537"/>
          </a:xfrm>
          <a:prstGeom prst="rect">
            <a:avLst/>
          </a:prstGeom>
        </p:spPr>
      </p:pic>
      <p:sp>
        <p:nvSpPr>
          <p:cNvPr id="5" name="TextBox 4"/>
          <p:cNvSpPr txBox="1"/>
          <p:nvPr/>
        </p:nvSpPr>
        <p:spPr>
          <a:xfrm>
            <a:off x="3688677" y="6211669"/>
            <a:ext cx="5636391" cy="646331"/>
          </a:xfrm>
          <a:prstGeom prst="rect">
            <a:avLst/>
          </a:prstGeom>
          <a:noFill/>
        </p:spPr>
        <p:txBody>
          <a:bodyPr wrap="none" rtlCol="0">
            <a:spAutoFit/>
          </a:bodyPr>
          <a:lstStyle/>
          <a:p>
            <a:r>
              <a:rPr lang="en-US" dirty="0" smtClean="0"/>
              <a:t>http://berkeleybop.org/~cjm/obo2owl/obo-syntax.html#5</a:t>
            </a:r>
          </a:p>
          <a:p>
            <a:endParaRPr lang="en-US" dirty="0"/>
          </a:p>
        </p:txBody>
      </p:sp>
      <p:sp>
        <p:nvSpPr>
          <p:cNvPr id="6" name="TextBox 5"/>
          <p:cNvSpPr txBox="1"/>
          <p:nvPr/>
        </p:nvSpPr>
        <p:spPr>
          <a:xfrm>
            <a:off x="3688677" y="3560967"/>
            <a:ext cx="5455323" cy="923330"/>
          </a:xfrm>
          <a:prstGeom prst="rect">
            <a:avLst/>
          </a:prstGeom>
          <a:noFill/>
        </p:spPr>
        <p:txBody>
          <a:bodyPr wrap="square" rtlCol="0">
            <a:spAutoFit/>
          </a:bodyPr>
          <a:lstStyle/>
          <a:p>
            <a:r>
              <a:rPr lang="en-US" dirty="0" smtClean="0"/>
              <a:t>Currently not all OBO annotation properties are translated to OWL. If we want everyone to use IAO, these need to be mapped/added.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Issues: Incompleteness</a:t>
            </a:r>
            <a:endParaRPr lang="en-US" dirty="0"/>
          </a:p>
        </p:txBody>
      </p:sp>
      <p:sp>
        <p:nvSpPr>
          <p:cNvPr id="3" name="Content Placeholder 2"/>
          <p:cNvSpPr>
            <a:spLocks noGrp="1"/>
          </p:cNvSpPr>
          <p:nvPr>
            <p:ph idx="1"/>
          </p:nvPr>
        </p:nvSpPr>
        <p:spPr>
          <a:xfrm>
            <a:off x="457200" y="1600200"/>
            <a:ext cx="8460480" cy="4525963"/>
          </a:xfrm>
        </p:spPr>
        <p:txBody>
          <a:bodyPr>
            <a:normAutofit/>
          </a:bodyPr>
          <a:lstStyle/>
          <a:p>
            <a:r>
              <a:rPr lang="en-US" dirty="0" smtClean="0"/>
              <a:t>Shared application specific metadata</a:t>
            </a:r>
          </a:p>
          <a:p>
            <a:pPr>
              <a:buNone/>
            </a:pPr>
            <a:r>
              <a:rPr lang="en-US" dirty="0" smtClean="0"/>
              <a:t>(currently, everyone invents their own)</a:t>
            </a:r>
          </a:p>
          <a:p>
            <a:r>
              <a:rPr lang="en-US" dirty="0" smtClean="0"/>
              <a:t>Design choices documentation embedded in ontologies</a:t>
            </a:r>
          </a:p>
          <a:p>
            <a:pPr lvl="1"/>
            <a:r>
              <a:rPr lang="en-US" dirty="0" smtClean="0"/>
              <a:t>Would like to add additional metadata for both end users and ontology developers</a:t>
            </a:r>
          </a:p>
          <a:p>
            <a:endParaRPr lang="en-US" dirty="0" smtClean="0"/>
          </a:p>
          <a:p>
            <a:endParaRPr lang="en-US" dirty="0" smtClean="0"/>
          </a:p>
          <a:p>
            <a:pPr>
              <a:buNone/>
            </a:pPr>
            <a:endParaRPr lang="en-US" dirty="0" smtClean="0"/>
          </a:p>
          <a:p>
            <a:pPr>
              <a:buNone/>
            </a:pPr>
            <a:endParaRPr lang="en-US" dirty="0" smtClean="0"/>
          </a:p>
          <a:p>
            <a:pPr>
              <a:buFontTx/>
              <a:buChar char="-"/>
            </a:pPr>
            <a:endParaRPr lang="en-US" dirty="0" smtClean="0"/>
          </a:p>
          <a:p>
            <a:pPr>
              <a:buFontTx/>
              <a:buChar char="-"/>
            </a:pP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we do better</a:t>
            </a:r>
            <a:endParaRPr lang="en-US" dirty="0"/>
          </a:p>
        </p:txBody>
      </p:sp>
      <p:sp>
        <p:nvSpPr>
          <p:cNvPr id="3" name="Content Placeholder 2"/>
          <p:cNvSpPr>
            <a:spLocks noGrp="1"/>
          </p:cNvSpPr>
          <p:nvPr>
            <p:ph idx="1"/>
          </p:nvPr>
        </p:nvSpPr>
        <p:spPr/>
        <p:txBody>
          <a:bodyPr/>
          <a:lstStyle/>
          <a:p>
            <a:pPr>
              <a:buNone/>
            </a:pPr>
            <a:r>
              <a:rPr lang="en-US" dirty="0" smtClean="0"/>
              <a:t> Lead by example about using annotations:</a:t>
            </a:r>
          </a:p>
          <a:p>
            <a:pPr>
              <a:buFontTx/>
              <a:buChar char="-"/>
            </a:pPr>
            <a:r>
              <a:rPr lang="en-US" dirty="0" smtClean="0"/>
              <a:t>Avoid inconsistency</a:t>
            </a:r>
          </a:p>
          <a:p>
            <a:pPr>
              <a:buFontTx/>
              <a:buChar char="-"/>
            </a:pPr>
            <a:r>
              <a:rPr lang="en-US" dirty="0" smtClean="0"/>
              <a:t>Provide clearer guidelines on usage of annotation properties</a:t>
            </a:r>
          </a:p>
          <a:p>
            <a:pPr>
              <a:buFontTx/>
              <a:buChar char="-"/>
            </a:pPr>
            <a:r>
              <a:rPr lang="en-US" dirty="0" smtClean="0"/>
              <a:t>Contribute and extend annotations according to user needs</a:t>
            </a:r>
          </a:p>
          <a:p>
            <a:pPr>
              <a:buFontTx/>
              <a:buChar char="-"/>
            </a:pPr>
            <a:endParaRPr lang="en-US" dirty="0" smtClean="0"/>
          </a:p>
          <a:p>
            <a:pPr lvl="1">
              <a:buFontTx/>
              <a:buChar cha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Specific Metadata</a:t>
            </a:r>
            <a:endParaRPr lang="en-US" dirty="0"/>
          </a:p>
        </p:txBody>
      </p:sp>
      <p:sp>
        <p:nvSpPr>
          <p:cNvPr id="3" name="Content Placeholder 2"/>
          <p:cNvSpPr>
            <a:spLocks noGrp="1"/>
          </p:cNvSpPr>
          <p:nvPr>
            <p:ph idx="1"/>
          </p:nvPr>
        </p:nvSpPr>
        <p:spPr/>
        <p:txBody>
          <a:bodyPr/>
          <a:lstStyle/>
          <a:p>
            <a:pPr>
              <a:buNone/>
            </a:pPr>
            <a:r>
              <a:rPr lang="en-US" dirty="0"/>
              <a:t>Some common needs,</a:t>
            </a:r>
            <a:r>
              <a:rPr lang="en-US" dirty="0" smtClean="0"/>
              <a:t> (see eagle-</a:t>
            </a:r>
            <a:r>
              <a:rPr lang="en-US" dirty="0" err="1" smtClean="0"/>
              <a:t>i</a:t>
            </a:r>
            <a:r>
              <a:rPr lang="en-US" dirty="0" smtClean="0"/>
              <a:t> ICBO paper) </a:t>
            </a:r>
            <a:r>
              <a:rPr lang="en-US" dirty="0"/>
              <a:t>are the </a:t>
            </a:r>
            <a:r>
              <a:rPr lang="en-US" dirty="0" smtClean="0"/>
              <a:t>following:</a:t>
            </a:r>
          </a:p>
          <a:p>
            <a:r>
              <a:rPr lang="en-US" dirty="0" smtClean="0"/>
              <a:t> application</a:t>
            </a:r>
            <a:r>
              <a:rPr lang="en-US" dirty="0"/>
              <a:t>-specific </a:t>
            </a:r>
            <a:r>
              <a:rPr lang="en-US" dirty="0" smtClean="0"/>
              <a:t>labels</a:t>
            </a:r>
          </a:p>
          <a:p>
            <a:r>
              <a:rPr lang="en-US" dirty="0" smtClean="0"/>
              <a:t> </a:t>
            </a:r>
            <a:r>
              <a:rPr lang="en-US" dirty="0"/>
              <a:t>application-specific descriptions</a:t>
            </a:r>
            <a:r>
              <a:rPr lang="en-US" dirty="0" smtClean="0"/>
              <a:t> </a:t>
            </a:r>
            <a:endParaRPr lang="en-US" dirty="0"/>
          </a:p>
          <a:p>
            <a:r>
              <a:rPr lang="en-US" dirty="0" smtClean="0"/>
              <a:t>ways </a:t>
            </a:r>
            <a:r>
              <a:rPr lang="en-US" dirty="0"/>
              <a:t>to annotate classes to be excluded from the model used by the </a:t>
            </a:r>
            <a:r>
              <a:rPr lang="en-US" dirty="0" smtClean="0"/>
              <a:t>application</a:t>
            </a:r>
            <a:endParaRPr lang="en-US" dirty="0"/>
          </a:p>
          <a:p>
            <a:r>
              <a:rPr lang="en-US" dirty="0" smtClean="0"/>
              <a:t>ways </a:t>
            </a:r>
            <a:r>
              <a:rPr lang="en-US" dirty="0"/>
              <a:t>to set display ordering and grouping of properties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Specific Annotations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a:t>
            </a:r>
            <a:r>
              <a:rPr lang="en-US" b="1" dirty="0"/>
              <a:t>application-specific label’ </a:t>
            </a:r>
            <a:r>
              <a:rPr lang="en-US" dirty="0"/>
              <a:t>(or ‘user interface label’</a:t>
            </a:r>
            <a:r>
              <a:rPr lang="en-US" dirty="0" smtClean="0"/>
              <a:t>)\</a:t>
            </a:r>
          </a:p>
          <a:p>
            <a:pPr>
              <a:buNone/>
            </a:pPr>
            <a:r>
              <a:rPr lang="en-US" dirty="0"/>
              <a:t>	</a:t>
            </a:r>
            <a:r>
              <a:rPr lang="en-US" u="sng" dirty="0" smtClean="0"/>
              <a:t>Definition</a:t>
            </a:r>
            <a:r>
              <a:rPr lang="en-US" dirty="0"/>
              <a:t>: “The name of a class or a property that will be displayed, within an application.</a:t>
            </a:r>
            <a:r>
              <a:rPr lang="en-US" dirty="0" smtClean="0"/>
              <a:t>”</a:t>
            </a:r>
          </a:p>
          <a:p>
            <a:pPr>
              <a:buNone/>
            </a:pPr>
            <a:endParaRPr lang="en-US" dirty="0" smtClean="0"/>
          </a:p>
          <a:p>
            <a:pPr>
              <a:buNone/>
            </a:pPr>
            <a:r>
              <a:rPr lang="en-US" b="1" dirty="0" smtClean="0"/>
              <a:t> </a:t>
            </a:r>
            <a:r>
              <a:rPr lang="en-US" b="1" dirty="0"/>
              <a:t>‘application-specific description’ </a:t>
            </a:r>
            <a:r>
              <a:rPr lang="en-US" dirty="0"/>
              <a:t>(or ‘user interface description’</a:t>
            </a:r>
            <a:r>
              <a:rPr lang="en-US" dirty="0" smtClean="0"/>
              <a:t>)</a:t>
            </a:r>
          </a:p>
          <a:p>
            <a:pPr>
              <a:buNone/>
            </a:pPr>
            <a:r>
              <a:rPr lang="en-US" dirty="0"/>
              <a:t>	</a:t>
            </a:r>
            <a:r>
              <a:rPr lang="en-US" u="sng" dirty="0" smtClean="0"/>
              <a:t>Definition</a:t>
            </a:r>
            <a:r>
              <a:rPr lang="en-US" dirty="0"/>
              <a:t>: “The description of a class or a property to be displayed to the end users of an application as tooltip or help. It conveys </a:t>
            </a:r>
            <a:r>
              <a:rPr lang="en-US" dirty="0" smtClean="0"/>
              <a:t>an </a:t>
            </a:r>
            <a:r>
              <a:rPr lang="en-US" dirty="0"/>
              <a:t>explanation of the class or property usage within the application.</a:t>
            </a:r>
            <a:r>
              <a:rPr lang="en-US" dirty="0" smtClean="0"/>
              <a:t>”</a:t>
            </a:r>
          </a:p>
          <a:p>
            <a:pPr>
              <a:buNone/>
            </a:pPr>
            <a:endParaRPr lang="en-US" dirty="0" smtClean="0"/>
          </a:p>
          <a:p>
            <a:pPr>
              <a:buNone/>
            </a:pPr>
            <a:r>
              <a:rPr lang="en-US" b="1" dirty="0" smtClean="0"/>
              <a:t>‘</a:t>
            </a:r>
            <a:r>
              <a:rPr lang="en-US" b="1" dirty="0"/>
              <a:t>application-specific restriction</a:t>
            </a:r>
            <a:r>
              <a:rPr lang="en-US" b="1" dirty="0" smtClean="0"/>
              <a:t>’</a:t>
            </a:r>
          </a:p>
          <a:p>
            <a:pPr>
              <a:buNone/>
            </a:pPr>
            <a:r>
              <a:rPr lang="en-US" b="1" dirty="0"/>
              <a:t>	</a:t>
            </a:r>
            <a:r>
              <a:rPr lang="en-US" u="sng" dirty="0" smtClean="0"/>
              <a:t>Definition</a:t>
            </a:r>
            <a:r>
              <a:rPr lang="en-US" dirty="0"/>
              <a:t>: “A property to tag classes and properties with values that will inform the application specific behavior of the class or property. The values of application specific restriction come from a list of predefined terms, instances of the class application specific restriction specification.”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Defined </a:t>
            </a:r>
            <a:r>
              <a:rPr lang="en-US" dirty="0"/>
              <a:t>the following </a:t>
            </a:r>
            <a:r>
              <a:rPr lang="en-US" dirty="0" smtClean="0"/>
              <a:t>classes</a:t>
            </a:r>
          </a:p>
          <a:p>
            <a:pPr>
              <a:buNone/>
            </a:pPr>
            <a:r>
              <a:rPr lang="en-US" b="1" dirty="0" smtClean="0"/>
              <a:t> </a:t>
            </a:r>
            <a:r>
              <a:rPr lang="en-US" b="1" dirty="0"/>
              <a:t>“application-specific </a:t>
            </a:r>
            <a:r>
              <a:rPr lang="en-US" b="1" dirty="0" smtClean="0"/>
              <a:t>restriction specification</a:t>
            </a:r>
            <a:r>
              <a:rPr lang="en-US" dirty="0" smtClean="0"/>
              <a:t>”</a:t>
            </a:r>
          </a:p>
          <a:p>
            <a:pPr>
              <a:buNone/>
            </a:pPr>
            <a:r>
              <a:rPr lang="en-US" dirty="0"/>
              <a:t>	</a:t>
            </a:r>
            <a:r>
              <a:rPr lang="en-US" u="sng" dirty="0" smtClean="0"/>
              <a:t>Definition</a:t>
            </a:r>
            <a:r>
              <a:rPr lang="en-US" dirty="0"/>
              <a:t>: “The application specific tag of a class or property within an application. The allowed values come from an enumerated list of predefined terms. See the specification of these instances for more detailed definitions of each enumerated value.</a:t>
            </a:r>
            <a:r>
              <a:rPr lang="en-US" dirty="0" smtClean="0"/>
              <a:t>” </a:t>
            </a:r>
          </a:p>
          <a:p>
            <a:pPr>
              <a:buNone/>
            </a:pPr>
            <a:r>
              <a:rPr lang="en-US" dirty="0" smtClean="0"/>
              <a:t>Defined </a:t>
            </a:r>
            <a:r>
              <a:rPr lang="en-US" dirty="0"/>
              <a:t>the following </a:t>
            </a:r>
            <a:r>
              <a:rPr lang="en-US" dirty="0" smtClean="0"/>
              <a:t>individuals:</a:t>
            </a:r>
          </a:p>
          <a:p>
            <a:pPr>
              <a:buNone/>
            </a:pPr>
            <a:r>
              <a:rPr lang="en-US" dirty="0"/>
              <a:t>	</a:t>
            </a:r>
            <a:r>
              <a:rPr lang="en-US" b="1" dirty="0" smtClean="0"/>
              <a:t>‘to </a:t>
            </a:r>
            <a:r>
              <a:rPr lang="en-US" b="1" dirty="0"/>
              <a:t>be excluded’ </a:t>
            </a:r>
            <a:r>
              <a:rPr lang="en-US" dirty="0"/>
              <a:t>member of ‘application-specific restriction specification’</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2"/>
            <a:ext cx="8229600" cy="1143000"/>
          </a:xfrm>
        </p:spPr>
        <p:txBody>
          <a:bodyPr/>
          <a:lstStyle/>
          <a:p>
            <a:r>
              <a:rPr lang="en-US" dirty="0" smtClean="0"/>
              <a:t>Implementation</a:t>
            </a:r>
            <a:endParaRPr lang="en-US" dirty="0"/>
          </a:p>
        </p:txBody>
      </p:sp>
      <p:pic>
        <p:nvPicPr>
          <p:cNvPr id="5" name="Picture 4"/>
          <p:cNvPicPr>
            <a:picLocks noChangeAspect="1"/>
          </p:cNvPicPr>
          <p:nvPr/>
        </p:nvPicPr>
        <p:blipFill>
          <a:blip r:embed="rId2"/>
          <a:stretch>
            <a:fillRect/>
          </a:stretch>
        </p:blipFill>
        <p:spPr>
          <a:xfrm>
            <a:off x="0" y="2225885"/>
            <a:ext cx="9182805" cy="4632115"/>
          </a:xfrm>
          <a:prstGeom prst="rect">
            <a:avLst/>
          </a:prstGeom>
        </p:spPr>
      </p:pic>
      <p:pic>
        <p:nvPicPr>
          <p:cNvPr id="8" name="Picture 7"/>
          <p:cNvPicPr>
            <a:picLocks noChangeAspect="1"/>
          </p:cNvPicPr>
          <p:nvPr/>
        </p:nvPicPr>
        <p:blipFill>
          <a:blip r:embed="rId3"/>
          <a:stretch>
            <a:fillRect/>
          </a:stretch>
        </p:blipFill>
        <p:spPr>
          <a:xfrm>
            <a:off x="1676400" y="971565"/>
            <a:ext cx="5791200" cy="1092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261257" y="1150938"/>
            <a:ext cx="8425543" cy="4493538"/>
          </a:xfrm>
          <a:prstGeom prst="rect">
            <a:avLst/>
          </a:prstGeom>
          <a:noFill/>
        </p:spPr>
        <p:txBody>
          <a:bodyPr wrap="square" rtlCol="0">
            <a:spAutoFit/>
          </a:bodyPr>
          <a:lstStyle/>
          <a:p>
            <a:r>
              <a:rPr lang="en-US" sz="2400" b="1" dirty="0" smtClean="0">
                <a:solidFill>
                  <a:schemeClr val="tx1">
                    <a:lumMod val="50000"/>
                    <a:lumOff val="50000"/>
                  </a:schemeClr>
                </a:solidFill>
              </a:rPr>
              <a:t>Stakeholders in ontology development include those performing:</a:t>
            </a:r>
          </a:p>
          <a:p>
            <a:endParaRPr lang="en-US" sz="1000" b="1" dirty="0" smtClean="0">
              <a:solidFill>
                <a:schemeClr val="tx1">
                  <a:lumMod val="50000"/>
                  <a:lumOff val="50000"/>
                </a:schemeClr>
              </a:solidFill>
            </a:endParaRPr>
          </a:p>
          <a:p>
            <a:pPr marL="685800" lvl="1" indent="-228600">
              <a:buFont typeface="Arial" pitchFamily="34" charset="0"/>
              <a:buChar char="•"/>
            </a:pPr>
            <a:r>
              <a:rPr lang="en-US" sz="2400" u="sng" dirty="0" smtClean="0">
                <a:solidFill>
                  <a:schemeClr val="tx1">
                    <a:lumMod val="50000"/>
                    <a:lumOff val="50000"/>
                  </a:schemeClr>
                </a:solidFill>
              </a:rPr>
              <a:t>‘Primary’ ontology development </a:t>
            </a:r>
          </a:p>
          <a:p>
            <a:pPr marL="1143000" lvl="2" indent="-228600">
              <a:buFont typeface="Arial" pitchFamily="34" charset="0"/>
              <a:buChar char="•"/>
            </a:pPr>
            <a:r>
              <a:rPr lang="en-US" sz="2400" dirty="0" smtClean="0">
                <a:solidFill>
                  <a:schemeClr val="tx1">
                    <a:lumMod val="50000"/>
                    <a:lumOff val="50000"/>
                  </a:schemeClr>
                </a:solidFill>
              </a:rPr>
              <a:t>building new terms and design patterns</a:t>
            </a:r>
          </a:p>
          <a:p>
            <a:pPr marL="685800" lvl="1" indent="-228600">
              <a:buFont typeface="Arial" pitchFamily="34" charset="0"/>
              <a:buChar char="•"/>
            </a:pPr>
            <a:r>
              <a:rPr lang="en-US" sz="2400" u="sng" dirty="0" smtClean="0">
                <a:solidFill>
                  <a:schemeClr val="tx1">
                    <a:lumMod val="50000"/>
                    <a:lumOff val="50000"/>
                  </a:schemeClr>
                </a:solidFill>
              </a:rPr>
              <a:t>‘Secondary’ ontology development</a:t>
            </a:r>
          </a:p>
          <a:p>
            <a:pPr marL="1143000" lvl="2" indent="-228600">
              <a:buFont typeface="Arial" pitchFamily="34" charset="0"/>
              <a:buChar char="•"/>
            </a:pPr>
            <a:r>
              <a:rPr lang="en-US" sz="2400" dirty="0" smtClean="0">
                <a:solidFill>
                  <a:schemeClr val="tx1">
                    <a:lumMod val="50000"/>
                    <a:lumOff val="50000"/>
                  </a:schemeClr>
                </a:solidFill>
              </a:rPr>
              <a:t>re-using classes from external </a:t>
            </a:r>
            <a:r>
              <a:rPr lang="en-US" sz="2400" dirty="0" err="1" smtClean="0">
                <a:solidFill>
                  <a:schemeClr val="tx1">
                    <a:lumMod val="50000"/>
                    <a:lumOff val="50000"/>
                  </a:schemeClr>
                </a:solidFill>
              </a:rPr>
              <a:t>ontologies</a:t>
            </a:r>
            <a:r>
              <a:rPr lang="en-US" sz="2400" dirty="0" smtClean="0">
                <a:solidFill>
                  <a:schemeClr val="tx1">
                    <a:lumMod val="50000"/>
                    <a:lumOff val="50000"/>
                  </a:schemeClr>
                </a:solidFill>
              </a:rPr>
              <a:t> in their modeling efforts</a:t>
            </a:r>
          </a:p>
          <a:p>
            <a:pPr marL="685800" lvl="1" indent="-228600">
              <a:buFont typeface="Arial" pitchFamily="34" charset="0"/>
              <a:buChar char="•"/>
            </a:pPr>
            <a:r>
              <a:rPr lang="en-US" sz="2400" u="sng" dirty="0" smtClean="0">
                <a:solidFill>
                  <a:schemeClr val="tx1">
                    <a:lumMod val="50000"/>
                    <a:lumOff val="50000"/>
                  </a:schemeClr>
                </a:solidFill>
              </a:rPr>
              <a:t>Ontology consumption</a:t>
            </a:r>
          </a:p>
          <a:p>
            <a:pPr marL="1143000" lvl="2" indent="-228600">
              <a:buFont typeface="Arial" pitchFamily="34" charset="0"/>
              <a:buChar char="•"/>
            </a:pPr>
            <a:r>
              <a:rPr lang="en-US" sz="2400" dirty="0" smtClean="0">
                <a:solidFill>
                  <a:schemeClr val="tx1">
                    <a:lumMod val="50000"/>
                    <a:lumOff val="50000"/>
                  </a:schemeClr>
                </a:solidFill>
              </a:rPr>
              <a:t>end users applying ontology terms to curate/annotate data, incorporate into a database model, etc</a:t>
            </a:r>
          </a:p>
          <a:p>
            <a:endParaRPr lang="en-US" sz="1200" dirty="0" smtClean="0">
              <a:solidFill>
                <a:schemeClr val="tx1">
                  <a:lumMod val="50000"/>
                  <a:lumOff val="50000"/>
                </a:schemeClr>
              </a:solidFill>
            </a:endParaRPr>
          </a:p>
          <a:p>
            <a:r>
              <a:rPr lang="en-US" sz="2400" b="1" dirty="0" smtClean="0">
                <a:solidFill>
                  <a:schemeClr val="tx1">
                    <a:lumMod val="50000"/>
                    <a:lumOff val="50000"/>
                  </a:schemeClr>
                </a:solidFill>
              </a:rPr>
              <a:t>Consider types of annotations that would be useful for each class of stakeholder</a:t>
            </a:r>
            <a:endParaRPr lang="en-US" sz="2400" b="1" dirty="0">
              <a:solidFill>
                <a:schemeClr val="tx1">
                  <a:lumMod val="50000"/>
                  <a:lumOff val="50000"/>
                </a:schemeClr>
              </a:solidFill>
            </a:endParaRPr>
          </a:p>
        </p:txBody>
      </p:sp>
      <p:sp>
        <p:nvSpPr>
          <p:cNvPr id="6" name="Title 1"/>
          <p:cNvSpPr txBox="1">
            <a:spLocks/>
          </p:cNvSpPr>
          <p:nvPr/>
        </p:nvSpPr>
        <p:spPr>
          <a:xfrm>
            <a:off x="457200" y="7938"/>
            <a:ext cx="8229600" cy="1143000"/>
          </a:xfrm>
          <a:prstGeom prst="rect">
            <a:avLst/>
          </a:prstGeom>
        </p:spPr>
        <p:txBody>
          <a:bodyPr>
            <a:normAutofit fontScale="9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6">
                    <a:lumMod val="75000"/>
                  </a:schemeClr>
                </a:solidFill>
                <a:effectLst/>
                <a:uLnTx/>
                <a:uFillTx/>
                <a:latin typeface="+mj-lt"/>
                <a:ea typeface="+mj-ea"/>
                <a:cs typeface="+mj-cs"/>
              </a:rPr>
              <a:t>Additional metadata for </a:t>
            </a:r>
            <a:r>
              <a:rPr kumimoji="0" lang="en-US" sz="4400" b="0" i="0" u="none" strike="noStrike" kern="1200" cap="none" spc="0" normalizeH="0" baseline="0" noProof="0" dirty="0" err="1" smtClean="0">
                <a:ln>
                  <a:noFill/>
                </a:ln>
                <a:solidFill>
                  <a:schemeClr val="accent6">
                    <a:lumMod val="75000"/>
                  </a:schemeClr>
                </a:solidFill>
                <a:effectLst/>
                <a:uLnTx/>
                <a:uFillTx/>
                <a:latin typeface="+mj-lt"/>
                <a:ea typeface="+mj-ea"/>
                <a:cs typeface="+mj-cs"/>
              </a:rPr>
              <a:t>Devs</a:t>
            </a:r>
            <a:r>
              <a:rPr kumimoji="0" lang="en-US" sz="4400" b="0" i="0" u="none" strike="noStrike" kern="1200" cap="none" spc="0" normalizeH="0" baseline="0" noProof="0" dirty="0" smtClean="0">
                <a:ln>
                  <a:noFill/>
                </a:ln>
                <a:solidFill>
                  <a:schemeClr val="accent6">
                    <a:lumMod val="75000"/>
                  </a:schemeClr>
                </a:solidFill>
                <a:effectLst/>
                <a:uLnTx/>
                <a:uFillTx/>
                <a:latin typeface="+mj-lt"/>
                <a:ea typeface="+mj-ea"/>
                <a:cs typeface="+mj-cs"/>
              </a:rPr>
              <a:t> / users</a:t>
            </a:r>
            <a:endParaRPr kumimoji="0" lang="en-US" sz="4400" b="0" i="0" u="none" strike="noStrike" kern="1200" cap="none" spc="0" normalizeH="0" baseline="0" noProof="0" dirty="0">
              <a:ln>
                <a:noFill/>
              </a:ln>
              <a:solidFill>
                <a:schemeClr val="accent6">
                  <a:lumMod val="75000"/>
                </a:schemeClr>
              </a:solidFill>
              <a:effectLst/>
              <a:uLnTx/>
              <a:uFillTx/>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1143000"/>
          </a:xfrm>
        </p:spPr>
        <p:txBody>
          <a:bodyPr>
            <a:normAutofit fontScale="90000"/>
          </a:bodyPr>
          <a:lstStyle/>
          <a:p>
            <a:r>
              <a:rPr lang="en-US" dirty="0" smtClean="0"/>
              <a:t>Additional metadata for </a:t>
            </a:r>
            <a:r>
              <a:rPr lang="en-US" dirty="0" err="1" smtClean="0"/>
              <a:t>Devs</a:t>
            </a:r>
            <a:r>
              <a:rPr lang="en-US" dirty="0" smtClean="0"/>
              <a:t> / users</a:t>
            </a:r>
            <a:endParaRPr lang="en-US" dirty="0"/>
          </a:p>
        </p:txBody>
      </p:sp>
      <p:sp>
        <p:nvSpPr>
          <p:cNvPr id="3" name="Content Placeholder 2"/>
          <p:cNvSpPr>
            <a:spLocks noGrp="1"/>
          </p:cNvSpPr>
          <p:nvPr>
            <p:ph idx="1"/>
          </p:nvPr>
        </p:nvSpPr>
        <p:spPr>
          <a:xfrm>
            <a:off x="241300" y="1214438"/>
            <a:ext cx="8750300" cy="5211762"/>
          </a:xfrm>
        </p:spPr>
        <p:txBody>
          <a:bodyPr>
            <a:noAutofit/>
          </a:bodyPr>
          <a:lstStyle/>
          <a:p>
            <a:pPr>
              <a:buNone/>
            </a:pPr>
            <a:r>
              <a:rPr lang="en-US" sz="2400" b="1" dirty="0" smtClean="0">
                <a:solidFill>
                  <a:schemeClr val="tx1">
                    <a:lumMod val="50000"/>
                    <a:lumOff val="50000"/>
                  </a:schemeClr>
                </a:solidFill>
              </a:rPr>
              <a:t>All Stakeholders:</a:t>
            </a:r>
          </a:p>
          <a:p>
            <a:pPr marL="635000" indent="-228600"/>
            <a:r>
              <a:rPr lang="en-US" sz="2400" dirty="0" smtClean="0">
                <a:solidFill>
                  <a:schemeClr val="tx1">
                    <a:lumMod val="50000"/>
                    <a:lumOff val="50000"/>
                  </a:schemeClr>
                </a:solidFill>
              </a:rPr>
              <a:t>Standard and consistent use of current available annotations</a:t>
            </a:r>
          </a:p>
          <a:p>
            <a:pPr marL="635000" lvl="0" indent="-228600"/>
            <a:r>
              <a:rPr lang="en-US" sz="2400" dirty="0" smtClean="0">
                <a:solidFill>
                  <a:schemeClr val="tx1">
                    <a:lumMod val="50000"/>
                    <a:lumOff val="50000"/>
                  </a:schemeClr>
                </a:solidFill>
              </a:rPr>
              <a:t>Standard way to communicate dev choices and design patterns within the ontology (</a:t>
            </a:r>
            <a:r>
              <a:rPr lang="en-US" sz="2400" dirty="0" err="1" smtClean="0">
                <a:solidFill>
                  <a:schemeClr val="tx1">
                    <a:lumMod val="50000"/>
                    <a:lumOff val="50000"/>
                  </a:schemeClr>
                </a:solidFill>
              </a:rPr>
              <a:t>ie</a:t>
            </a:r>
            <a:r>
              <a:rPr lang="en-US" sz="2400" dirty="0" smtClean="0">
                <a:solidFill>
                  <a:schemeClr val="tx1">
                    <a:lumMod val="50000"/>
                    <a:lumOff val="50000"/>
                  </a:schemeClr>
                </a:solidFill>
              </a:rPr>
              <a:t> internal documentation)</a:t>
            </a:r>
          </a:p>
          <a:p>
            <a:pPr>
              <a:buNone/>
            </a:pPr>
            <a:r>
              <a:rPr lang="en-US" sz="2400" b="1" dirty="0" smtClean="0">
                <a:solidFill>
                  <a:schemeClr val="tx1">
                    <a:lumMod val="50000"/>
                    <a:lumOff val="50000"/>
                  </a:schemeClr>
                </a:solidFill>
              </a:rPr>
              <a:t>Primary Development (crafting new terms and design patterns)</a:t>
            </a:r>
          </a:p>
          <a:p>
            <a:pPr marL="635000" indent="-228600"/>
            <a:r>
              <a:rPr lang="en-US" sz="2400" dirty="0" smtClean="0">
                <a:solidFill>
                  <a:schemeClr val="tx1">
                    <a:lumMod val="50000"/>
                    <a:lumOff val="50000"/>
                  </a:schemeClr>
                </a:solidFill>
              </a:rPr>
              <a:t>Record history/evolution of a class (prior decisions, discussions)</a:t>
            </a:r>
          </a:p>
          <a:p>
            <a:pPr marL="635000" indent="-228600"/>
            <a:r>
              <a:rPr lang="en-US" sz="2400" dirty="0" smtClean="0">
                <a:solidFill>
                  <a:schemeClr val="tx1">
                    <a:lumMod val="50000"/>
                    <a:lumOff val="50000"/>
                  </a:schemeClr>
                </a:solidFill>
              </a:rPr>
              <a:t>Record specific types of developer ‘action items’</a:t>
            </a:r>
          </a:p>
          <a:p>
            <a:pPr marL="1143000" indent="-228600">
              <a:buFont typeface="Wingdings" pitchFamily="2" charset="2"/>
              <a:buChar char="§"/>
            </a:pPr>
            <a:r>
              <a:rPr lang="en-US" sz="2400" dirty="0" smtClean="0">
                <a:solidFill>
                  <a:schemeClr val="tx1">
                    <a:lumMod val="50000"/>
                    <a:lumOff val="50000"/>
                  </a:schemeClr>
                </a:solidFill>
              </a:rPr>
              <a:t> e.g. alternate modeling approaches not used, modeling issues to follow up on, ‘placeholder’ status, etc</a:t>
            </a:r>
          </a:p>
          <a:p>
            <a:pPr marL="1092200" indent="-228600">
              <a:buFont typeface="Wingdings" pitchFamily="2" charset="2"/>
              <a:buChar char="§"/>
            </a:pPr>
            <a:r>
              <a:rPr lang="en-US" sz="2400" dirty="0" smtClean="0">
                <a:solidFill>
                  <a:schemeClr val="tx1">
                    <a:lumMod val="50000"/>
                    <a:lumOff val="50000"/>
                  </a:schemeClr>
                </a:solidFill>
              </a:rPr>
              <a:t>‘editor note’ and ‘</a:t>
            </a:r>
            <a:r>
              <a:rPr lang="en-US" sz="2400" dirty="0" err="1" smtClean="0">
                <a:solidFill>
                  <a:schemeClr val="tx1">
                    <a:lumMod val="50000"/>
                    <a:lumOff val="50000"/>
                  </a:schemeClr>
                </a:solidFill>
              </a:rPr>
              <a:t>curation</a:t>
            </a:r>
            <a:r>
              <a:rPr lang="en-US" sz="2400" dirty="0" smtClean="0">
                <a:solidFill>
                  <a:schemeClr val="tx1">
                    <a:lumMod val="50000"/>
                    <a:lumOff val="50000"/>
                  </a:schemeClr>
                </a:solidFill>
              </a:rPr>
              <a:t> status’ currently used for all such issues, but not in the most consistent and efficient way</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1143000"/>
          </a:xfrm>
        </p:spPr>
        <p:txBody>
          <a:bodyPr>
            <a:normAutofit fontScale="90000"/>
          </a:bodyPr>
          <a:lstStyle/>
          <a:p>
            <a:r>
              <a:rPr lang="en-US" dirty="0" smtClean="0"/>
              <a:t>Additional metadata for </a:t>
            </a:r>
            <a:r>
              <a:rPr lang="en-US" dirty="0" err="1" smtClean="0"/>
              <a:t>Devs</a:t>
            </a:r>
            <a:r>
              <a:rPr lang="en-US" dirty="0" smtClean="0"/>
              <a:t> / users</a:t>
            </a:r>
            <a:endParaRPr lang="en-US" dirty="0"/>
          </a:p>
        </p:txBody>
      </p:sp>
      <p:sp>
        <p:nvSpPr>
          <p:cNvPr id="3" name="Content Placeholder 2"/>
          <p:cNvSpPr>
            <a:spLocks noGrp="1"/>
          </p:cNvSpPr>
          <p:nvPr>
            <p:ph idx="1"/>
          </p:nvPr>
        </p:nvSpPr>
        <p:spPr>
          <a:xfrm>
            <a:off x="165100" y="1176338"/>
            <a:ext cx="8902700" cy="5211762"/>
          </a:xfrm>
        </p:spPr>
        <p:txBody>
          <a:bodyPr>
            <a:noAutofit/>
          </a:bodyPr>
          <a:lstStyle/>
          <a:p>
            <a:pPr>
              <a:buNone/>
            </a:pPr>
            <a:r>
              <a:rPr lang="en-US" sz="2400" b="1" dirty="0" smtClean="0">
                <a:solidFill>
                  <a:schemeClr val="tx1">
                    <a:lumMod val="50000"/>
                    <a:lumOff val="50000"/>
                  </a:schemeClr>
                </a:solidFill>
              </a:rPr>
              <a:t>Secondary Development (re-using terms form external </a:t>
            </a:r>
            <a:r>
              <a:rPr lang="en-US" sz="2400" b="1" dirty="0" err="1" smtClean="0">
                <a:solidFill>
                  <a:schemeClr val="tx1">
                    <a:lumMod val="50000"/>
                    <a:lumOff val="50000"/>
                  </a:schemeClr>
                </a:solidFill>
              </a:rPr>
              <a:t>ontologies</a:t>
            </a:r>
            <a:r>
              <a:rPr lang="en-US" sz="2400" b="1" dirty="0" smtClean="0">
                <a:solidFill>
                  <a:schemeClr val="tx1">
                    <a:lumMod val="50000"/>
                    <a:lumOff val="50000"/>
                  </a:schemeClr>
                </a:solidFill>
              </a:rPr>
              <a:t>)</a:t>
            </a:r>
          </a:p>
          <a:p>
            <a:pPr marL="520700" lvl="0" indent="-228600"/>
            <a:r>
              <a:rPr lang="en-US" sz="2400" dirty="0" smtClean="0">
                <a:solidFill>
                  <a:schemeClr val="tx1">
                    <a:lumMod val="50000"/>
                    <a:lumOff val="50000"/>
                  </a:schemeClr>
                </a:solidFill>
              </a:rPr>
              <a:t>Explain high level concepts and principles behind ontology structure and design to facilitate proper re-use</a:t>
            </a:r>
          </a:p>
          <a:p>
            <a:pPr marL="520700" indent="-228600"/>
            <a:r>
              <a:rPr lang="en-US" sz="2400" dirty="0" smtClean="0">
                <a:solidFill>
                  <a:schemeClr val="tx1">
                    <a:lumMod val="50000"/>
                    <a:lumOff val="50000"/>
                  </a:schemeClr>
                </a:solidFill>
              </a:rPr>
              <a:t>Need to accommodate ‘alternate’ definitions when </a:t>
            </a:r>
            <a:r>
              <a:rPr lang="en-US" sz="2400" dirty="0" err="1" smtClean="0">
                <a:solidFill>
                  <a:schemeClr val="tx1">
                    <a:lumMod val="50000"/>
                    <a:lumOff val="50000"/>
                  </a:schemeClr>
                </a:solidFill>
              </a:rPr>
              <a:t>MIREOTing</a:t>
            </a:r>
            <a:r>
              <a:rPr lang="en-US" sz="2400" dirty="0" smtClean="0">
                <a:solidFill>
                  <a:schemeClr val="tx1">
                    <a:lumMod val="50000"/>
                    <a:lumOff val="50000"/>
                  </a:schemeClr>
                </a:solidFill>
              </a:rPr>
              <a:t> terms </a:t>
            </a:r>
          </a:p>
          <a:p>
            <a:pPr marL="520700" indent="-228600"/>
            <a:r>
              <a:rPr lang="en-US" sz="2400" dirty="0" smtClean="0">
                <a:solidFill>
                  <a:schemeClr val="tx1">
                    <a:lumMod val="50000"/>
                    <a:lumOff val="50000"/>
                  </a:schemeClr>
                </a:solidFill>
              </a:rPr>
              <a:t>Record and track issues for feedback to external source </a:t>
            </a:r>
            <a:r>
              <a:rPr lang="en-US" sz="2400" dirty="0" err="1" smtClean="0">
                <a:solidFill>
                  <a:schemeClr val="tx1">
                    <a:lumMod val="50000"/>
                    <a:lumOff val="50000"/>
                  </a:schemeClr>
                </a:solidFill>
              </a:rPr>
              <a:t>ontologies</a:t>
            </a:r>
            <a:endParaRPr lang="en-US" sz="2400" dirty="0" smtClean="0">
              <a:solidFill>
                <a:schemeClr val="tx1">
                  <a:lumMod val="50000"/>
                  <a:lumOff val="50000"/>
                </a:schemeClr>
              </a:solidFill>
            </a:endParaRPr>
          </a:p>
          <a:p>
            <a:pPr>
              <a:buNone/>
            </a:pPr>
            <a:r>
              <a:rPr lang="en-US" sz="2400" b="1" dirty="0" smtClean="0">
                <a:solidFill>
                  <a:schemeClr val="tx1">
                    <a:lumMod val="50000"/>
                    <a:lumOff val="50000"/>
                  </a:schemeClr>
                </a:solidFill>
              </a:rPr>
              <a:t>Consumption by end users (annotators/curators)</a:t>
            </a:r>
          </a:p>
          <a:p>
            <a:pPr marL="520700" indent="-228600"/>
            <a:r>
              <a:rPr lang="en-US" sz="2400" dirty="0" smtClean="0">
                <a:solidFill>
                  <a:schemeClr val="tx1">
                    <a:lumMod val="50000"/>
                    <a:lumOff val="50000"/>
                  </a:schemeClr>
                </a:solidFill>
              </a:rPr>
              <a:t>annotations describing  terms and their intended use in user-friendly manner (particularly for </a:t>
            </a:r>
            <a:r>
              <a:rPr lang="en-US" sz="2400" dirty="0" err="1" smtClean="0">
                <a:solidFill>
                  <a:schemeClr val="tx1">
                    <a:lumMod val="50000"/>
                    <a:lumOff val="50000"/>
                  </a:schemeClr>
                </a:solidFill>
              </a:rPr>
              <a:t>ontologies</a:t>
            </a:r>
            <a:r>
              <a:rPr lang="en-US" sz="2400" dirty="0" smtClean="0">
                <a:solidFill>
                  <a:schemeClr val="tx1">
                    <a:lumMod val="50000"/>
                    <a:lumOff val="50000"/>
                  </a:schemeClr>
                </a:solidFill>
              </a:rPr>
              <a:t> driving applications)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Issues about annotation standards and best practices</a:t>
            </a:r>
          </a:p>
          <a:p>
            <a:r>
              <a:rPr lang="en-US" dirty="0" smtClean="0"/>
              <a:t>Needs</a:t>
            </a:r>
          </a:p>
          <a:p>
            <a:pPr lvl="1"/>
            <a:r>
              <a:rPr lang="en-US" dirty="0" smtClean="0"/>
              <a:t>Additional application specific metadata</a:t>
            </a:r>
          </a:p>
          <a:p>
            <a:pPr lvl="1"/>
            <a:r>
              <a:rPr lang="en-US" dirty="0" smtClean="0"/>
              <a:t>Additional metadata for </a:t>
            </a:r>
            <a:r>
              <a:rPr lang="en-US" dirty="0" err="1" smtClean="0"/>
              <a:t>Devs</a:t>
            </a:r>
            <a:r>
              <a:rPr lang="en-US" dirty="0" smtClean="0"/>
              <a:t> / Users</a:t>
            </a:r>
          </a:p>
          <a:p>
            <a:pPr lvl="1"/>
            <a:r>
              <a:rPr lang="en-US" dirty="0" smtClean="0"/>
              <a:t>Better internal ontology documentation </a:t>
            </a:r>
          </a:p>
          <a:p>
            <a:r>
              <a:rPr lang="en-US" dirty="0" smtClean="0"/>
              <a:t>Discussion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Additional metadata for </a:t>
            </a:r>
            <a:r>
              <a:rPr lang="en-US" dirty="0" err="1" smtClean="0"/>
              <a:t>devs</a:t>
            </a:r>
            <a:r>
              <a:rPr lang="en-US" dirty="0" smtClean="0"/>
              <a:t> and users: Proposals</a:t>
            </a:r>
            <a:endParaRPr lang="en-US" dirty="0"/>
          </a:p>
        </p:txBody>
      </p:sp>
      <p:sp>
        <p:nvSpPr>
          <p:cNvPr id="3" name="Content Placeholder 2"/>
          <p:cNvSpPr>
            <a:spLocks noGrp="1"/>
          </p:cNvSpPr>
          <p:nvPr>
            <p:ph idx="1"/>
          </p:nvPr>
        </p:nvSpPr>
        <p:spPr/>
        <p:txBody>
          <a:bodyPr>
            <a:normAutofit fontScale="85000" lnSpcReduction="20000"/>
          </a:bodyPr>
          <a:lstStyle/>
          <a:p>
            <a:pPr>
              <a:lnSpc>
                <a:spcPct val="80000"/>
              </a:lnSpc>
              <a:buNone/>
            </a:pPr>
            <a:r>
              <a:rPr lang="en-US" sz="3000" b="1" dirty="0" smtClean="0"/>
              <a:t>“Editor preferred definition”</a:t>
            </a:r>
          </a:p>
          <a:p>
            <a:pPr lvl="1"/>
            <a:r>
              <a:rPr lang="en-US" dirty="0" smtClean="0"/>
              <a:t>This is meant to be used to parallel editor preferred label</a:t>
            </a:r>
          </a:p>
          <a:p>
            <a:pPr lvl="1"/>
            <a:r>
              <a:rPr lang="en-US" dirty="0" smtClean="0"/>
              <a:t>Particularly useful for slims or applications where there is a need to have a context independent definition in simple human readable form.</a:t>
            </a:r>
          </a:p>
          <a:p>
            <a:pPr lvl="1"/>
            <a:r>
              <a:rPr lang="en-US" dirty="0" smtClean="0"/>
              <a:t>Could be useful simply for converting imported term definition into </a:t>
            </a:r>
            <a:r>
              <a:rPr lang="en-US" dirty="0" err="1" smtClean="0"/>
              <a:t>aristotelian</a:t>
            </a:r>
            <a:r>
              <a:rPr lang="en-US" dirty="0" smtClean="0"/>
              <a:t> form that is consistent with importing ontology (</a:t>
            </a:r>
            <a:r>
              <a:rPr lang="en-US" dirty="0" err="1" smtClean="0"/>
              <a:t>ie</a:t>
            </a:r>
            <a:r>
              <a:rPr lang="en-US" dirty="0" smtClean="0"/>
              <a:t> changing genus and references to ontology terms in the differentia) . . . </a:t>
            </a:r>
          </a:p>
          <a:p>
            <a:pPr lvl="1"/>
            <a:r>
              <a:rPr lang="en-US" dirty="0" smtClean="0"/>
              <a:t> . . . or to extend or enhance the imported term definition to make distinctions important in the context of the importing ontology (where the new definition does not change the original meaning, of course)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lnSpcReduction="10000"/>
          </a:bodyPr>
          <a:lstStyle/>
          <a:p>
            <a:pPr>
              <a:buFontTx/>
              <a:buChar char="-"/>
            </a:pPr>
            <a:r>
              <a:rPr lang="en-US" dirty="0" smtClean="0"/>
              <a:t>There is some overlap between application specific metadata and Dev/ End User metadata (application specific description / end user definition)</a:t>
            </a:r>
          </a:p>
          <a:p>
            <a:pPr lvl="1">
              <a:buFontTx/>
              <a:buChar char="-"/>
            </a:pPr>
            <a:r>
              <a:rPr lang="en-US" dirty="0" smtClean="0"/>
              <a:t>Pro and cons</a:t>
            </a:r>
          </a:p>
          <a:p>
            <a:pPr>
              <a:buFontTx/>
              <a:buChar char="-"/>
            </a:pPr>
            <a:r>
              <a:rPr lang="en-US" dirty="0" smtClean="0"/>
              <a:t>How to combine/harmonize application specific metadata with community views implementation?</a:t>
            </a:r>
          </a:p>
          <a:p>
            <a:pPr lvl="1">
              <a:buFontTx/>
              <a:buChar char="-"/>
            </a:pPr>
            <a:r>
              <a:rPr lang="en-US" dirty="0" smtClean="0"/>
              <a:t>OWL annotations on top of other stuff?</a:t>
            </a:r>
          </a:p>
          <a:p>
            <a:pPr>
              <a:buFontTx/>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lstStyle/>
          <a:p>
            <a:r>
              <a:rPr lang="en-US" dirty="0" smtClean="0"/>
              <a:t>Redundancy</a:t>
            </a:r>
          </a:p>
          <a:p>
            <a:r>
              <a:rPr lang="en-US" dirty="0" smtClean="0"/>
              <a:t>Inconsistency</a:t>
            </a:r>
          </a:p>
          <a:p>
            <a:r>
              <a:rPr lang="en-US" dirty="0" smtClean="0"/>
              <a:t>Incompleteness</a:t>
            </a:r>
          </a:p>
          <a:p>
            <a:pPr lvl="1">
              <a:buFontTx/>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Issues: Redundancy &lt;-&gt; Inconsistency</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err="1" smtClean="0"/>
              <a:t>rdfs:comments</a:t>
            </a:r>
            <a:endParaRPr lang="en-US" dirty="0" smtClean="0"/>
          </a:p>
          <a:p>
            <a:r>
              <a:rPr lang="en-US" dirty="0" smtClean="0"/>
              <a:t>  </a:t>
            </a:r>
            <a:r>
              <a:rPr lang="en-US" dirty="0" err="1" smtClean="0"/>
              <a:t>IAO:editor</a:t>
            </a:r>
            <a:r>
              <a:rPr lang="en-US" dirty="0" smtClean="0"/>
              <a:t> note</a:t>
            </a:r>
          </a:p>
          <a:p>
            <a:r>
              <a:rPr lang="en-US" dirty="0" smtClean="0"/>
              <a:t>  </a:t>
            </a:r>
            <a:r>
              <a:rPr lang="en-US" dirty="0" err="1" smtClean="0"/>
              <a:t>IAO:curator</a:t>
            </a:r>
            <a:r>
              <a:rPr lang="en-US" dirty="0" smtClean="0"/>
              <a:t> note</a:t>
            </a:r>
          </a:p>
          <a:p>
            <a:endParaRPr lang="en-US" dirty="0" smtClean="0"/>
          </a:p>
          <a:p>
            <a:pPr>
              <a:buNone/>
            </a:pPr>
            <a:endParaRPr lang="en-US" dirty="0" smtClean="0"/>
          </a:p>
          <a:p>
            <a:pPr>
              <a:buFontTx/>
              <a:buChar char="-"/>
            </a:pPr>
            <a:endParaRPr lang="en-US" dirty="0" smtClean="0"/>
          </a:p>
          <a:p>
            <a:pPr>
              <a:buFontTx/>
              <a:buChar char="-"/>
            </a:pPr>
            <a:endParaRPr lang="en-US" dirty="0" smtClean="0"/>
          </a:p>
          <a:p>
            <a:pPr>
              <a:buFontTx/>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Issues: Redundancy &lt;-&gt; Inconsistency</a:t>
            </a:r>
            <a:endParaRPr lang="en-US" dirty="0"/>
          </a:p>
        </p:txBody>
      </p:sp>
      <p:sp>
        <p:nvSpPr>
          <p:cNvPr id="3" name="Content Placeholder 2"/>
          <p:cNvSpPr>
            <a:spLocks noGrp="1"/>
          </p:cNvSpPr>
          <p:nvPr>
            <p:ph idx="1"/>
          </p:nvPr>
        </p:nvSpPr>
        <p:spPr>
          <a:xfrm>
            <a:off x="457200" y="1600200"/>
            <a:ext cx="8229600" cy="4839906"/>
          </a:xfrm>
        </p:spPr>
        <p:txBody>
          <a:bodyPr>
            <a:normAutofit fontScale="85000" lnSpcReduction="20000"/>
          </a:bodyPr>
          <a:lstStyle/>
          <a:p>
            <a:r>
              <a:rPr lang="en-US" b="1" dirty="0" err="1" smtClean="0"/>
              <a:t>IAO:editor</a:t>
            </a:r>
            <a:r>
              <a:rPr lang="en-US" b="1" dirty="0" smtClean="0"/>
              <a:t> note</a:t>
            </a:r>
          </a:p>
          <a:p>
            <a:pPr>
              <a:buNone/>
            </a:pPr>
            <a:r>
              <a:rPr lang="en-US" sz="2400" dirty="0" smtClean="0"/>
              <a:t>	</a:t>
            </a:r>
            <a:r>
              <a:rPr lang="en-US" sz="2824" u="sng" dirty="0" smtClean="0"/>
              <a:t>Def: </a:t>
            </a:r>
            <a:r>
              <a:rPr lang="en-US" sz="2824" dirty="0" smtClean="0"/>
              <a:t>A note containing points under consideration for further term development that may be included in released versions of the ontology. It should contain nothing embarrassing and something potentially useful for end users to understand the ontology. Editor notes should include the date of edit (YYYY/MM/DD) and the author.</a:t>
            </a:r>
          </a:p>
          <a:p>
            <a:r>
              <a:rPr lang="en-US" b="1" dirty="0" smtClean="0"/>
              <a:t> </a:t>
            </a:r>
            <a:r>
              <a:rPr lang="en-US" b="1" dirty="0" err="1" smtClean="0"/>
              <a:t>IAO:curator</a:t>
            </a:r>
            <a:r>
              <a:rPr lang="en-US" b="1" dirty="0" smtClean="0"/>
              <a:t> note</a:t>
            </a:r>
          </a:p>
          <a:p>
            <a:pPr>
              <a:buNone/>
            </a:pPr>
            <a:r>
              <a:rPr lang="en-US" dirty="0" smtClean="0"/>
              <a:t>	</a:t>
            </a:r>
            <a:r>
              <a:rPr lang="en-US" u="sng" dirty="0" err="1" smtClean="0"/>
              <a:t>Def</a:t>
            </a:r>
            <a:r>
              <a:rPr lang="en-US" dirty="0" err="1" smtClean="0"/>
              <a:t>:</a:t>
            </a:r>
            <a:r>
              <a:rPr lang="en-US" sz="2824" dirty="0" err="1" smtClean="0"/>
              <a:t>An</a:t>
            </a:r>
            <a:r>
              <a:rPr lang="en-US" sz="2824" dirty="0" smtClean="0"/>
              <a:t> administrative note intended for the curator of the ontology. It will not be included in the released versions of the ontology, so it should contain nothing necessary for end users to understand the ontology. Curator notes should include the date of edit (YYYY/MM/DD) and the author.</a:t>
            </a:r>
          </a:p>
          <a:p>
            <a:r>
              <a:rPr lang="en-US" sz="2824" b="1" dirty="0" err="1" smtClean="0"/>
              <a:t>rdfs_comments</a:t>
            </a:r>
            <a:r>
              <a:rPr lang="en-US" sz="2824" b="1" dirty="0" smtClean="0"/>
              <a:t>: (no definition)</a:t>
            </a:r>
          </a:p>
          <a:p>
            <a:pPr>
              <a:buFontTx/>
              <a:buChar char="-"/>
            </a:pPr>
            <a:endParaRPr lang="en-US" dirty="0" smtClean="0"/>
          </a:p>
          <a:p>
            <a:pPr>
              <a:buFontTx/>
              <a:buChar char="-"/>
            </a:pPr>
            <a:endParaRPr lang="en-US" dirty="0" smtClean="0"/>
          </a:p>
          <a:p>
            <a:pPr>
              <a:buFontTx/>
              <a:buChar cha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4" name="Content Placeholder 3"/>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72275" y="1667424"/>
            <a:ext cx="8848157" cy="373698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0036" y="1600200"/>
            <a:ext cx="9123964" cy="38849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4" name="Content Placeholder 3"/>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0" y="1417638"/>
            <a:ext cx="10678736" cy="34555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09748" y="2447714"/>
            <a:ext cx="8692066" cy="23147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1384</TotalTime>
  <Words>1391</Words>
  <Application>Microsoft Macintosh PowerPoint</Application>
  <PresentationFormat>On-screen Show (4:3)</PresentationFormat>
  <Paragraphs>121</Paragraphs>
  <Slides>21</Slides>
  <Notes>3</Notes>
  <HiddenSlides>0</HiddenSlides>
  <MMClips>0</MMClips>
  <ScaleCrop>false</ScaleCrop>
  <HeadingPairs>
    <vt:vector size="4" baseType="variant">
      <vt:variant>
        <vt:lpstr>Design Template</vt:lpstr>
      </vt:variant>
      <vt:variant>
        <vt:i4>1</vt:i4>
      </vt:variant>
      <vt:variant>
        <vt:lpstr>Slide Titles</vt:lpstr>
      </vt:variant>
      <vt:variant>
        <vt:i4>21</vt:i4>
      </vt:variant>
    </vt:vector>
  </HeadingPairs>
  <TitlesOfParts>
    <vt:vector size="22" baseType="lpstr">
      <vt:lpstr>Office Theme</vt:lpstr>
      <vt:lpstr>IAO additional metadata proposal </vt:lpstr>
      <vt:lpstr>Outline</vt:lpstr>
      <vt:lpstr>Issues</vt:lpstr>
      <vt:lpstr>Issues: Redundancy &lt;-&gt; Inconsistency</vt:lpstr>
      <vt:lpstr>Issues: Redundancy &lt;-&gt; Inconsistency</vt:lpstr>
      <vt:lpstr>Examples</vt:lpstr>
      <vt:lpstr>Examples</vt:lpstr>
      <vt:lpstr>Examples</vt:lpstr>
      <vt:lpstr>Examples</vt:lpstr>
      <vt:lpstr>Issues: Incompleteness</vt:lpstr>
      <vt:lpstr>Issues: Incompleteness</vt:lpstr>
      <vt:lpstr>What should we do better</vt:lpstr>
      <vt:lpstr>Application Specific Metadata</vt:lpstr>
      <vt:lpstr>Application Specific Annotations</vt:lpstr>
      <vt:lpstr>Implementation</vt:lpstr>
      <vt:lpstr>Implementation</vt:lpstr>
      <vt:lpstr>Slide 17</vt:lpstr>
      <vt:lpstr>Additional metadata for Devs / users</vt:lpstr>
      <vt:lpstr>Additional metadata for Devs / users</vt:lpstr>
      <vt:lpstr>Additional metadata for devs and users: Proposals</vt:lpstr>
      <vt:lpstr>Discussion</vt:lpstr>
    </vt:vector>
  </TitlesOfParts>
  <Company>OHSU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Carlo Torniai</dc:creator>
  <cp:lastModifiedBy>Carlo Torniai</cp:lastModifiedBy>
  <cp:revision>59</cp:revision>
  <dcterms:created xsi:type="dcterms:W3CDTF">2011-10-14T13:05:03Z</dcterms:created>
  <dcterms:modified xsi:type="dcterms:W3CDTF">2011-10-14T14:17:25Z</dcterms:modified>
</cp:coreProperties>
</file>