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Default Extension="pict" ContentType="image/pict"/>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Default Extension="vml" ContentType="application/vnd.openxmlformats-officedocument.vmlDrawing"/>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4"/>
  </p:notesMasterIdLst>
  <p:sldIdLst>
    <p:sldId id="256" r:id="rId2"/>
    <p:sldId id="257" r:id="rId3"/>
    <p:sldId id="258" r:id="rId4"/>
    <p:sldId id="262" r:id="rId5"/>
    <p:sldId id="259" r:id="rId6"/>
    <p:sldId id="263" r:id="rId7"/>
    <p:sldId id="265" r:id="rId8"/>
    <p:sldId id="266" r:id="rId9"/>
    <p:sldId id="268" r:id="rId10"/>
    <p:sldId id="260"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24" d="100"/>
          <a:sy n="124" d="100"/>
        </p:scale>
        <p:origin x="-114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F36C00-9EB6-064C-96A3-58B2EE16BE17}" type="datetimeFigureOut">
              <a:rPr lang="en-US" smtClean="0"/>
              <a:pPr/>
              <a:t>10/13/11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C285D3-B36E-2B47-B93A-715396A191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C285D3-B36E-2B47-B93A-715396A191F8}"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C285D3-B36E-2B47-B93A-715396A191F8}"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Email</a:t>
            </a:r>
            <a:r>
              <a:rPr lang="en-US" baseline="0" dirty="0" smtClean="0"/>
              <a:t> thread</a:t>
            </a:r>
          </a:p>
          <a:p>
            <a:r>
              <a:rPr lang="en-US" dirty="0" smtClean="0"/>
              <a:t>RDMS:</a:t>
            </a:r>
          </a:p>
          <a:p>
            <a:r>
              <a:rPr lang="en-US" dirty="0" smtClean="0"/>
              <a:t>Permission and Consent</a:t>
            </a:r>
          </a:p>
          <a:p>
            <a:endParaRPr lang="en-US" dirty="0" smtClean="0"/>
          </a:p>
          <a:p>
            <a:r>
              <a:rPr lang="en-US" dirty="0" smtClean="0"/>
              <a:t>Architecture not truly ontology based.</a:t>
            </a:r>
          </a:p>
          <a:p>
            <a:endParaRPr lang="en-US" dirty="0" smtClean="0"/>
          </a:p>
          <a:p>
            <a:r>
              <a:rPr lang="en-US" dirty="0" smtClean="0"/>
              <a:t>The goal is to improve the architecture to improve the RPMS to be more ontologically oriented</a:t>
            </a:r>
          </a:p>
          <a:p>
            <a:endParaRPr lang="en-US" dirty="0" smtClean="0"/>
          </a:p>
          <a:p>
            <a:endParaRPr lang="en-US" dirty="0" smtClean="0"/>
          </a:p>
          <a:p>
            <a:endParaRPr lang="en-US" dirty="0" smtClean="0"/>
          </a:p>
          <a:p>
            <a:endParaRPr lang="en-US" dirty="0" smtClean="0"/>
          </a:p>
          <a:p>
            <a:r>
              <a:rPr lang="en-US" dirty="0" smtClean="0"/>
              <a:t>'material analysis service' </a:t>
            </a:r>
          </a:p>
          <a:p>
            <a:r>
              <a:rPr lang="en-US" dirty="0" smtClean="0"/>
              <a:t>as </a:t>
            </a:r>
          </a:p>
          <a:p>
            <a:r>
              <a:rPr lang="en-US" dirty="0" smtClean="0"/>
              <a:t> service</a:t>
            </a:r>
          </a:p>
          <a:p>
            <a:r>
              <a:rPr lang="en-US" dirty="0" smtClean="0"/>
              <a:t> and (</a:t>
            </a:r>
            <a:r>
              <a:rPr lang="en-US" dirty="0" err="1" smtClean="0"/>
              <a:t>provides_service_consumer_with</a:t>
            </a:r>
            <a:r>
              <a:rPr lang="en-US" dirty="0" smtClean="0"/>
              <a:t> some (</a:t>
            </a:r>
            <a:r>
              <a:rPr lang="en-US" dirty="0" err="1" smtClean="0"/>
              <a:t>has_specified_input</a:t>
            </a:r>
            <a:r>
              <a:rPr lang="en-US" dirty="0" smtClean="0"/>
              <a:t> some </a:t>
            </a:r>
            <a:r>
              <a:rPr lang="en-US" dirty="0" err="1" smtClean="0"/>
              <a:t>material_entity</a:t>
            </a:r>
            <a:r>
              <a:rPr lang="en-US" dirty="0" smtClean="0"/>
              <a:t>))</a:t>
            </a:r>
          </a:p>
          <a:p>
            <a:r>
              <a:rPr lang="en-US" dirty="0" smtClean="0"/>
              <a:t> and (</a:t>
            </a:r>
            <a:r>
              <a:rPr lang="en-US" dirty="0" err="1" smtClean="0"/>
              <a:t>provides_service_consumer_with</a:t>
            </a:r>
            <a:r>
              <a:rPr lang="en-US" dirty="0" smtClean="0"/>
              <a:t> some (</a:t>
            </a:r>
            <a:r>
              <a:rPr lang="en-US" dirty="0" err="1" smtClean="0"/>
              <a:t>has_specified_output</a:t>
            </a:r>
            <a:r>
              <a:rPr lang="en-US" dirty="0" smtClean="0"/>
              <a:t> some 'information content entity'))</a:t>
            </a:r>
          </a:p>
          <a:p>
            <a:r>
              <a:rPr lang="en-US" dirty="0" smtClean="0"/>
              <a:t> </a:t>
            </a:r>
          </a:p>
          <a:p>
            <a:r>
              <a:rPr lang="en-US" dirty="0" smtClean="0"/>
              <a:t> </a:t>
            </a:r>
          </a:p>
          <a:p>
            <a:r>
              <a:rPr lang="en-US" dirty="0" smtClean="0"/>
              <a:t> </a:t>
            </a:r>
          </a:p>
          <a:p>
            <a:r>
              <a:rPr lang="en-US" dirty="0" smtClean="0"/>
              <a:t> I am not sure I completely understand. Just to make sure, we are on the same page, you should also be able to keep the initial design pattern, just substituting  </a:t>
            </a:r>
            <a:r>
              <a:rPr lang="en-US" dirty="0" err="1" smtClean="0"/>
              <a:t>has_part</a:t>
            </a:r>
            <a:r>
              <a:rPr lang="en-US" dirty="0" smtClean="0"/>
              <a:t> with provides... : </a:t>
            </a:r>
          </a:p>
          <a:p>
            <a:endParaRPr lang="en-US" dirty="0" smtClean="0"/>
          </a:p>
          <a:p>
            <a:r>
              <a:rPr lang="en-US" dirty="0" smtClean="0"/>
              <a:t>'material analysis service' </a:t>
            </a:r>
          </a:p>
          <a:p>
            <a:r>
              <a:rPr lang="en-US" dirty="0" smtClean="0"/>
              <a:t>as </a:t>
            </a:r>
          </a:p>
          <a:p>
            <a:r>
              <a:rPr lang="en-US" dirty="0" smtClean="0"/>
              <a:t> service</a:t>
            </a:r>
          </a:p>
          <a:p>
            <a:r>
              <a:rPr lang="en-US" dirty="0" smtClean="0"/>
              <a:t> and (</a:t>
            </a:r>
            <a:r>
              <a:rPr lang="en-US" dirty="0" err="1" smtClean="0"/>
              <a:t>provides_service_consumer_with</a:t>
            </a:r>
            <a:r>
              <a:rPr lang="en-US" dirty="0" smtClean="0"/>
              <a:t> some (</a:t>
            </a:r>
            <a:r>
              <a:rPr lang="en-US" dirty="0" err="1" smtClean="0"/>
              <a:t>has_specified_input</a:t>
            </a:r>
            <a:r>
              <a:rPr lang="en-US" dirty="0" smtClean="0"/>
              <a:t> some </a:t>
            </a:r>
            <a:r>
              <a:rPr lang="en-US" dirty="0" err="1" smtClean="0"/>
              <a:t>material_entity</a:t>
            </a:r>
            <a:r>
              <a:rPr lang="en-US" dirty="0" smtClean="0"/>
              <a:t>))</a:t>
            </a:r>
          </a:p>
          <a:p>
            <a:r>
              <a:rPr lang="en-US" dirty="0" smtClean="0"/>
              <a:t> and (</a:t>
            </a:r>
            <a:r>
              <a:rPr lang="en-US" dirty="0" err="1" smtClean="0"/>
              <a:t>provides_service_consumer_with</a:t>
            </a:r>
            <a:r>
              <a:rPr lang="en-US" dirty="0" smtClean="0"/>
              <a:t> some (</a:t>
            </a:r>
            <a:r>
              <a:rPr lang="en-US" dirty="0" err="1" smtClean="0"/>
              <a:t>has_specified_output</a:t>
            </a:r>
            <a:r>
              <a:rPr lang="en-US" dirty="0" smtClean="0"/>
              <a:t> some 'information content entity'))</a:t>
            </a:r>
          </a:p>
          <a:p>
            <a:endParaRPr lang="en-US" dirty="0" smtClean="0"/>
          </a:p>
          <a:p>
            <a:r>
              <a:rPr lang="en-US" dirty="0" smtClean="0"/>
              <a:t>I just thought 'assay' will be easier to understand. </a:t>
            </a:r>
          </a:p>
          <a:p>
            <a:endParaRPr lang="en-US" dirty="0" smtClean="0"/>
          </a:p>
          <a:p>
            <a:r>
              <a:rPr lang="en-US" dirty="0" smtClean="0"/>
              <a:t>- </a:t>
            </a:r>
            <a:r>
              <a:rPr lang="en-US" dirty="0" err="1" smtClean="0"/>
              <a:t>Bjoern</a:t>
            </a:r>
            <a:endParaRPr lang="en-US" dirty="0" smtClean="0"/>
          </a:p>
          <a:p>
            <a:endParaRPr lang="en-US" dirty="0" smtClean="0"/>
          </a:p>
          <a:p>
            <a:r>
              <a:rPr lang="en-US" dirty="0" smtClean="0"/>
              <a:t>Bjorn I agree that what you propose works.</a:t>
            </a:r>
          </a:p>
          <a:p>
            <a:r>
              <a:rPr lang="en-US" dirty="0" smtClean="0"/>
              <a:t>I wish we could do it in a more explicit and cleaner way, but we need to live with the limitations of OWL.</a:t>
            </a:r>
          </a:p>
          <a:p>
            <a:r>
              <a:rPr lang="en-US" dirty="0" smtClean="0"/>
              <a:t>Anyway let's plan to briefly discuss next Tue. I will leave for Europe next Wed.</a:t>
            </a:r>
          </a:p>
          <a:p>
            <a:r>
              <a:rPr lang="en-US" dirty="0" smtClean="0"/>
              <a:t>Cheers,</a:t>
            </a:r>
          </a:p>
          <a:p>
            <a:r>
              <a:rPr lang="en-US" dirty="0" smtClean="0"/>
              <a:t>Carlo</a:t>
            </a:r>
          </a:p>
          <a:p>
            <a:endParaRPr lang="en-US" dirty="0" smtClean="0"/>
          </a:p>
          <a:p>
            <a:endParaRPr lang="en-US" dirty="0" smtClean="0"/>
          </a:p>
          <a:p>
            <a:r>
              <a:rPr lang="en-US" dirty="0" smtClean="0"/>
              <a:t>On Aug 9, 2011, at 5:24 PM, </a:t>
            </a:r>
            <a:r>
              <a:rPr lang="en-US" dirty="0" err="1" smtClean="0"/>
              <a:t>Bjoern</a:t>
            </a:r>
            <a:r>
              <a:rPr lang="en-US" dirty="0" smtClean="0"/>
              <a:t> Peters wrote:</a:t>
            </a:r>
          </a:p>
          <a:p>
            <a:endParaRPr lang="en-US" dirty="0" smtClean="0"/>
          </a:p>
          <a:p>
            <a:r>
              <a:rPr lang="en-US" dirty="0" smtClean="0"/>
              <a:t>I agree we should discuss. However, I still believe what I say works, as assay is defined as having input material entity and output information content entity, while material transformation is defined as having material input and material output. The problem with the definition you give below is that the 'has part' you are using cannot be used for an N&amp;S definition as e.g. DNA sequencing that has as a part a sample transformation step would make the service classify as a material transformation service. </a:t>
            </a:r>
          </a:p>
          <a:p>
            <a:endParaRPr lang="en-US" dirty="0" smtClean="0"/>
          </a:p>
          <a:p>
            <a:r>
              <a:rPr lang="en-US" dirty="0" smtClean="0"/>
              <a:t>Unfortunately I won't have time for a call before next Tuesday (NIH site visit coming up, and I really need to prepare my presentation). </a:t>
            </a:r>
          </a:p>
          <a:p>
            <a:endParaRPr lang="en-US" dirty="0" smtClean="0"/>
          </a:p>
          <a:p>
            <a:r>
              <a:rPr lang="en-US" dirty="0" smtClean="0"/>
              <a:t>- </a:t>
            </a:r>
            <a:r>
              <a:rPr lang="en-US" dirty="0" err="1" smtClean="0"/>
              <a:t>Bjoern</a:t>
            </a:r>
            <a:endParaRPr lang="en-US" dirty="0" smtClean="0"/>
          </a:p>
          <a:p>
            <a:endParaRPr lang="en-US" dirty="0" smtClean="0"/>
          </a:p>
          <a:p>
            <a:endParaRPr lang="en-US" dirty="0" smtClean="0"/>
          </a:p>
          <a:p>
            <a:endParaRPr lang="en-US" dirty="0" smtClean="0"/>
          </a:p>
          <a:p>
            <a:r>
              <a:rPr lang="en-US" dirty="0" smtClean="0"/>
              <a:t>I've understood your point </a:t>
            </a:r>
            <a:r>
              <a:rPr lang="en-US" dirty="0" err="1" smtClean="0"/>
              <a:t>Bjoern</a:t>
            </a:r>
            <a:r>
              <a:rPr lang="en-US" dirty="0" smtClean="0"/>
              <a:t>  but in this way we don't *actually* implement/realize the classification of services according to their input  and output.</a:t>
            </a:r>
          </a:p>
          <a:p>
            <a:endParaRPr lang="en-US" dirty="0" smtClean="0"/>
          </a:p>
          <a:p>
            <a:r>
              <a:rPr lang="en-US" dirty="0" smtClean="0"/>
              <a:t>If we  'material analysis service' </a:t>
            </a:r>
          </a:p>
          <a:p>
            <a:r>
              <a:rPr lang="en-US" dirty="0" smtClean="0"/>
              <a:t>as </a:t>
            </a:r>
          </a:p>
          <a:p>
            <a:r>
              <a:rPr lang="en-US" dirty="0" smtClean="0"/>
              <a:t> service</a:t>
            </a:r>
          </a:p>
          <a:p>
            <a:r>
              <a:rPr lang="en-US" dirty="0" smtClean="0"/>
              <a:t> and (</a:t>
            </a:r>
            <a:r>
              <a:rPr lang="en-US" dirty="0" err="1" smtClean="0"/>
              <a:t>has_part</a:t>
            </a:r>
            <a:r>
              <a:rPr lang="en-US" dirty="0" smtClean="0"/>
              <a:t> some (</a:t>
            </a:r>
            <a:r>
              <a:rPr lang="en-US" dirty="0" err="1" smtClean="0"/>
              <a:t>has_specified_input</a:t>
            </a:r>
            <a:r>
              <a:rPr lang="en-US" dirty="0" smtClean="0"/>
              <a:t> some </a:t>
            </a:r>
            <a:r>
              <a:rPr lang="en-US" dirty="0" err="1" smtClean="0"/>
              <a:t>material_entity</a:t>
            </a:r>
            <a:r>
              <a:rPr lang="en-US" dirty="0" smtClean="0"/>
              <a:t>))</a:t>
            </a:r>
          </a:p>
          <a:p>
            <a:r>
              <a:rPr lang="en-US" dirty="0" smtClean="0"/>
              <a:t> and (</a:t>
            </a:r>
            <a:r>
              <a:rPr lang="en-US" dirty="0" err="1" smtClean="0"/>
              <a:t>has_part</a:t>
            </a:r>
            <a:r>
              <a:rPr lang="en-US" dirty="0" smtClean="0"/>
              <a:t> some (</a:t>
            </a:r>
            <a:r>
              <a:rPr lang="en-US" dirty="0" err="1" smtClean="0"/>
              <a:t>has_specified_output</a:t>
            </a:r>
            <a:r>
              <a:rPr lang="en-US" dirty="0" smtClean="0"/>
              <a:t> some 'information content entity'))</a:t>
            </a:r>
          </a:p>
          <a:p>
            <a:endParaRPr lang="en-US" dirty="0" smtClean="0"/>
          </a:p>
          <a:p>
            <a:r>
              <a:rPr lang="en-US" dirty="0" smtClean="0"/>
              <a:t> 'DNA sequencing service' defined as:</a:t>
            </a:r>
          </a:p>
          <a:p>
            <a:endParaRPr lang="en-US" dirty="0" smtClean="0"/>
          </a:p>
          <a:p>
            <a:r>
              <a:rPr lang="en-US" dirty="0" err="1" smtClean="0"/>
              <a:t>has_part</a:t>
            </a:r>
            <a:r>
              <a:rPr lang="en-US" dirty="0" smtClean="0"/>
              <a:t> some 'DNA sequencing'</a:t>
            </a:r>
          </a:p>
          <a:p>
            <a:r>
              <a:rPr lang="en-US" dirty="0" smtClean="0"/>
              <a:t>realizes some 'service consumer role'</a:t>
            </a:r>
          </a:p>
          <a:p>
            <a:r>
              <a:rPr lang="en-US" dirty="0" smtClean="0"/>
              <a:t>realizes some 'service provider role' </a:t>
            </a:r>
          </a:p>
          <a:p>
            <a:endParaRPr lang="en-US" dirty="0" smtClean="0"/>
          </a:p>
          <a:p>
            <a:r>
              <a:rPr lang="en-US" dirty="0" smtClean="0"/>
              <a:t>is classify correctly under 'material analysis service' and the classification is explicitly based on the </a:t>
            </a:r>
            <a:r>
              <a:rPr lang="en-US" dirty="0" err="1" smtClean="0"/>
              <a:t>inout</a:t>
            </a:r>
            <a:r>
              <a:rPr lang="en-US" dirty="0" smtClean="0"/>
              <a:t> and output.</a:t>
            </a:r>
          </a:p>
          <a:p>
            <a:endParaRPr lang="en-US" dirty="0" smtClean="0"/>
          </a:p>
          <a:p>
            <a:r>
              <a:rPr lang="en-US" dirty="0" smtClean="0"/>
              <a:t>The issue  here is that the defined class for 'material analysis service' is probably too loose. </a:t>
            </a:r>
          </a:p>
          <a:p>
            <a:endParaRPr lang="en-US" dirty="0" smtClean="0"/>
          </a:p>
          <a:p>
            <a:r>
              <a:rPr lang="en-US" dirty="0" smtClean="0"/>
              <a:t>Anyway we can set up some time to briefly discuss this  and the other  points with you and </a:t>
            </a:r>
            <a:r>
              <a:rPr lang="en-US" dirty="0" err="1" smtClean="0"/>
              <a:t>Jie</a:t>
            </a:r>
            <a:r>
              <a:rPr lang="en-US" dirty="0" smtClean="0"/>
              <a:t> and come up with a proposal to present to everybody. </a:t>
            </a:r>
          </a:p>
          <a:p>
            <a:endParaRPr lang="en-US" dirty="0" smtClean="0"/>
          </a:p>
          <a:p>
            <a:r>
              <a:rPr lang="en-US" dirty="0" smtClean="0"/>
              <a:t>Carlo</a:t>
            </a:r>
          </a:p>
          <a:p>
            <a:endParaRPr lang="en-US" dirty="0" smtClean="0"/>
          </a:p>
          <a:p>
            <a:endParaRPr lang="en-US" dirty="0" smtClean="0"/>
          </a:p>
          <a:p>
            <a:endParaRPr lang="en-US" dirty="0" smtClean="0"/>
          </a:p>
          <a:p>
            <a:endParaRPr lang="en-US" dirty="0" smtClean="0"/>
          </a:p>
          <a:p>
            <a:r>
              <a:rPr lang="en-US" dirty="0" smtClean="0"/>
              <a:t>On Aug 9, 2011, at 4:42 PM, </a:t>
            </a:r>
            <a:r>
              <a:rPr lang="en-US" dirty="0" err="1" smtClean="0"/>
              <a:t>Bjoern</a:t>
            </a:r>
            <a:r>
              <a:rPr lang="en-US" dirty="0" smtClean="0"/>
              <a:t> Peters wrote:</a:t>
            </a:r>
          </a:p>
          <a:p>
            <a:endParaRPr lang="en-US" dirty="0" smtClean="0"/>
          </a:p>
          <a:p>
            <a:r>
              <a:rPr lang="en-US" dirty="0" smtClean="0"/>
              <a:t>The additional property "</a:t>
            </a:r>
            <a:r>
              <a:rPr lang="en-US" dirty="0" err="1" smtClean="0"/>
              <a:t>provices</a:t>
            </a:r>
            <a:r>
              <a:rPr lang="en-US" dirty="0" smtClean="0"/>
              <a:t> service consumer with" (non transitive) helps in that we can use it in N&amp;S definitions. We can define material analysis services N&amp;S as service and "provides service consumer with" some assay. The DNA sequencing service would be N&amp;S defined as service and "provides service consumer with" some DNA sequencing assay. Similar we can define a 'material transformation service' as service and providing service consumer with some material transformation. It needs to be a non-transitive sub-property of </a:t>
            </a:r>
            <a:r>
              <a:rPr lang="en-US" dirty="0" err="1" smtClean="0"/>
              <a:t>has_part</a:t>
            </a:r>
            <a:r>
              <a:rPr lang="en-US" dirty="0" smtClean="0"/>
              <a:t>, as most assays have 'material transformations' as parts, and therefore every material analysis service would also be inferred as a material transformation service. </a:t>
            </a:r>
          </a:p>
          <a:p>
            <a:endParaRPr lang="en-US" dirty="0" smtClean="0"/>
          </a:p>
          <a:p>
            <a:r>
              <a:rPr lang="en-US" dirty="0" smtClean="0"/>
              <a:t>- </a:t>
            </a:r>
            <a:r>
              <a:rPr lang="en-US" dirty="0" err="1" smtClean="0"/>
              <a:t>Bjoern</a:t>
            </a:r>
            <a:endParaRPr lang="en-US" dirty="0" smtClean="0"/>
          </a:p>
          <a:p>
            <a:endParaRPr lang="en-US" dirty="0" smtClean="0"/>
          </a:p>
          <a:p>
            <a:endParaRPr lang="en-US" dirty="0" smtClean="0"/>
          </a:p>
          <a:p>
            <a:endParaRPr lang="en-US" dirty="0" smtClean="0"/>
          </a:p>
          <a:p>
            <a:r>
              <a:rPr lang="en-US" dirty="0" smtClean="0"/>
              <a:t>Dr. Carlo Torniai</a:t>
            </a:r>
          </a:p>
          <a:p>
            <a:endParaRPr lang="en-US" dirty="0" smtClean="0"/>
          </a:p>
          <a:p>
            <a:r>
              <a:rPr lang="en-US" dirty="0" err="1" smtClean="0"/>
              <a:t>Ontologist</a:t>
            </a:r>
            <a:endParaRPr lang="en-US" dirty="0" smtClean="0"/>
          </a:p>
          <a:p>
            <a:r>
              <a:rPr lang="en-US" dirty="0" smtClean="0"/>
              <a:t>Networking Research Resources</a:t>
            </a:r>
          </a:p>
          <a:p>
            <a:r>
              <a:rPr lang="en-US" dirty="0" smtClean="0"/>
              <a:t>Oregon Health &amp; Science University</a:t>
            </a:r>
          </a:p>
          <a:p>
            <a:r>
              <a:rPr lang="en-US" dirty="0" err="1" smtClean="0"/>
              <a:t>torniai@ohsu.edu</a:t>
            </a:r>
            <a:endParaRPr lang="en-US" dirty="0" smtClean="0"/>
          </a:p>
          <a:p>
            <a:r>
              <a:rPr lang="en-US" dirty="0" smtClean="0"/>
              <a:t>Phone: 503 418 2499</a:t>
            </a:r>
          </a:p>
          <a:p>
            <a:r>
              <a:rPr lang="en-US" dirty="0" err="1" smtClean="0"/>
              <a:t>skype</a:t>
            </a:r>
            <a:r>
              <a:rPr lang="en-US" dirty="0" smtClean="0"/>
              <a:t>: </a:t>
            </a:r>
            <a:r>
              <a:rPr lang="en-US" dirty="0" err="1" smtClean="0"/>
              <a:t>ctorniai</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 Aug 9, 2011, at 9:20 AM, </a:t>
            </a:r>
            <a:r>
              <a:rPr lang="en-US" dirty="0" err="1" smtClean="0"/>
              <a:t>Jie</a:t>
            </a:r>
            <a:r>
              <a:rPr lang="en-US" dirty="0" smtClean="0"/>
              <a:t> </a:t>
            </a:r>
            <a:r>
              <a:rPr lang="en-US" dirty="0" err="1" smtClean="0"/>
              <a:t>Zheng</a:t>
            </a:r>
            <a:r>
              <a:rPr lang="en-US" dirty="0" smtClean="0"/>
              <a:t> wrote:</a:t>
            </a:r>
          </a:p>
          <a:p>
            <a:endParaRPr lang="en-US" dirty="0" smtClean="0"/>
          </a:p>
          <a:p>
            <a:r>
              <a:rPr lang="en-US" dirty="0" smtClean="0"/>
              <a:t>Hi Carlo,</a:t>
            </a:r>
          </a:p>
          <a:p>
            <a:endParaRPr lang="en-US" dirty="0" smtClean="0"/>
          </a:p>
          <a:p>
            <a:r>
              <a:rPr lang="en-US" dirty="0" smtClean="0"/>
              <a:t>Just look the details of it.</a:t>
            </a:r>
          </a:p>
          <a:p>
            <a:endParaRPr lang="en-US" dirty="0" smtClean="0"/>
          </a:p>
          <a:p>
            <a:r>
              <a:rPr lang="en-US" dirty="0" smtClean="0"/>
              <a:t>For me the axioms of 'service' is weird. Because</a:t>
            </a:r>
          </a:p>
          <a:p>
            <a:r>
              <a:rPr lang="en-US" dirty="0" smtClean="0"/>
              <a:t>'service' = 'planned process' and ((realizes some 'service consumer </a:t>
            </a:r>
          </a:p>
          <a:p>
            <a:r>
              <a:rPr lang="en-US" dirty="0" smtClean="0"/>
              <a:t>role') and (realizes some 'service provider role'))</a:t>
            </a:r>
          </a:p>
          <a:p>
            <a:r>
              <a:rPr lang="en-US" dirty="0" smtClean="0"/>
              <a:t>and 'service' </a:t>
            </a:r>
            <a:r>
              <a:rPr lang="en-US" dirty="0" err="1" smtClean="0"/>
              <a:t>has_part</a:t>
            </a:r>
            <a:r>
              <a:rPr lang="en-US" dirty="0" smtClean="0"/>
              <a:t> 'planned process'.</a:t>
            </a:r>
          </a:p>
          <a:p>
            <a:endParaRPr lang="en-US" dirty="0" smtClean="0"/>
          </a:p>
          <a:p>
            <a:r>
              <a:rPr lang="en-US" dirty="0" smtClean="0"/>
              <a:t>I don't know why we add  'service' </a:t>
            </a:r>
            <a:r>
              <a:rPr lang="en-US" dirty="0" err="1" smtClean="0"/>
              <a:t>has_part</a:t>
            </a:r>
            <a:r>
              <a:rPr lang="en-US" dirty="0" smtClean="0"/>
              <a:t> 'planned process'. I think </a:t>
            </a:r>
          </a:p>
          <a:p>
            <a:r>
              <a:rPr lang="en-US" dirty="0" smtClean="0"/>
              <a:t>this is what </a:t>
            </a:r>
            <a:r>
              <a:rPr lang="en-US" dirty="0" err="1" smtClean="0"/>
              <a:t>Bjoern</a:t>
            </a:r>
            <a:r>
              <a:rPr lang="en-US" dirty="0" smtClean="0"/>
              <a:t> said recursive. I removed the axiom "</a:t>
            </a:r>
            <a:r>
              <a:rPr lang="en-US" dirty="0" err="1" smtClean="0"/>
              <a:t>has_part</a:t>
            </a:r>
            <a:r>
              <a:rPr lang="en-US" dirty="0" smtClean="0"/>
              <a:t> </a:t>
            </a:r>
          </a:p>
          <a:p>
            <a:r>
              <a:rPr lang="en-US" dirty="0" smtClean="0"/>
              <a:t>'planned process'" from service. 'DNA sequencing service' is still </a:t>
            </a:r>
          </a:p>
          <a:p>
            <a:r>
              <a:rPr lang="en-US" dirty="0" smtClean="0"/>
              <a:t>inferred as a subclass of 'service'.</a:t>
            </a:r>
          </a:p>
          <a:p>
            <a:r>
              <a:rPr lang="en-US" dirty="0" smtClean="0"/>
              <a:t>Oh yes I think that's fine probably it's something that was left there.</a:t>
            </a:r>
          </a:p>
          <a:p>
            <a:endParaRPr lang="en-US" dirty="0" smtClean="0"/>
          </a:p>
          <a:p>
            <a:r>
              <a:rPr lang="en-US" dirty="0" smtClean="0"/>
              <a:t>If we want more specific, we can </a:t>
            </a:r>
          </a:p>
          <a:p>
            <a:r>
              <a:rPr lang="en-US" dirty="0" smtClean="0"/>
              <a:t>define a property 'provides service consumer with'.</a:t>
            </a:r>
          </a:p>
          <a:p>
            <a:endParaRPr lang="en-US" dirty="0" smtClean="0"/>
          </a:p>
          <a:p>
            <a:r>
              <a:rPr lang="en-US" dirty="0" smtClean="0"/>
              <a:t>So the problem here is that to classify DNA sequencing service has a material analysis service and have the hierarchy based on input and output it's not straightforward.</a:t>
            </a:r>
          </a:p>
          <a:p>
            <a:endParaRPr lang="en-US" dirty="0" smtClean="0"/>
          </a:p>
          <a:p>
            <a:r>
              <a:rPr lang="en-US" dirty="0" smtClean="0"/>
              <a:t>However, I have some </a:t>
            </a:r>
          </a:p>
          <a:p>
            <a:r>
              <a:rPr lang="en-US" dirty="0" smtClean="0"/>
              <a:t>questions about how to define it.</a:t>
            </a:r>
          </a:p>
          <a:p>
            <a:r>
              <a:rPr lang="en-US" dirty="0" smtClean="0"/>
              <a:t>1) Can we define a non-transitive property as a </a:t>
            </a:r>
            <a:r>
              <a:rPr lang="en-US" dirty="0" err="1" smtClean="0"/>
              <a:t>subproperty</a:t>
            </a:r>
            <a:r>
              <a:rPr lang="en-US" dirty="0" smtClean="0"/>
              <a:t> of a </a:t>
            </a:r>
          </a:p>
          <a:p>
            <a:r>
              <a:rPr lang="en-US" dirty="0" smtClean="0"/>
              <a:t>transitive property</a:t>
            </a:r>
          </a:p>
          <a:p>
            <a:r>
              <a:rPr lang="en-US" dirty="0" smtClean="0"/>
              <a:t>2) Why is it a non-transitive property? It relates to granularity. If I </a:t>
            </a:r>
          </a:p>
          <a:p>
            <a:r>
              <a:rPr lang="en-US" dirty="0" smtClean="0"/>
              <a:t>define 'DNA sequencing' including reagent preparation (part of DNA </a:t>
            </a:r>
          </a:p>
          <a:p>
            <a:r>
              <a:rPr lang="en-US" dirty="0" smtClean="0"/>
              <a:t>sequencing), I can say it also provides service consumer with reagent </a:t>
            </a:r>
          </a:p>
          <a:p>
            <a:r>
              <a:rPr lang="en-US" dirty="0" smtClean="0"/>
              <a:t>preparation. I think it should be a transitive property.</a:t>
            </a:r>
          </a:p>
          <a:p>
            <a:endParaRPr lang="en-US" dirty="0" smtClean="0"/>
          </a:p>
          <a:p>
            <a:r>
              <a:rPr lang="en-US" dirty="0" smtClean="0"/>
              <a:t>I think we can set a call to discuss about it.</a:t>
            </a:r>
          </a:p>
          <a:p>
            <a:endParaRPr lang="en-US" dirty="0" smtClean="0"/>
          </a:p>
          <a:p>
            <a:r>
              <a:rPr lang="en-US" dirty="0" smtClean="0"/>
              <a:t>Yes we need to discuss about it because I </a:t>
            </a:r>
            <a:r>
              <a:rPr lang="en-US" dirty="0" err="1" smtClean="0"/>
              <a:t>dont</a:t>
            </a:r>
            <a:r>
              <a:rPr lang="en-US" dirty="0" smtClean="0"/>
              <a:t>' see this additional property solve the issue of classification.</a:t>
            </a:r>
          </a:p>
          <a:p>
            <a:r>
              <a:rPr lang="en-US" dirty="0" smtClean="0"/>
              <a:t>But we </a:t>
            </a:r>
            <a:r>
              <a:rPr lang="en-US" dirty="0" err="1" smtClean="0"/>
              <a:t>shoudl</a:t>
            </a:r>
            <a:r>
              <a:rPr lang="en-US" dirty="0" smtClean="0"/>
              <a:t> talk about it. </a:t>
            </a:r>
          </a:p>
          <a:p>
            <a:endParaRPr lang="en-US" dirty="0" smtClean="0"/>
          </a:p>
          <a:p>
            <a:r>
              <a:rPr lang="en-US" dirty="0" smtClean="0"/>
              <a:t>About 4) Material maintenance and material storage. I think they are </a:t>
            </a:r>
          </a:p>
          <a:p>
            <a:r>
              <a:rPr lang="en-US" dirty="0" smtClean="0"/>
              <a:t>difference. As you said, material maintenance do not need a storage </a:t>
            </a:r>
          </a:p>
          <a:p>
            <a:r>
              <a:rPr lang="en-US" dirty="0" smtClean="0"/>
              <a:t>process. However, storage is an approach for material maintenance. If </a:t>
            </a:r>
          </a:p>
          <a:p>
            <a:r>
              <a:rPr lang="en-US" dirty="0" smtClean="0"/>
              <a:t>you check the inferred hierarchy, storage is a subclass of 'material </a:t>
            </a:r>
          </a:p>
          <a:p>
            <a:r>
              <a:rPr lang="en-US" dirty="0" smtClean="0"/>
              <a:t>maintenance' which has another subclass 'maintaining cell culture'. I </a:t>
            </a:r>
          </a:p>
          <a:p>
            <a:r>
              <a:rPr lang="en-US" dirty="0" smtClean="0"/>
              <a:t>think it looks fine.</a:t>
            </a:r>
          </a:p>
          <a:p>
            <a:endParaRPr lang="en-US" dirty="0" smtClean="0"/>
          </a:p>
          <a:p>
            <a:r>
              <a:rPr lang="en-US" dirty="0" smtClean="0"/>
              <a:t>My point is that material maintenance is usually more than storage and  may or may not imply necessarily storage.</a:t>
            </a:r>
          </a:p>
          <a:p>
            <a:r>
              <a:rPr lang="en-US" dirty="0" smtClean="0"/>
              <a:t>And since storage and maintenance in terms of process are mixed up I wanted to discuss about it.</a:t>
            </a:r>
          </a:p>
          <a:p>
            <a:r>
              <a:rPr lang="en-US" dirty="0" smtClean="0"/>
              <a:t>My point is that storage is not necessarily maintenance (but here </a:t>
            </a:r>
            <a:r>
              <a:rPr lang="en-US" dirty="0" err="1" smtClean="0"/>
              <a:t>i</a:t>
            </a:r>
            <a:r>
              <a:rPr lang="en-US" dirty="0" smtClean="0"/>
              <a:t> think it comes down to the definition of maintenance).</a:t>
            </a:r>
          </a:p>
          <a:p>
            <a:r>
              <a:rPr lang="en-US" dirty="0" smtClean="0"/>
              <a:t>Anyway again something to discuss about it.</a:t>
            </a:r>
          </a:p>
          <a:p>
            <a:r>
              <a:rPr lang="en-US" dirty="0" smtClean="0"/>
              <a:t>Cheers,</a:t>
            </a:r>
          </a:p>
          <a:p>
            <a:r>
              <a:rPr lang="en-US" dirty="0" smtClean="0"/>
              <a:t>Carlo</a:t>
            </a:r>
          </a:p>
          <a:p>
            <a:endParaRPr lang="en-US" dirty="0" smtClean="0"/>
          </a:p>
          <a:p>
            <a:endParaRPr lang="en-US" dirty="0" smtClean="0"/>
          </a:p>
          <a:p>
            <a:endParaRPr lang="en-US" dirty="0" smtClean="0"/>
          </a:p>
          <a:p>
            <a:endParaRPr lang="en-US" dirty="0" smtClean="0"/>
          </a:p>
          <a:p>
            <a:r>
              <a:rPr lang="en-US" dirty="0" smtClean="0"/>
              <a:t>Thanks,</a:t>
            </a:r>
          </a:p>
          <a:p>
            <a:endParaRPr lang="en-US" dirty="0" smtClean="0"/>
          </a:p>
          <a:p>
            <a:r>
              <a:rPr lang="en-US" dirty="0" err="1" smtClean="0"/>
              <a:t>Jie</a:t>
            </a:r>
            <a:endParaRPr lang="en-US" dirty="0" smtClean="0"/>
          </a:p>
          <a:p>
            <a:endParaRPr lang="en-US" dirty="0" smtClean="0"/>
          </a:p>
          <a:p>
            <a:endParaRPr lang="en-US" dirty="0" smtClean="0"/>
          </a:p>
          <a:p>
            <a:r>
              <a:rPr lang="en-US" dirty="0" smtClean="0"/>
              <a:t>On 8/8/2011 2:57 PM, Carlo Torniai wrote:</a:t>
            </a:r>
          </a:p>
          <a:p>
            <a:r>
              <a:rPr lang="en-US" dirty="0" err="1" smtClean="0"/>
              <a:t>SUre</a:t>
            </a:r>
            <a:r>
              <a:rPr lang="en-US" dirty="0" smtClean="0"/>
              <a:t> I will play around with your suggestion and I will let you know.</a:t>
            </a:r>
          </a:p>
          <a:p>
            <a:r>
              <a:rPr lang="en-US" dirty="0" smtClean="0"/>
              <a:t>Carlo</a:t>
            </a:r>
          </a:p>
          <a:p>
            <a:endParaRPr lang="en-US" dirty="0" smtClean="0"/>
          </a:p>
          <a:p>
            <a:endParaRPr lang="en-US" dirty="0" smtClean="0"/>
          </a:p>
          <a:p>
            <a:endParaRPr lang="en-US" dirty="0" smtClean="0"/>
          </a:p>
          <a:p>
            <a:r>
              <a:rPr lang="en-US" dirty="0" smtClean="0"/>
              <a:t>On Aug 8, 2011, at 11:55 AM, </a:t>
            </a:r>
            <a:r>
              <a:rPr lang="en-US" dirty="0" err="1" smtClean="0"/>
              <a:t>Bjoern</a:t>
            </a:r>
            <a:r>
              <a:rPr lang="en-US" dirty="0" smtClean="0"/>
              <a:t> Peters wrote:</a:t>
            </a:r>
          </a:p>
          <a:p>
            <a:endParaRPr lang="en-US" dirty="0" smtClean="0"/>
          </a:p>
          <a:p>
            <a:r>
              <a:rPr lang="en-US" dirty="0" smtClean="0"/>
              <a:t>I was not planning to re-implement the stuff that crashed my </a:t>
            </a:r>
            <a:r>
              <a:rPr lang="en-US" dirty="0" err="1" smtClean="0"/>
              <a:t>protege</a:t>
            </a:r>
            <a:r>
              <a:rPr lang="en-US" dirty="0" smtClean="0"/>
              <a:t>, would be more efficient to discuss first if it addresses your needs.</a:t>
            </a:r>
          </a:p>
          <a:p>
            <a:endParaRPr lang="en-US" dirty="0" smtClean="0"/>
          </a:p>
          <a:p>
            <a:r>
              <a:rPr lang="en-US" dirty="0" smtClean="0"/>
              <a:t>Sent from </a:t>
            </a:r>
            <a:r>
              <a:rPr lang="en-US" dirty="0" err="1" smtClean="0"/>
              <a:t>myTouch</a:t>
            </a:r>
            <a:r>
              <a:rPr lang="en-US" dirty="0" smtClean="0"/>
              <a:t> 4G</a:t>
            </a:r>
          </a:p>
          <a:p>
            <a:endParaRPr lang="en-US" dirty="0" smtClean="0"/>
          </a:p>
          <a:p>
            <a:r>
              <a:rPr lang="en-US" dirty="0" smtClean="0"/>
              <a:t>----- Reply message -----</a:t>
            </a:r>
          </a:p>
          <a:p>
            <a:r>
              <a:rPr lang="en-US" dirty="0" smtClean="0"/>
              <a:t>From: "Carlo Torniai"&lt;</a:t>
            </a:r>
            <a:r>
              <a:rPr lang="en-US" dirty="0" err="1" smtClean="0"/>
              <a:t>torniai@ohsu.edu</a:t>
            </a:r>
            <a:r>
              <a:rPr lang="en-US" dirty="0" smtClean="0"/>
              <a:t>&gt;</a:t>
            </a:r>
          </a:p>
          <a:p>
            <a:r>
              <a:rPr lang="en-US" dirty="0" smtClean="0"/>
              <a:t>To: "</a:t>
            </a:r>
            <a:r>
              <a:rPr lang="en-US" dirty="0" err="1" smtClean="0"/>
              <a:t>Bjoern</a:t>
            </a:r>
            <a:r>
              <a:rPr lang="en-US" dirty="0" smtClean="0"/>
              <a:t> Peters"&lt;</a:t>
            </a:r>
            <a:r>
              <a:rPr lang="en-US" dirty="0" err="1" smtClean="0"/>
              <a:t>bpeters@liai.org</a:t>
            </a:r>
            <a:r>
              <a:rPr lang="en-US" dirty="0" smtClean="0"/>
              <a:t>&gt;</a:t>
            </a:r>
          </a:p>
          <a:p>
            <a:r>
              <a:rPr lang="en-US" dirty="0" smtClean="0"/>
              <a:t>Cc: "Matthew Brush"&lt;</a:t>
            </a:r>
            <a:r>
              <a:rPr lang="en-US" dirty="0" err="1" smtClean="0"/>
              <a:t>brushm@ohsu.edu</a:t>
            </a:r>
            <a:r>
              <a:rPr lang="en-US" dirty="0" smtClean="0"/>
              <a:t>&gt;, "</a:t>
            </a:r>
            <a:r>
              <a:rPr lang="en-US" dirty="0" err="1" smtClean="0"/>
              <a:t>Jie</a:t>
            </a:r>
            <a:r>
              <a:rPr lang="en-US" dirty="0" smtClean="0"/>
              <a:t> </a:t>
            </a:r>
            <a:r>
              <a:rPr lang="en-US" dirty="0" err="1" smtClean="0"/>
              <a:t>Zheng</a:t>
            </a:r>
            <a:r>
              <a:rPr lang="en-US" dirty="0" smtClean="0"/>
              <a:t>"&lt;</a:t>
            </a:r>
            <a:r>
              <a:rPr lang="en-US" dirty="0" err="1" smtClean="0"/>
              <a:t>jiezheng@pcbi.upenn.edu</a:t>
            </a:r>
            <a:r>
              <a:rPr lang="en-US" dirty="0" smtClean="0"/>
              <a:t>&gt;</a:t>
            </a:r>
          </a:p>
          <a:p>
            <a:r>
              <a:rPr lang="en-US" dirty="0" smtClean="0"/>
              <a:t>Subject: Service hierarchy</a:t>
            </a:r>
          </a:p>
          <a:p>
            <a:r>
              <a:rPr lang="en-US" dirty="0" smtClean="0"/>
              <a:t>Date: Mon, Aug 8, 2011 10:16 am</a:t>
            </a:r>
          </a:p>
          <a:p>
            <a:endParaRPr lang="en-US" dirty="0" smtClean="0"/>
          </a:p>
          <a:p>
            <a:endParaRPr lang="en-US" dirty="0" smtClean="0"/>
          </a:p>
          <a:p>
            <a:endParaRPr lang="en-US" dirty="0" smtClean="0"/>
          </a:p>
          <a:p>
            <a:endParaRPr lang="en-US" dirty="0" smtClean="0"/>
          </a:p>
          <a:p>
            <a:r>
              <a:rPr lang="en-US" dirty="0" smtClean="0"/>
              <a:t>Hi </a:t>
            </a:r>
            <a:r>
              <a:rPr lang="en-US" dirty="0" err="1" smtClean="0"/>
              <a:t>Bjoern</a:t>
            </a:r>
            <a:r>
              <a:rPr lang="en-US" dirty="0" smtClean="0"/>
              <a:t>,</a:t>
            </a:r>
          </a:p>
          <a:p>
            <a:r>
              <a:rPr lang="en-US" dirty="0" smtClean="0"/>
              <a:t>I just wanted to follow up with this thread.</a:t>
            </a:r>
          </a:p>
          <a:p>
            <a:r>
              <a:rPr lang="en-US" dirty="0" smtClean="0"/>
              <a:t>Have you committed something to OBI?</a:t>
            </a:r>
          </a:p>
          <a:p>
            <a:r>
              <a:rPr lang="en-US" dirty="0" smtClean="0"/>
              <a:t>Because I have updated but I still see the hierarchy as I've defined the other day.</a:t>
            </a:r>
          </a:p>
          <a:p>
            <a:r>
              <a:rPr lang="en-US" dirty="0" smtClean="0"/>
              <a:t>Let me know. We can certainly discuss this in some of the next call but I wanted to have a look at your suggestion.</a:t>
            </a:r>
          </a:p>
          <a:p>
            <a:r>
              <a:rPr lang="en-US" dirty="0" smtClean="0"/>
              <a:t>Carlo</a:t>
            </a:r>
          </a:p>
          <a:p>
            <a:endParaRPr lang="en-US" dirty="0" smtClean="0"/>
          </a:p>
          <a:p>
            <a:endParaRPr lang="en-US" dirty="0" smtClean="0"/>
          </a:p>
          <a:p>
            <a:endParaRPr lang="en-US" dirty="0" smtClean="0"/>
          </a:p>
          <a:p>
            <a:endParaRPr lang="en-US" dirty="0" smtClean="0"/>
          </a:p>
          <a:p>
            <a:endParaRPr lang="en-US" dirty="0" smtClean="0"/>
          </a:p>
          <a:p>
            <a:r>
              <a:rPr lang="en-US" dirty="0" smtClean="0"/>
              <a:t>On Aug 6, 2011, at 4:17 PM, </a:t>
            </a:r>
            <a:r>
              <a:rPr lang="en-US" dirty="0" err="1" smtClean="0"/>
              <a:t>Bjoern</a:t>
            </a:r>
            <a:r>
              <a:rPr lang="en-US" dirty="0" smtClean="0"/>
              <a:t> Peters wrote:</a:t>
            </a:r>
          </a:p>
          <a:p>
            <a:endParaRPr lang="en-US" dirty="0" smtClean="0"/>
          </a:p>
          <a:p>
            <a:r>
              <a:rPr lang="en-US" dirty="0" smtClean="0"/>
              <a:t>I looked at it. This is a recurring problem: trying to make N&amp;S definitions with transitive relations does not work like one wants. A solution seems to be to define sub-properties like 'provides service consumer with' between a service and a process, and make it non-transitive sub-property of </a:t>
            </a:r>
            <a:r>
              <a:rPr lang="en-US" dirty="0" err="1" smtClean="0"/>
              <a:t>has_part</a:t>
            </a:r>
            <a:r>
              <a:rPr lang="en-US" dirty="0" smtClean="0"/>
              <a:t>. Then we can define 'material analysis service' as service and provides service consumer with' some assay, etc. We can discuss more on the call. I implemented in your file, it seemed to work as hoped, and then </a:t>
            </a:r>
            <a:r>
              <a:rPr lang="en-US" dirty="0" err="1" smtClean="0"/>
              <a:t>protege</a:t>
            </a:r>
            <a:r>
              <a:rPr lang="en-US" dirty="0" smtClean="0"/>
              <a:t> crashed so I can't send anything now.</a:t>
            </a:r>
          </a:p>
          <a:p>
            <a:endParaRPr lang="en-US" dirty="0" smtClean="0"/>
          </a:p>
          <a:p>
            <a:r>
              <a:rPr lang="en-US" dirty="0" smtClean="0"/>
              <a:t>Best,</a:t>
            </a:r>
          </a:p>
          <a:p>
            <a:endParaRPr lang="en-US" dirty="0" smtClean="0"/>
          </a:p>
          <a:p>
            <a:r>
              <a:rPr lang="en-US" dirty="0" err="1" smtClean="0"/>
              <a:t>Bjoern</a:t>
            </a:r>
            <a:endParaRPr lang="en-US" dirty="0" smtClean="0"/>
          </a:p>
          <a:p>
            <a:endParaRPr lang="en-US" dirty="0" smtClean="0"/>
          </a:p>
          <a:p>
            <a:endParaRPr lang="en-US" dirty="0" smtClean="0"/>
          </a:p>
          <a:p>
            <a:r>
              <a:rPr lang="en-US" dirty="0" smtClean="0"/>
              <a:t>________________________________</a:t>
            </a:r>
          </a:p>
          <a:p>
            <a:r>
              <a:rPr lang="en-US" dirty="0" err="1" smtClean="0"/>
              <a:t>Jie</a:t>
            </a:r>
            <a:r>
              <a:rPr lang="en-US" dirty="0" smtClean="0"/>
              <a:t>, </a:t>
            </a:r>
            <a:r>
              <a:rPr lang="en-US" dirty="0" err="1" smtClean="0"/>
              <a:t>Bjoern</a:t>
            </a:r>
            <a:r>
              <a:rPr lang="en-US" dirty="0" smtClean="0"/>
              <a:t>, I've just committed the (first draft) service hierarchy according to what discussed in San Diego.</a:t>
            </a:r>
          </a:p>
          <a:p>
            <a:r>
              <a:rPr lang="en-US" dirty="0" smtClean="0"/>
              <a:t>There are few things I would like to discuss in some of the next dev call or through email.</a:t>
            </a:r>
          </a:p>
          <a:p>
            <a:r>
              <a:rPr lang="en-US" dirty="0" smtClean="0"/>
              <a:t>Some of the topics below:</a:t>
            </a:r>
          </a:p>
          <a:p>
            <a:endParaRPr lang="en-US" dirty="0" smtClean="0"/>
          </a:p>
          <a:p>
            <a:r>
              <a:rPr lang="en-US" dirty="0" smtClean="0"/>
              <a:t>1) The current service definition (</a:t>
            </a:r>
            <a:r>
              <a:rPr lang="en-US" dirty="0" err="1" smtClean="0"/>
              <a:t>subClassOf</a:t>
            </a:r>
            <a:r>
              <a:rPr lang="en-US" dirty="0" smtClean="0"/>
              <a:t> some </a:t>
            </a:r>
            <a:r>
              <a:rPr lang="en-US" dirty="0" err="1" smtClean="0"/>
              <a:t>planned_process</a:t>
            </a:r>
            <a:r>
              <a:rPr lang="en-US" dirty="0" smtClean="0"/>
              <a:t> realizing consumer and provider roles) </a:t>
            </a:r>
            <a:r>
              <a:rPr lang="en-US" dirty="0" err="1" smtClean="0"/>
              <a:t>doesnt</a:t>
            </a:r>
            <a:r>
              <a:rPr lang="en-US" dirty="0" smtClean="0"/>
              <a:t>' allow a proper classification </a:t>
            </a:r>
            <a:r>
              <a:rPr lang="en-US" dirty="0" err="1" smtClean="0"/>
              <a:t>wrt</a:t>
            </a:r>
            <a:r>
              <a:rPr lang="en-US" dirty="0" smtClean="0"/>
              <a:t> the </a:t>
            </a:r>
            <a:r>
              <a:rPr lang="en-US" dirty="0" err="1" smtClean="0"/>
              <a:t>specified_input</a:t>
            </a:r>
            <a:r>
              <a:rPr lang="en-US" dirty="0" smtClean="0"/>
              <a:t> and </a:t>
            </a:r>
            <a:r>
              <a:rPr lang="en-US" dirty="0" err="1" smtClean="0"/>
              <a:t>specified_output</a:t>
            </a:r>
            <a:r>
              <a:rPr lang="en-US" dirty="0" smtClean="0"/>
              <a:t> (property transitivity across </a:t>
            </a:r>
            <a:r>
              <a:rPr lang="en-US" dirty="0" err="1" smtClean="0"/>
              <a:t>partonomy</a:t>
            </a:r>
            <a:r>
              <a:rPr lang="en-US" dirty="0" smtClean="0"/>
              <a:t> issues). Everything works fine if we asserted service as subclass of the planned processes. But we can discuss about it.</a:t>
            </a:r>
          </a:p>
          <a:p>
            <a:endParaRPr lang="en-US" dirty="0" smtClean="0"/>
          </a:p>
          <a:p>
            <a:r>
              <a:rPr lang="en-US" dirty="0" smtClean="0"/>
              <a:t>2) There is no current logical definition of access service. We can define </a:t>
            </a:r>
            <a:r>
              <a:rPr lang="en-US" dirty="0" err="1" smtClean="0"/>
              <a:t>provides_access_to</a:t>
            </a:r>
            <a:r>
              <a:rPr lang="en-US" dirty="0" smtClean="0"/>
              <a:t> as shortcut of participants in a process.</a:t>
            </a:r>
          </a:p>
          <a:p>
            <a:endParaRPr lang="en-US" dirty="0" smtClean="0"/>
          </a:p>
          <a:p>
            <a:r>
              <a:rPr lang="en-US" dirty="0" smtClean="0"/>
              <a:t>3) As a general design patter we could define for each service the related process (if not present) and the related planned objective. We wanted to discuss this first.</a:t>
            </a:r>
          </a:p>
          <a:p>
            <a:endParaRPr lang="en-US" dirty="0" smtClean="0"/>
          </a:p>
          <a:p>
            <a:r>
              <a:rPr lang="en-US" dirty="0" smtClean="0"/>
              <a:t>4) Material maintenance and material storage.  Currently material storage is defined as having part some storage but  storage has  material maintenance as object specification. Not necessarily a material maintenance is needed in a storage process. so we need to fix this to capture the difference between storage and maintenance.</a:t>
            </a:r>
          </a:p>
          <a:p>
            <a:endParaRPr lang="en-US" dirty="0" smtClean="0"/>
          </a:p>
          <a:p>
            <a:r>
              <a:rPr lang="en-US" dirty="0" smtClean="0"/>
              <a:t>Talk to you soon</a:t>
            </a:r>
          </a:p>
          <a:p>
            <a:r>
              <a:rPr lang="en-US" dirty="0" smtClean="0"/>
              <a:t>Cheers,</a:t>
            </a:r>
          </a:p>
          <a:p>
            <a:endParaRPr lang="en-US" dirty="0" smtClean="0"/>
          </a:p>
          <a:p>
            <a:r>
              <a:rPr lang="en-US" dirty="0" smtClean="0"/>
              <a:t>Carlo</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AC285D3-B36E-2B47-B93A-715396A191F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936F0D-961B-4F45-A2F8-F5CBC2F7503E}" type="datetimeFigureOut">
              <a:rPr lang="en-US" smtClean="0"/>
              <a:pPr/>
              <a:t>10/13/11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36F0D-961B-4F45-A2F8-F5CBC2F7503E}" type="datetimeFigureOut">
              <a:rPr lang="en-US" smtClean="0"/>
              <a:pPr/>
              <a:t>10/13/11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36F0D-961B-4F45-A2F8-F5CBC2F7503E}" type="datetimeFigureOut">
              <a:rPr lang="en-US" smtClean="0"/>
              <a:pPr/>
              <a:t>10/13/11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36F0D-961B-4F45-A2F8-F5CBC2F7503E}" type="datetimeFigureOut">
              <a:rPr lang="en-US" smtClean="0"/>
              <a:pPr/>
              <a:t>10/13/11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936F0D-961B-4F45-A2F8-F5CBC2F7503E}" type="datetimeFigureOut">
              <a:rPr lang="en-US" smtClean="0"/>
              <a:pPr/>
              <a:t>10/13/11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936F0D-961B-4F45-A2F8-F5CBC2F7503E}" type="datetimeFigureOut">
              <a:rPr lang="en-US" smtClean="0"/>
              <a:pPr/>
              <a:t>10/13/11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936F0D-961B-4F45-A2F8-F5CBC2F7503E}" type="datetimeFigureOut">
              <a:rPr lang="en-US" smtClean="0"/>
              <a:pPr/>
              <a:t>10/13/11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936F0D-961B-4F45-A2F8-F5CBC2F7503E}" type="datetimeFigureOut">
              <a:rPr lang="en-US" smtClean="0"/>
              <a:pPr/>
              <a:t>10/13/11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36F0D-961B-4F45-A2F8-F5CBC2F7503E}" type="datetimeFigureOut">
              <a:rPr lang="en-US" smtClean="0"/>
              <a:pPr/>
              <a:t>10/13/11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36F0D-961B-4F45-A2F8-F5CBC2F7503E}" type="datetimeFigureOut">
              <a:rPr lang="en-US" smtClean="0"/>
              <a:pPr/>
              <a:t>10/13/11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36F0D-961B-4F45-A2F8-F5CBC2F7503E}" type="datetimeFigureOut">
              <a:rPr lang="en-US" smtClean="0"/>
              <a:pPr/>
              <a:t>10/13/11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25D25-B079-C449-A9C6-12CF13D63A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36F0D-961B-4F45-A2F8-F5CBC2F7503E}" type="datetimeFigureOut">
              <a:rPr lang="en-US" smtClean="0"/>
              <a:pPr/>
              <a:t>10/13/11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25D25-B079-C449-A9C6-12CF13D63A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accent6">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595959"/>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95959"/>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95959"/>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959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OLE_LINK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Services</a:t>
            </a:r>
            <a:endParaRPr lang="en-US" dirty="0"/>
          </a:p>
        </p:txBody>
      </p:sp>
      <p:sp>
        <p:nvSpPr>
          <p:cNvPr id="3" name="Subtitle 2"/>
          <p:cNvSpPr>
            <a:spLocks noGrp="1"/>
          </p:cNvSpPr>
          <p:nvPr>
            <p:ph type="subTitle" idx="1"/>
          </p:nvPr>
        </p:nvSpPr>
        <p:spPr/>
        <p:txBody>
          <a:bodyPr/>
          <a:lstStyle/>
          <a:p>
            <a:r>
              <a:rPr lang="en-US" dirty="0" smtClean="0">
                <a:solidFill>
                  <a:srgbClr val="595959"/>
                </a:solidFill>
              </a:rPr>
              <a:t>OBI Workshop, Philadelphia 2011</a:t>
            </a:r>
          </a:p>
          <a:p>
            <a:r>
              <a:rPr lang="en-US" dirty="0" smtClean="0">
                <a:solidFill>
                  <a:srgbClr val="595959"/>
                </a:solidFill>
              </a:rPr>
              <a:t>Carlo Torniai, Matt Brush</a:t>
            </a:r>
            <a:endParaRPr lang="en-US" dirty="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Open questions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pPr marL="514350" indent="-514350">
              <a:buFont typeface="Arial"/>
              <a:buNone/>
            </a:pPr>
            <a:r>
              <a:rPr lang="en-US" dirty="0" smtClean="0"/>
              <a:t>1) 	</a:t>
            </a:r>
            <a:r>
              <a:rPr lang="en-US" sz="3143" dirty="0" smtClean="0"/>
              <a:t>There is no current logical definition of access service. We can define ‘</a:t>
            </a:r>
            <a:r>
              <a:rPr lang="en-US" sz="3143" dirty="0" err="1" smtClean="0"/>
              <a:t>provides_access_to</a:t>
            </a:r>
            <a:r>
              <a:rPr lang="en-US" sz="3143" dirty="0" smtClean="0"/>
              <a:t>’ as shortcut of participants in a process</a:t>
            </a:r>
          </a:p>
          <a:p>
            <a:pPr marL="514350" indent="-514350"/>
            <a:endParaRPr lang="en-US" sz="3143" dirty="0" smtClean="0"/>
          </a:p>
          <a:p>
            <a:pPr marL="514350" indent="-514350">
              <a:buFont typeface="Arial"/>
              <a:buNone/>
            </a:pPr>
            <a:r>
              <a:rPr lang="en-US" sz="3143" dirty="0" smtClean="0"/>
              <a:t>2) 	Should we define for each service the related process (if not present) and the related planned objective? </a:t>
            </a:r>
          </a:p>
          <a:p>
            <a:pPr>
              <a:buNone/>
            </a:pPr>
            <a:endParaRPr lang="en-US" dirty="0" smtClean="0"/>
          </a:p>
          <a:p>
            <a:pPr marL="514350" indent="-514350">
              <a:buAutoNum type="arabicParenR" startAt="3"/>
            </a:pPr>
            <a:r>
              <a:rPr lang="en-US" dirty="0" smtClean="0"/>
              <a:t>Material maintenance and material storage  </a:t>
            </a:r>
          </a:p>
          <a:p>
            <a:pPr marL="514350" indent="-514350">
              <a:buNone/>
            </a:pPr>
            <a:r>
              <a:rPr lang="en-US" dirty="0" smtClean="0"/>
              <a:t>	Currently material storage is defined as having part some storage but  storage has  material maintenance as object specification. Not necessarily a material maintenance is needed in a storage process. We should fix this to capture the difference between storage and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needs to be done</a:t>
            </a:r>
            <a:endParaRPr lang="en-US" dirty="0"/>
          </a:p>
        </p:txBody>
      </p:sp>
      <p:sp>
        <p:nvSpPr>
          <p:cNvPr id="3" name="Content Placeholder 2"/>
          <p:cNvSpPr>
            <a:spLocks noGrp="1"/>
          </p:cNvSpPr>
          <p:nvPr>
            <p:ph idx="1"/>
          </p:nvPr>
        </p:nvSpPr>
        <p:spPr/>
        <p:txBody>
          <a:bodyPr>
            <a:normAutofit/>
          </a:bodyPr>
          <a:lstStyle/>
          <a:p>
            <a:pPr marL="514350" indent="-514350"/>
            <a:r>
              <a:rPr lang="en-US" dirty="0" smtClean="0"/>
              <a:t>Solve questions above</a:t>
            </a:r>
          </a:p>
          <a:p>
            <a:pPr marL="514350" indent="-514350"/>
            <a:r>
              <a:rPr lang="en-US" dirty="0" smtClean="0"/>
              <a:t>Add logical definitions</a:t>
            </a:r>
          </a:p>
          <a:p>
            <a:pPr marL="914400" lvl="1" indent="-514350"/>
            <a:r>
              <a:rPr lang="en-US" dirty="0" smtClean="0"/>
              <a:t>All service subclass?</a:t>
            </a:r>
          </a:p>
          <a:p>
            <a:pPr marL="514350" indent="-514350"/>
            <a:r>
              <a:rPr lang="en-US" dirty="0" smtClean="0"/>
              <a:t>MIREOT OBI service classes in eagle-</a:t>
            </a:r>
            <a:r>
              <a:rPr lang="en-US" smtClean="0"/>
              <a:t>i</a:t>
            </a:r>
          </a:p>
          <a:p>
            <a:pPr marL="514350" indent="-514350"/>
            <a:r>
              <a:rPr lang="en-US" dirty="0" smtClean="0"/>
              <a:t>What else should be done in light of the grant?</a:t>
            </a:r>
          </a:p>
          <a:p>
            <a:pPr marL="914400" lvl="1" indent="-514350">
              <a:buNone/>
            </a:pPr>
            <a:endParaRPr lang="en-US" dirty="0" smtClean="0"/>
          </a:p>
          <a:p>
            <a:pPr lvl="1"/>
            <a:endParaRPr lang="en-US" dirty="0" smtClean="0"/>
          </a:p>
          <a:p>
            <a:pPr lvl="1">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r>
              <a:rPr lang="en-US"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What is currently in OBI</a:t>
            </a:r>
          </a:p>
          <a:p>
            <a:r>
              <a:rPr lang="en-US" dirty="0" smtClean="0"/>
              <a:t>What needs to be done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design pattern</a:t>
            </a:r>
            <a:endParaRPr lang="en-US" dirty="0"/>
          </a:p>
        </p:txBody>
      </p:sp>
      <p:sp>
        <p:nvSpPr>
          <p:cNvPr id="3" name="Content Placeholder 2"/>
          <p:cNvSpPr>
            <a:spLocks noGrp="1"/>
          </p:cNvSpPr>
          <p:nvPr>
            <p:ph idx="1"/>
          </p:nvPr>
        </p:nvSpPr>
        <p:spPr>
          <a:xfrm>
            <a:off x="457200" y="1417638"/>
            <a:ext cx="8229600" cy="4525963"/>
          </a:xfrm>
        </p:spPr>
        <p:txBody>
          <a:bodyPr/>
          <a:lstStyle/>
          <a:p>
            <a:pPr>
              <a:buNone/>
            </a:pPr>
            <a:r>
              <a:rPr lang="en-US" dirty="0" smtClean="0"/>
              <a:t>Discussion and </a:t>
            </a:r>
            <a:r>
              <a:rPr lang="en-US" smtClean="0"/>
              <a:t>decision</a:t>
            </a:r>
            <a:r>
              <a:rPr lang="en-US" smtClean="0"/>
              <a:t> </a:t>
            </a:r>
            <a:r>
              <a:rPr lang="en-US" smtClean="0"/>
              <a:t>at</a:t>
            </a:r>
            <a:r>
              <a:rPr lang="en-US" smtClean="0"/>
              <a:t> </a:t>
            </a:r>
            <a:r>
              <a:rPr lang="en-US" dirty="0" smtClean="0"/>
              <a:t>San Diego workshop</a:t>
            </a:r>
          </a:p>
          <a:p>
            <a:pPr>
              <a:buNone/>
            </a:pPr>
            <a:r>
              <a:rPr lang="en-US" dirty="0" smtClean="0"/>
              <a:t> </a:t>
            </a:r>
            <a:endParaRPr lang="en-US" dirty="0"/>
          </a:p>
        </p:txBody>
      </p:sp>
      <p:graphicFrame>
        <p:nvGraphicFramePr>
          <p:cNvPr id="6146" name="Object 2"/>
          <p:cNvGraphicFramePr>
            <a:graphicFrameLocks noChangeAspect="1"/>
          </p:cNvGraphicFramePr>
          <p:nvPr/>
        </p:nvGraphicFramePr>
        <p:xfrm>
          <a:off x="1631574" y="2461233"/>
          <a:ext cx="6046641" cy="3703783"/>
        </p:xfrm>
        <a:graphic>
          <a:graphicData uri="http://schemas.openxmlformats.org/presentationml/2006/ole">
            <p:oleObj spid="_x0000_s6146" name="Document" r:id="rId3" imgW="4457700" imgH="2730500" progId="Word.Document.12">
              <p:link updateAutomatic="1"/>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hierarchy</a:t>
            </a:r>
            <a:endParaRPr lang="en-US" dirty="0"/>
          </a:p>
        </p:txBody>
      </p:sp>
      <p:sp>
        <p:nvSpPr>
          <p:cNvPr id="3" name="Content Placeholder 2"/>
          <p:cNvSpPr>
            <a:spLocks noGrp="1"/>
          </p:cNvSpPr>
          <p:nvPr>
            <p:ph idx="1"/>
          </p:nvPr>
        </p:nvSpPr>
        <p:spPr>
          <a:xfrm>
            <a:off x="457200" y="1331341"/>
            <a:ext cx="8229600" cy="4525963"/>
          </a:xfrm>
        </p:spPr>
        <p:txBody>
          <a:bodyPr/>
          <a:lstStyle/>
          <a:p>
            <a:pPr>
              <a:buNone/>
            </a:pPr>
            <a:r>
              <a:rPr lang="en-US" dirty="0" smtClean="0"/>
              <a:t>	A process-based approach that uses the nature of the process performed by the service</a:t>
            </a:r>
            <a:endParaRPr lang="en-US" dirty="0"/>
          </a:p>
        </p:txBody>
      </p:sp>
      <p:pic>
        <p:nvPicPr>
          <p:cNvPr id="5" name="Picture 4"/>
          <p:cNvPicPr>
            <a:picLocks noChangeAspect="1"/>
          </p:cNvPicPr>
          <p:nvPr/>
        </p:nvPicPr>
        <p:blipFill>
          <a:blip r:embed="rId2"/>
          <a:stretch>
            <a:fillRect/>
          </a:stretch>
        </p:blipFill>
        <p:spPr>
          <a:xfrm>
            <a:off x="1377950" y="3073400"/>
            <a:ext cx="6388100" cy="3784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currently in OBI</a:t>
            </a:r>
            <a:endParaRPr lang="en-US" dirty="0"/>
          </a:p>
        </p:txBody>
      </p:sp>
      <p:pic>
        <p:nvPicPr>
          <p:cNvPr id="4" name="Picture 3"/>
          <p:cNvPicPr>
            <a:picLocks noChangeAspect="1"/>
          </p:cNvPicPr>
          <p:nvPr/>
        </p:nvPicPr>
        <p:blipFill>
          <a:blip r:embed="rId2"/>
          <a:stretch>
            <a:fillRect/>
          </a:stretch>
        </p:blipFill>
        <p:spPr>
          <a:xfrm>
            <a:off x="148320" y="2080881"/>
            <a:ext cx="4622800" cy="3530600"/>
          </a:xfrm>
          <a:prstGeom prst="rect">
            <a:avLst/>
          </a:prstGeom>
        </p:spPr>
      </p:pic>
      <p:pic>
        <p:nvPicPr>
          <p:cNvPr id="6" name="Picture 5"/>
          <p:cNvPicPr>
            <a:picLocks noChangeAspect="1"/>
          </p:cNvPicPr>
          <p:nvPr/>
        </p:nvPicPr>
        <p:blipFill>
          <a:blip r:embed="rId3"/>
          <a:stretch>
            <a:fillRect/>
          </a:stretch>
        </p:blipFill>
        <p:spPr>
          <a:xfrm>
            <a:off x="3937000" y="2080881"/>
            <a:ext cx="5207000" cy="1231900"/>
          </a:xfrm>
          <a:prstGeom prst="rect">
            <a:avLst/>
          </a:prstGeom>
        </p:spPr>
      </p:pic>
      <p:sp>
        <p:nvSpPr>
          <p:cNvPr id="7" name="Content Placeholder 2"/>
          <p:cNvSpPr>
            <a:spLocks noGrp="1"/>
          </p:cNvSpPr>
          <p:nvPr>
            <p:ph idx="1"/>
          </p:nvPr>
        </p:nvSpPr>
        <p:spPr>
          <a:xfrm>
            <a:off x="4771120" y="4023484"/>
            <a:ext cx="4153619" cy="1972890"/>
          </a:xfrm>
        </p:spPr>
        <p:txBody>
          <a:bodyPr>
            <a:normAutofit lnSpcReduction="10000"/>
          </a:bodyPr>
          <a:lstStyle/>
          <a:p>
            <a:r>
              <a:rPr lang="en-US" dirty="0" smtClean="0">
                <a:solidFill>
                  <a:schemeClr val="tx1">
                    <a:lumMod val="65000"/>
                    <a:lumOff val="35000"/>
                  </a:schemeClr>
                </a:solidFill>
              </a:rPr>
              <a:t>Hierarchy with textual definitions</a:t>
            </a:r>
          </a:p>
          <a:p>
            <a:r>
              <a:rPr lang="en-US" dirty="0" smtClean="0">
                <a:solidFill>
                  <a:schemeClr val="tx1">
                    <a:lumMod val="65000"/>
                    <a:lumOff val="35000"/>
                  </a:schemeClr>
                </a:solidFill>
              </a:rPr>
              <a:t>Some logical definitions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currently in OBI</a:t>
            </a:r>
            <a:endParaRPr lang="en-US" dirty="0"/>
          </a:p>
        </p:txBody>
      </p:sp>
      <p:pic>
        <p:nvPicPr>
          <p:cNvPr id="8" name="Picture 7"/>
          <p:cNvPicPr>
            <a:picLocks noChangeAspect="1"/>
          </p:cNvPicPr>
          <p:nvPr/>
        </p:nvPicPr>
        <p:blipFill>
          <a:blip r:embed="rId2"/>
          <a:stretch>
            <a:fillRect/>
          </a:stretch>
        </p:blipFill>
        <p:spPr>
          <a:xfrm>
            <a:off x="584200" y="2216150"/>
            <a:ext cx="7975600" cy="2425700"/>
          </a:xfrm>
          <a:prstGeom prst="rect">
            <a:avLst/>
          </a:prstGeom>
        </p:spPr>
      </p:pic>
      <p:sp>
        <p:nvSpPr>
          <p:cNvPr id="9" name="Content Placeholder 8"/>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Open questions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current service definition doesn't' allow a proper classification according to specified input and output:</a:t>
            </a:r>
          </a:p>
          <a:p>
            <a:pPr>
              <a:buNone/>
            </a:pPr>
            <a:r>
              <a:rPr lang="en-US" dirty="0" smtClean="0"/>
              <a:t>		‘</a:t>
            </a:r>
            <a:r>
              <a:rPr lang="en-US" i="1" dirty="0" smtClean="0"/>
              <a:t>DNA sequencing service</a:t>
            </a:r>
            <a:r>
              <a:rPr lang="en-US" dirty="0" smtClean="0"/>
              <a:t>’ isn’t correctly 	classified under material analysis service </a:t>
            </a:r>
          </a:p>
          <a:p>
            <a:pPr>
              <a:buNone/>
            </a:pPr>
            <a:r>
              <a:rPr lang="en-US" dirty="0" smtClean="0"/>
              <a:t>	</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Open questions</a:t>
            </a:r>
            <a:endParaRPr lang="en-US" dirty="0"/>
          </a:p>
        </p:txBody>
      </p:sp>
      <p:sp>
        <p:nvSpPr>
          <p:cNvPr id="3" name="Content Placeholder 2"/>
          <p:cNvSpPr>
            <a:spLocks noGrp="1"/>
          </p:cNvSpPr>
          <p:nvPr>
            <p:ph idx="1"/>
          </p:nvPr>
        </p:nvSpPr>
        <p:spPr>
          <a:xfrm>
            <a:off x="457200" y="1257173"/>
            <a:ext cx="8229600" cy="4525963"/>
          </a:xfrm>
        </p:spPr>
        <p:txBody>
          <a:bodyPr>
            <a:normAutofit/>
          </a:bodyPr>
          <a:lstStyle/>
          <a:p>
            <a:pPr marL="514350" indent="-514350">
              <a:buNone/>
            </a:pPr>
            <a:r>
              <a:rPr lang="en-US" dirty="0" smtClean="0"/>
              <a:t>      In order to have ‘</a:t>
            </a:r>
            <a:r>
              <a:rPr lang="en-US" i="1" dirty="0" smtClean="0"/>
              <a:t>DNA sequencing service</a:t>
            </a:r>
            <a:r>
              <a:rPr lang="en-US" dirty="0" smtClean="0"/>
              <a:t>” classifying correctly under ‘</a:t>
            </a:r>
            <a:r>
              <a:rPr lang="en-US" i="1" dirty="0" smtClean="0"/>
              <a:t>material analysis service</a:t>
            </a:r>
            <a:r>
              <a:rPr lang="en-US" dirty="0" smtClean="0"/>
              <a:t>’ we can:</a:t>
            </a:r>
          </a:p>
          <a:p>
            <a:pPr marL="914400" lvl="1" indent="-514350">
              <a:buNone/>
            </a:pPr>
            <a:r>
              <a:rPr lang="en-US" dirty="0" smtClean="0"/>
              <a:t>	-  define </a:t>
            </a:r>
            <a:r>
              <a:rPr lang="en-US" i="1" dirty="0" err="1" smtClean="0"/>
              <a:t>provides_service_consumer_with</a:t>
            </a:r>
            <a:r>
              <a:rPr lang="en-US" dirty="0" smtClean="0"/>
              <a:t> as  non transitive property of </a:t>
            </a:r>
            <a:r>
              <a:rPr lang="en-US" i="1" dirty="0" err="1" smtClean="0"/>
              <a:t>has_part</a:t>
            </a:r>
            <a:endParaRPr lang="en-US" i="1" dirty="0" smtClean="0"/>
          </a:p>
          <a:p>
            <a:pPr marL="914400" lvl="1" indent="-514350">
              <a:buNone/>
            </a:pPr>
            <a:r>
              <a:rPr lang="en-US" dirty="0" smtClean="0"/>
              <a:t>	- define  '</a:t>
            </a:r>
            <a:r>
              <a:rPr lang="en-US" i="1" dirty="0" smtClean="0"/>
              <a:t>material analysis service</a:t>
            </a:r>
            <a:r>
              <a:rPr lang="en-US" dirty="0" smtClean="0"/>
              <a:t>’ </a:t>
            </a:r>
          </a:p>
          <a:p>
            <a:pPr marL="914400" lvl="1" indent="-514350">
              <a:buNone/>
            </a:pPr>
            <a:r>
              <a:rPr lang="en-US" dirty="0" smtClean="0"/>
              <a:t>	as  follows</a:t>
            </a:r>
          </a:p>
          <a:p>
            <a:pPr marL="514350" indent="-514350">
              <a:buNone/>
            </a:pPr>
            <a:r>
              <a:rPr lang="en-US" dirty="0" smtClean="0"/>
              <a:t>	</a:t>
            </a:r>
          </a:p>
          <a:p>
            <a:endParaRPr lang="en-US" dirty="0" smtClean="0"/>
          </a:p>
          <a:p>
            <a:pPr>
              <a:buNone/>
            </a:pPr>
            <a:endParaRPr lang="en-US" dirty="0" smtClean="0"/>
          </a:p>
        </p:txBody>
      </p:sp>
      <p:pic>
        <p:nvPicPr>
          <p:cNvPr id="5" name="Picture 4"/>
          <p:cNvPicPr>
            <a:picLocks noChangeAspect="1"/>
          </p:cNvPicPr>
          <p:nvPr/>
        </p:nvPicPr>
        <p:blipFill>
          <a:blip r:embed="rId3"/>
          <a:stretch>
            <a:fillRect/>
          </a:stretch>
        </p:blipFill>
        <p:spPr>
          <a:xfrm>
            <a:off x="55620" y="4882836"/>
            <a:ext cx="9919230" cy="19751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Open questions</a:t>
            </a:r>
            <a:endParaRPr lang="en-US" dirty="0"/>
          </a:p>
        </p:txBody>
      </p:sp>
      <p:sp>
        <p:nvSpPr>
          <p:cNvPr id="3" name="Content Placeholder 2"/>
          <p:cNvSpPr>
            <a:spLocks noGrp="1"/>
          </p:cNvSpPr>
          <p:nvPr>
            <p:ph idx="1"/>
          </p:nvPr>
        </p:nvSpPr>
        <p:spPr>
          <a:xfrm>
            <a:off x="457200" y="1257173"/>
            <a:ext cx="8229600" cy="4525963"/>
          </a:xfrm>
        </p:spPr>
        <p:txBody>
          <a:bodyPr>
            <a:normAutofit/>
          </a:bodyPr>
          <a:lstStyle/>
          <a:p>
            <a:pPr marL="514350" indent="-514350">
              <a:buNone/>
            </a:pPr>
            <a:r>
              <a:rPr lang="en-US" dirty="0" smtClean="0"/>
              <a:t>      ‘</a:t>
            </a:r>
            <a:r>
              <a:rPr lang="en-US" i="1" dirty="0" smtClean="0"/>
              <a:t>DNA sequencing service</a:t>
            </a:r>
            <a:r>
              <a:rPr lang="en-US" dirty="0" smtClean="0"/>
              <a:t>’ can be  defined as follows and will be classified as ‘</a:t>
            </a:r>
            <a:r>
              <a:rPr lang="en-US" i="1" dirty="0" smtClean="0"/>
              <a:t>material analysis service</a:t>
            </a:r>
            <a:r>
              <a:rPr lang="en-US" dirty="0" smtClean="0"/>
              <a:t>’</a:t>
            </a:r>
          </a:p>
          <a:p>
            <a:pPr marL="514350" indent="-514350">
              <a:buNone/>
            </a:pPr>
            <a:r>
              <a:rPr lang="en-US" dirty="0" smtClean="0"/>
              <a:t>	</a:t>
            </a:r>
          </a:p>
          <a:p>
            <a:endParaRPr lang="en-US" dirty="0" smtClean="0"/>
          </a:p>
          <a:p>
            <a:pPr>
              <a:buNone/>
            </a:pPr>
            <a:endParaRPr lang="en-US" dirty="0" smtClean="0"/>
          </a:p>
        </p:txBody>
      </p:sp>
      <p:pic>
        <p:nvPicPr>
          <p:cNvPr id="4" name="Picture 3"/>
          <p:cNvPicPr>
            <a:picLocks noChangeAspect="1"/>
          </p:cNvPicPr>
          <p:nvPr/>
        </p:nvPicPr>
        <p:blipFill>
          <a:blip r:embed="rId3"/>
          <a:stretch>
            <a:fillRect/>
          </a:stretch>
        </p:blipFill>
        <p:spPr>
          <a:xfrm>
            <a:off x="0" y="3335333"/>
            <a:ext cx="9882366" cy="16592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1213</TotalTime>
  <Words>2051</Words>
  <Application>Microsoft Macintosh PowerPoint</Application>
  <PresentationFormat>On-screen Show (4:3)</PresentationFormat>
  <Paragraphs>273</Paragraphs>
  <Slides>12</Slides>
  <Notes>3</Notes>
  <HiddenSlides>0</HiddenSlides>
  <MMClips>0</MMClips>
  <ScaleCrop>false</ScaleCrop>
  <HeadingPairs>
    <vt:vector size="6" baseType="variant">
      <vt:variant>
        <vt:lpstr>Design Template</vt:lpstr>
      </vt:variant>
      <vt:variant>
        <vt:i4>1</vt:i4>
      </vt:variant>
      <vt:variant>
        <vt:lpstr>Links</vt:lpstr>
      </vt:variant>
      <vt:variant>
        <vt:i4>1</vt:i4>
      </vt:variant>
      <vt:variant>
        <vt:lpstr>Slide Titles</vt:lpstr>
      </vt:variant>
      <vt:variant>
        <vt:i4>12</vt:i4>
      </vt:variant>
    </vt:vector>
  </HeadingPairs>
  <TitlesOfParts>
    <vt:vector size="14" baseType="lpstr">
      <vt:lpstr>Office Theme</vt:lpstr>
      <vt:lpstr>!OLE_LINK4</vt:lpstr>
      <vt:lpstr>Services</vt:lpstr>
      <vt:lpstr>Outline</vt:lpstr>
      <vt:lpstr>Service design pattern</vt:lpstr>
      <vt:lpstr>Service hierarchy</vt:lpstr>
      <vt:lpstr>What is currently in OBI</vt:lpstr>
      <vt:lpstr>What is currently in OBI</vt:lpstr>
      <vt:lpstr>Issues / Open questions</vt:lpstr>
      <vt:lpstr>Issues / Open questions</vt:lpstr>
      <vt:lpstr>Issues / Open questions</vt:lpstr>
      <vt:lpstr>Issues / Open questions</vt:lpstr>
      <vt:lpstr>What needs to be done</vt:lpstr>
      <vt:lpstr>Backup</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dc:title>
  <dc:creator>Carlo Torniai</dc:creator>
  <cp:lastModifiedBy>Carlo Torniai</cp:lastModifiedBy>
  <cp:revision>35</cp:revision>
  <dcterms:created xsi:type="dcterms:W3CDTF">2011-10-13T13:31:13Z</dcterms:created>
  <dcterms:modified xsi:type="dcterms:W3CDTF">2011-10-13T13:32:04Z</dcterms:modified>
</cp:coreProperties>
</file>