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61" r:id="rId3"/>
    <p:sldId id="256" r:id="rId4"/>
    <p:sldId id="273" r:id="rId5"/>
    <p:sldId id="268" r:id="rId6"/>
    <p:sldId id="276" r:id="rId7"/>
    <p:sldId id="275" r:id="rId8"/>
    <p:sldId id="263" r:id="rId9"/>
    <p:sldId id="281" r:id="rId10"/>
    <p:sldId id="287" r:id="rId11"/>
    <p:sldId id="288"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8" autoAdjust="0"/>
  </p:normalViewPr>
  <p:slideViewPr>
    <p:cSldViewPr>
      <p:cViewPr varScale="1">
        <p:scale>
          <a:sx n="62" d="100"/>
          <a:sy n="62" d="100"/>
        </p:scale>
        <p:origin x="-13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95FC2-9D13-44BD-B3D4-DA30446B4CE9}" type="datetimeFigureOut">
              <a:rPr lang="en-US" smtClean="0"/>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C86D5-7ABF-401E-96AB-07EFE2B053C7}" type="slidenum">
              <a:rPr lang="en-US" smtClean="0"/>
              <a:t>‹#›</a:t>
            </a:fld>
            <a:endParaRPr lang="en-US"/>
          </a:p>
        </p:txBody>
      </p:sp>
    </p:spTree>
    <p:extLst>
      <p:ext uri="{BB962C8B-B14F-4D97-AF65-F5344CB8AC3E}">
        <p14:creationId xmlns:p14="http://schemas.microsoft.com/office/powerpoint/2010/main" val="250872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 . . </a:t>
            </a:r>
            <a:r>
              <a:rPr lang="en-US" baseline="0" dirty="0" smtClean="0"/>
              <a:t> of what things exist and how they are related (</a:t>
            </a:r>
            <a:r>
              <a:rPr lang="en-US" dirty="0" smtClean="0"/>
              <a:t>may be easiest to start with our understanding of cell cultures and lines and move</a:t>
            </a:r>
            <a:r>
              <a:rPr lang="en-US" baseline="0" dirty="0" smtClean="0"/>
              <a:t> on to cells on next slide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Cell culture has two exhaustive, disjoint subtypes: primary cell culture, cell 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Diagram shows inputs and outputs of processes from</a:t>
            </a:r>
            <a:r>
              <a:rPr lang="en-US" baseline="0" dirty="0" smtClean="0"/>
              <a:t> the explanation of a founder cell to the establishment and modification of immortal cell lines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Key points here to be sure wee all agree on:</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is that a culture or line is a lineage </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a:t>
            </a:r>
            <a:r>
              <a:rPr lang="en-US" baseline="0" dirty="0" smtClean="0"/>
              <a:t> . .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cell line = a collection of cultured cells tracing back to a single biological source that represents any and all subsequent passages of cells following the establishment of the line, up to a point where it is modified in such a way as to establish a new cell line.</a:t>
            </a:r>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3</a:t>
            </a:fld>
            <a:endParaRPr lang="en-US"/>
          </a:p>
        </p:txBody>
      </p:sp>
    </p:spTree>
    <p:extLst>
      <p:ext uri="{BB962C8B-B14F-4D97-AF65-F5344CB8AC3E}">
        <p14:creationId xmlns:p14="http://schemas.microsoft.com/office/powerpoint/2010/main" val="346664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Cells enter the picture as parts of cell cultures and lines. </a:t>
            </a:r>
            <a:r>
              <a:rPr lang="en-US" baseline="0" dirty="0" smtClean="0"/>
              <a:t>Trivially, cells are inputs/outputs of the same processes as their collections.</a:t>
            </a:r>
          </a:p>
          <a:p>
            <a:endParaRPr lang="en-US" baseline="0" dirty="0" smtClean="0"/>
          </a:p>
          <a:p>
            <a:r>
              <a:rPr lang="en-US" baseline="0" dirty="0" smtClean="0"/>
              <a:t>Again, some key points to recognize and agree on are that . . . </a:t>
            </a:r>
          </a:p>
          <a:p>
            <a:endParaRPr lang="en-US" baseline="0" dirty="0" smtClean="0"/>
          </a:p>
          <a:p>
            <a:r>
              <a:rPr lang="en-US" baseline="0" dirty="0" smtClean="0"/>
              <a:t>cell culture and cell line cells are necessarily cultured cells (to clarify, being cultured is different than having been passaged).</a:t>
            </a:r>
          </a:p>
          <a:p>
            <a:endParaRPr lang="en-US" baseline="0" dirty="0" smtClean="0"/>
          </a:p>
          <a:p>
            <a:r>
              <a:rPr lang="en-US" baseline="0" dirty="0" smtClean="0"/>
              <a:t>cell line cells </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4</a:t>
            </a:fld>
            <a:endParaRPr lang="en-US"/>
          </a:p>
        </p:txBody>
      </p:sp>
    </p:spTree>
    <p:extLst>
      <p:ext uri="{BB962C8B-B14F-4D97-AF65-F5344CB8AC3E}">
        <p14:creationId xmlns:p14="http://schemas.microsoft.com/office/powerpoint/2010/main" val="135808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want to be precise and specify that a single passage creates a line form a primary culture.</a:t>
            </a:r>
            <a:r>
              <a:rPr lang="en-US" baseline="0" dirty="0" smtClean="0"/>
              <a:t> Or be less precise to allow application of different criteria  in different situations</a:t>
            </a:r>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6</a:t>
            </a:fld>
            <a:endParaRPr lang="en-US"/>
          </a:p>
        </p:txBody>
      </p:sp>
    </p:spTree>
    <p:extLst>
      <p:ext uri="{BB962C8B-B14F-4D97-AF65-F5344CB8AC3E}">
        <p14:creationId xmlns:p14="http://schemas.microsoft.com/office/powerpoint/2010/main" val="364792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Accommodates all aspects of model discussed so far</a:t>
            </a:r>
          </a:p>
          <a:p>
            <a:r>
              <a:rPr lang="en-US" sz="1200" dirty="0" smtClean="0"/>
              <a:t>Aims to meet needs of OBI, CLO, ERO, ReO, . . . </a:t>
            </a:r>
          </a:p>
          <a:p>
            <a:r>
              <a:rPr lang="en-US" sz="1200" dirty="0" smtClean="0"/>
              <a:t>Includes modeling that will eventually live elsewhere (CLO, ERO?)</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8</a:t>
            </a:fld>
            <a:endParaRPr lang="en-US"/>
          </a:p>
        </p:txBody>
      </p:sp>
    </p:spTree>
    <p:extLst>
      <p:ext uri="{BB962C8B-B14F-4D97-AF65-F5344CB8AC3E}">
        <p14:creationId xmlns:p14="http://schemas.microsoft.com/office/powerpoint/2010/main" val="118561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smtClean="0"/>
              <a:t>Every cultured cell is part_of some cell culture</a:t>
            </a:r>
          </a:p>
          <a:p>
            <a:pPr marL="742950" lvl="1" indent="-230188">
              <a:buFont typeface="Arial" pitchFamily="34" charset="0"/>
              <a:buChar char="•"/>
            </a:pPr>
            <a:r>
              <a:rPr lang="en-US" dirty="0" smtClean="0"/>
              <a:t>because a cultured cell does not exist until a culture is established</a:t>
            </a:r>
          </a:p>
          <a:p>
            <a:r>
              <a:rPr lang="en-US" sz="2000" b="1" dirty="0" smtClean="0"/>
              <a:t>A cell culture sample necessarily has_part some cultured cell . . . but a cultured cell is not necessarily part of a cell culture sample</a:t>
            </a:r>
          </a:p>
          <a:p>
            <a:pPr marL="742950" lvl="1" indent="-230188">
              <a:buFont typeface="Arial" pitchFamily="34" charset="0"/>
              <a:buChar char="•"/>
            </a:pPr>
            <a:r>
              <a:rPr lang="en-US" dirty="0" smtClean="0"/>
              <a:t>e.g. a single, isolated cultured cell is part of a cell culture, but not a cell culture sample</a:t>
            </a:r>
          </a:p>
          <a:p>
            <a:pPr marL="512762" lvl="1" indent="0">
              <a:buFont typeface="Arial" pitchFamily="34" charset="0"/>
              <a:buNone/>
            </a:pPr>
            <a:endParaRPr lang="en-US" sz="2000" b="1" dirty="0" smtClean="0"/>
          </a:p>
          <a:p>
            <a:r>
              <a:rPr lang="en-US" sz="2000" b="1" dirty="0" smtClean="0"/>
              <a:t>Other possible ways to demarcate what comprises a sample:</a:t>
            </a:r>
          </a:p>
          <a:p>
            <a:r>
              <a:rPr lang="en-US" sz="2000" b="0" dirty="0" smtClean="0"/>
              <a:t>all cells of a line at a particular passage number? generation number?</a:t>
            </a:r>
            <a:r>
              <a:rPr lang="en-US" sz="2000" b="0" baseline="0" dirty="0" smtClean="0"/>
              <a:t> (</a:t>
            </a:r>
            <a:r>
              <a:rPr lang="en-US" sz="2000" b="0" dirty="0" smtClean="0"/>
              <a:t>will exist  across different locations and times)</a:t>
            </a:r>
          </a:p>
          <a:p>
            <a:r>
              <a:rPr lang="en-US" sz="2000" b="0" dirty="0" smtClean="0"/>
              <a:t>all cells of a line in a single lab?</a:t>
            </a:r>
          </a:p>
          <a:p>
            <a:r>
              <a:rPr lang="en-US" sz="2000" b="0" dirty="0" smtClean="0"/>
              <a:t>all cells of a line in a single dish/container?</a:t>
            </a:r>
          </a:p>
          <a:p>
            <a:r>
              <a:rPr lang="en-US" sz="2000" b="0" dirty="0" smtClean="0"/>
              <a:t>no demarcation rules at all (any conceivable portion of a given line)</a:t>
            </a:r>
          </a:p>
          <a:p>
            <a:r>
              <a:rPr lang="en-US" sz="2000" b="0" dirty="0" smtClean="0"/>
              <a:t>other possibly useful  ways for defining what constitutes a sample?</a:t>
            </a:r>
          </a:p>
        </p:txBody>
      </p:sp>
      <p:sp>
        <p:nvSpPr>
          <p:cNvPr id="4" name="Slide Number Placeholder 3"/>
          <p:cNvSpPr>
            <a:spLocks noGrp="1"/>
          </p:cNvSpPr>
          <p:nvPr>
            <p:ph type="sldNum" sz="quarter" idx="10"/>
          </p:nvPr>
        </p:nvSpPr>
        <p:spPr/>
        <p:txBody>
          <a:bodyPr/>
          <a:lstStyle/>
          <a:p>
            <a:fld id="{BE1C86D5-7ABF-401E-96AB-07EFE2B053C7}" type="slidenum">
              <a:rPr lang="en-US" smtClean="0"/>
              <a:t>9</a:t>
            </a:fld>
            <a:endParaRPr lang="en-US"/>
          </a:p>
        </p:txBody>
      </p:sp>
    </p:spTree>
    <p:extLst>
      <p:ext uri="{BB962C8B-B14F-4D97-AF65-F5344CB8AC3E}">
        <p14:creationId xmlns:p14="http://schemas.microsoft.com/office/powerpoint/2010/main" val="407484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b="0" i="0" kern="1200" dirty="0" smtClean="0">
                <a:solidFill>
                  <a:schemeClr val="tx1"/>
                </a:solidFill>
                <a:effectLst/>
                <a:latin typeface="+mn-lt"/>
                <a:ea typeface="+mn-ea"/>
                <a:cs typeface="+mn-cs"/>
              </a:rPr>
              <a:t>Label may depend on how we define this class (or classes)</a:t>
            </a:r>
          </a:p>
          <a:p>
            <a:pPr lvl="1" rtl="0" fontAlgn="ctr"/>
            <a:r>
              <a:rPr lang="en-US" sz="1200" b="0" i="0" kern="1200" dirty="0" smtClean="0">
                <a:solidFill>
                  <a:schemeClr val="tx1"/>
                </a:solidFill>
                <a:effectLst/>
                <a:latin typeface="+mn-lt"/>
                <a:ea typeface="+mn-ea"/>
                <a:cs typeface="+mn-cs"/>
              </a:rPr>
              <a:t>cell line sample, portion, generation, </a:t>
            </a:r>
          </a:p>
          <a:p>
            <a:pPr lvl="1" rtl="0" fontAlgn="ctr"/>
            <a:r>
              <a:rPr lang="en-US" sz="1200" b="0" i="0" kern="1200" dirty="0" smtClean="0">
                <a:solidFill>
                  <a:schemeClr val="tx1"/>
                </a:solidFill>
                <a:effectLst/>
                <a:latin typeface="+mn-lt"/>
                <a:ea typeface="+mn-ea"/>
                <a:cs typeface="+mn-cs"/>
              </a:rPr>
              <a:t>cell line cell population (Oliver)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rtl="0" fontAlgn="ctr"/>
            <a:r>
              <a:rPr lang="en-US" sz="1200" kern="1200" dirty="0" smtClean="0">
                <a:solidFill>
                  <a:schemeClr val="tx1"/>
                </a:solidFill>
                <a:effectLst/>
                <a:latin typeface="+mn-lt"/>
                <a:ea typeface="+mn-ea"/>
                <a:cs typeface="+mn-cs"/>
              </a:rPr>
              <a:t>and do we really need a class representing a culture including media?  what is the need for this?  Will likely leave this to CLO to implement If they need it (OBI no want a possible fourth duplication of cell line hierarchy) </a:t>
            </a:r>
            <a:endParaRPr lang="en-US" dirty="0" smtClean="0">
              <a:effectLst/>
            </a:endParaRPr>
          </a:p>
          <a:p>
            <a:pPr lvl="1" rtl="0" fontAlgn="ctr"/>
            <a:r>
              <a:rPr lang="en-US" sz="1200" kern="1200" dirty="0" smtClean="0">
                <a:solidFill>
                  <a:schemeClr val="tx1"/>
                </a:solidFill>
                <a:effectLst/>
                <a:latin typeface="+mn-lt"/>
                <a:ea typeface="+mn-ea"/>
                <a:cs typeface="+mn-cs"/>
              </a:rPr>
              <a:t>we can link actively cultured cells to media and culture conditions through the maintaining cell culture process (ie actively cultured cells participate in some maintaining cell culture that has specified input some media type, or realizes some conditional specifications (O2 concentration,. temperature)</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E1C86D5-7ABF-401E-96AB-07EFE2B053C7}" type="slidenum">
              <a:rPr lang="en-US" smtClean="0"/>
              <a:t>12</a:t>
            </a:fld>
            <a:endParaRPr lang="en-US"/>
          </a:p>
        </p:txBody>
      </p:sp>
    </p:spTree>
    <p:extLst>
      <p:ext uri="{BB962C8B-B14F-4D97-AF65-F5344CB8AC3E}">
        <p14:creationId xmlns:p14="http://schemas.microsoft.com/office/powerpoint/2010/main" val="301353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5740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2212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96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A0499-6E40-41A1-B951-B09C41BFDA5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54488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A0499-6E40-41A1-B951-B09C41BFDA5C}" type="datetimeFigureOut">
              <a:rPr lang="en-US" smtClean="0"/>
              <a:t>3/20/2013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14714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A0499-6E40-41A1-B951-B09C41BFDA5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7505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A0499-6E40-41A1-B951-B09C41BFDA5C}" type="datetimeFigureOut">
              <a:rPr lang="en-US" smtClean="0"/>
              <a:t>3/20/2013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73697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A0499-6E40-41A1-B951-B09C41BFDA5C}" type="datetimeFigureOut">
              <a:rPr lang="en-US" smtClean="0"/>
              <a:t>3/20/2013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12025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A0499-6E40-41A1-B951-B09C41BFDA5C}" type="datetimeFigureOut">
              <a:rPr lang="en-US" smtClean="0"/>
              <a:t>3/20/2013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4219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22993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A0499-6E40-41A1-B951-B09C41BFDA5C}" type="datetimeFigureOut">
              <a:rPr lang="en-US" smtClean="0"/>
              <a:t>3/20/2013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6708-59D2-44E0-AD2A-CCD98DE1DF43}" type="slidenum">
              <a:rPr lang="en-US" smtClean="0"/>
              <a:t>‹#›</a:t>
            </a:fld>
            <a:endParaRPr lang="en-US"/>
          </a:p>
        </p:txBody>
      </p:sp>
    </p:spTree>
    <p:extLst>
      <p:ext uri="{BB962C8B-B14F-4D97-AF65-F5344CB8AC3E}">
        <p14:creationId xmlns:p14="http://schemas.microsoft.com/office/powerpoint/2010/main" val="30609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A0499-6E40-41A1-B951-B09C41BFDA5C}" type="datetimeFigureOut">
              <a:rPr lang="en-US" smtClean="0"/>
              <a:t>3/20/2013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E6708-59D2-44E0-AD2A-CCD98DE1DF43}" type="slidenum">
              <a:rPr lang="en-US" smtClean="0"/>
              <a:t>‹#›</a:t>
            </a:fld>
            <a:endParaRPr lang="en-US"/>
          </a:p>
        </p:txBody>
      </p:sp>
    </p:spTree>
    <p:extLst>
      <p:ext uri="{BB962C8B-B14F-4D97-AF65-F5344CB8AC3E}">
        <p14:creationId xmlns:p14="http://schemas.microsoft.com/office/powerpoint/2010/main" val="127848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ccc?key=0AiKzIoedGeqJdEkwd2Q1aFJPTHR5d0U5VUpkekJ3b1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ccc?key=0AiKzIoedGeqJdEkwd2Q1aFJPTHR5d0U5VUpkekJ3b1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ccc?key=0AiKzIoedGeqJdEkwd2Q1aFJPTHR5d0U5VUpkekJ3b1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56131"/>
            <a:ext cx="8077200" cy="5139869"/>
          </a:xfrm>
          <a:prstGeom prst="rect">
            <a:avLst/>
          </a:prstGeom>
          <a:noFill/>
        </p:spPr>
        <p:txBody>
          <a:bodyPr wrap="square" rtlCol="0">
            <a:spAutoFit/>
          </a:bodyPr>
          <a:lstStyle/>
          <a:p>
            <a:pPr marL="342900" indent="-342900">
              <a:buAutoNum type="arabicPeriod"/>
            </a:pPr>
            <a:r>
              <a:rPr lang="en-US" sz="2400" dirty="0" smtClean="0"/>
              <a:t>Review CLO use cases, applications, motivation for representing single cells</a:t>
            </a:r>
          </a:p>
          <a:p>
            <a:pPr marL="342900" indent="-342900">
              <a:buAutoNum type="arabicPeriod"/>
            </a:pPr>
            <a:endParaRPr lang="en-US" dirty="0" smtClean="0"/>
          </a:p>
          <a:p>
            <a:pPr marL="342900" indent="-342900">
              <a:buAutoNum type="arabicPeriod"/>
            </a:pPr>
            <a:r>
              <a:rPr lang="en-US" sz="2400" dirty="0" smtClean="0"/>
              <a:t>High level overview of common ground reached so far</a:t>
            </a:r>
          </a:p>
          <a:p>
            <a:pPr marL="800100" lvl="1" indent="-342900">
              <a:buFont typeface="+mj-lt"/>
              <a:buAutoNum type="alphaUcPeriod"/>
            </a:pPr>
            <a:r>
              <a:rPr lang="en-US" sz="2000" dirty="0"/>
              <a:t>T</a:t>
            </a:r>
            <a:r>
              <a:rPr lang="en-US" sz="2000" dirty="0" smtClean="0"/>
              <a:t>ypes of cultures, cells, processes to model and their relationships </a:t>
            </a:r>
          </a:p>
          <a:p>
            <a:pPr marL="800100" lvl="1" indent="-342900">
              <a:buFont typeface="+mj-lt"/>
              <a:buAutoNum type="alphaUcPeriod"/>
            </a:pPr>
            <a:r>
              <a:rPr lang="en-US" sz="2000" dirty="0" smtClean="0"/>
              <a:t>The cell – culture – sample axis </a:t>
            </a:r>
          </a:p>
          <a:p>
            <a:pPr lvl="1"/>
            <a:endParaRPr lang="en-US" dirty="0" smtClean="0"/>
          </a:p>
          <a:p>
            <a:pPr marL="342900" indent="-342900">
              <a:buAutoNum type="arabicPeriod"/>
            </a:pPr>
            <a:r>
              <a:rPr lang="en-US" sz="2400" dirty="0" smtClean="0"/>
              <a:t>Review definitions/labels for cells and cultures</a:t>
            </a:r>
          </a:p>
          <a:p>
            <a:pPr marL="342900" indent="-342900">
              <a:buAutoNum type="arabicPeriod"/>
            </a:pPr>
            <a:endParaRPr lang="en-US" dirty="0" smtClean="0"/>
          </a:p>
          <a:p>
            <a:pPr marL="342900" indent="-342900">
              <a:buAutoNum type="arabicPeriod"/>
            </a:pPr>
            <a:r>
              <a:rPr lang="en-US" sz="2400" dirty="0" smtClean="0"/>
              <a:t>Review consensus model tested in OBI</a:t>
            </a:r>
          </a:p>
          <a:p>
            <a:pPr lvl="1"/>
            <a:endParaRPr lang="en-US" dirty="0" smtClean="0"/>
          </a:p>
          <a:p>
            <a:pPr marL="342900" indent="-342900">
              <a:buAutoNum type="arabicPeriod"/>
            </a:pPr>
            <a:r>
              <a:rPr lang="en-US" sz="2400" dirty="0" smtClean="0"/>
              <a:t>Home for classes representing cultured cells, cultures, samples, processes</a:t>
            </a:r>
          </a:p>
          <a:p>
            <a:pPr marL="342900" indent="-342900">
              <a:buAutoNum type="arabicPeriod"/>
            </a:pPr>
            <a:endParaRPr lang="en-US" sz="2400" dirty="0" smtClean="0"/>
          </a:p>
          <a:p>
            <a:pPr marL="342900" indent="-342900">
              <a:buAutoNum type="arabicPeriod"/>
            </a:pPr>
            <a:r>
              <a:rPr lang="en-US" sz="2400" dirty="0" smtClean="0"/>
              <a:t>Moving Ahead . . . </a:t>
            </a:r>
          </a:p>
        </p:txBody>
      </p:sp>
      <p:sp>
        <p:nvSpPr>
          <p:cNvPr id="3" name="TextBox 2"/>
          <p:cNvSpPr txBox="1"/>
          <p:nvPr/>
        </p:nvSpPr>
        <p:spPr>
          <a:xfrm>
            <a:off x="3556000" y="63500"/>
            <a:ext cx="1844929" cy="646331"/>
          </a:xfrm>
          <a:prstGeom prst="rect">
            <a:avLst/>
          </a:prstGeom>
          <a:noFill/>
        </p:spPr>
        <p:txBody>
          <a:bodyPr wrap="none" rtlCol="0">
            <a:spAutoFit/>
          </a:bodyPr>
          <a:lstStyle/>
          <a:p>
            <a:r>
              <a:rPr lang="en-US" sz="3600" b="1" dirty="0" smtClean="0"/>
              <a:t>AGENDA</a:t>
            </a:r>
            <a:endParaRPr lang="en-US" sz="3600" b="1" dirty="0"/>
          </a:p>
        </p:txBody>
      </p:sp>
    </p:spTree>
    <p:extLst>
      <p:ext uri="{BB962C8B-B14F-4D97-AF65-F5344CB8AC3E}">
        <p14:creationId xmlns:p14="http://schemas.microsoft.com/office/powerpoint/2010/main" val="337595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62735"/>
            <a:ext cx="8382000" cy="3831818"/>
          </a:xfrm>
          <a:prstGeom prst="rect">
            <a:avLst/>
          </a:prstGeom>
        </p:spPr>
        <p:txBody>
          <a:bodyPr wrap="square">
            <a:spAutoFit/>
          </a:bodyPr>
          <a:lstStyle/>
          <a:p>
            <a:pPr marL="457200" lvl="2">
              <a:spcBef>
                <a:spcPts val="600"/>
              </a:spcBef>
            </a:pPr>
            <a:r>
              <a:rPr lang="en-US" sz="2000" b="1" dirty="0" smtClean="0"/>
              <a:t>1.    </a:t>
            </a:r>
            <a:r>
              <a:rPr lang="en-US" sz="2000" b="1" dirty="0" err="1" smtClean="0"/>
              <a:t>OBI:‘establishing</a:t>
            </a:r>
            <a:r>
              <a:rPr lang="en-US" sz="2000" b="1" dirty="0" smtClean="0"/>
              <a:t> cell culture’ </a:t>
            </a:r>
            <a:r>
              <a:rPr lang="en-US" sz="2000" dirty="0" smtClean="0"/>
              <a:t>process hierarchy – a work in progress</a:t>
            </a:r>
          </a:p>
          <a:p>
            <a:pPr marL="800100" lvl="2" indent="-342900">
              <a:spcBef>
                <a:spcPts val="600"/>
              </a:spcBef>
              <a:buFont typeface="Arial" pitchFamily="34" charset="0"/>
              <a:buChar char="•"/>
            </a:pPr>
            <a:endParaRPr lang="en-US" sz="2000" dirty="0"/>
          </a:p>
          <a:p>
            <a:pPr marL="800100" lvl="2" indent="-342900">
              <a:spcBef>
                <a:spcPts val="600"/>
              </a:spcBef>
              <a:buFont typeface="Arial" pitchFamily="34" charset="0"/>
              <a:buChar char="•"/>
            </a:pPr>
            <a:endParaRPr lang="en-US" sz="2000" dirty="0" smtClean="0"/>
          </a:p>
          <a:p>
            <a:pPr marL="800100" lvl="2" indent="-342900">
              <a:spcBef>
                <a:spcPts val="600"/>
              </a:spcBef>
              <a:buFont typeface="Arial" pitchFamily="34" charset="0"/>
              <a:buChar char="•"/>
            </a:pPr>
            <a:endParaRPr lang="en-US" sz="2000" dirty="0" smtClean="0"/>
          </a:p>
          <a:p>
            <a:pPr marL="800100" lvl="2" indent="-342900">
              <a:spcBef>
                <a:spcPts val="600"/>
              </a:spcBef>
              <a:buFont typeface="Arial" pitchFamily="34" charset="0"/>
              <a:buChar char="•"/>
            </a:pPr>
            <a:endParaRPr lang="en-US" sz="800" dirty="0" smtClean="0"/>
          </a:p>
          <a:p>
            <a:pPr lvl="2" indent="-457200">
              <a:spcBef>
                <a:spcPts val="600"/>
              </a:spcBef>
              <a:buFontTx/>
              <a:buAutoNum type="arabicPeriod" startAt="2"/>
            </a:pPr>
            <a:r>
              <a:rPr lang="en-US" sz="2000" b="1" dirty="0" err="1" smtClean="0"/>
              <a:t>CLO:‘cell</a:t>
            </a:r>
            <a:r>
              <a:rPr lang="en-US" sz="2000" b="1" dirty="0" smtClean="0"/>
              <a:t> culturing’ hierarchy </a:t>
            </a:r>
            <a:r>
              <a:rPr lang="en-US" sz="2000" dirty="0" smtClean="0"/>
              <a:t>– to be aligned with </a:t>
            </a:r>
            <a:r>
              <a:rPr lang="en-US" sz="2000" b="1" dirty="0" smtClean="0"/>
              <a:t>OBI: ‘maintaining cell culture’ </a:t>
            </a:r>
            <a:endParaRPr lang="en-US" sz="2000" dirty="0" smtClean="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AutoNum type="arabicPeriod" startAt="2"/>
            </a:pPr>
            <a:endParaRPr lang="en-US" sz="800" dirty="0" smtClean="0"/>
          </a:p>
          <a:p>
            <a:pPr lvl="2" indent="-457200">
              <a:spcBef>
                <a:spcPts val="600"/>
              </a:spcBef>
              <a:buAutoNum type="arabicPeriod" startAt="2"/>
            </a:pPr>
            <a:endParaRPr lang="en-US" sz="800" dirty="0"/>
          </a:p>
          <a:p>
            <a:pPr lvl="2" indent="-457200">
              <a:spcBef>
                <a:spcPts val="600"/>
              </a:spcBef>
              <a:buAutoNum type="arabicPeriod" startAt="2"/>
            </a:pPr>
            <a:endParaRPr lang="en-US" sz="800" dirty="0" smtClean="0"/>
          </a:p>
          <a:p>
            <a:pPr lvl="2" indent="-457200">
              <a:spcBef>
                <a:spcPts val="600"/>
              </a:spcBef>
              <a:buFontTx/>
              <a:buAutoNum type="arabicPeriod" startAt="2"/>
            </a:pPr>
            <a:r>
              <a:rPr lang="en-US" sz="2000" b="1" dirty="0" err="1" smtClean="0"/>
              <a:t>CLO:‘cell</a:t>
            </a:r>
            <a:r>
              <a:rPr lang="en-US" sz="2000" b="1" dirty="0" smtClean="0"/>
              <a:t> line modification’ </a:t>
            </a:r>
            <a:r>
              <a:rPr lang="en-US" sz="2000" dirty="0" smtClean="0"/>
              <a:t>classes – to be modeled in OBI as well</a:t>
            </a:r>
          </a:p>
        </p:txBody>
      </p:sp>
      <p:sp>
        <p:nvSpPr>
          <p:cNvPr id="3" name="TextBox 2"/>
          <p:cNvSpPr txBox="1"/>
          <p:nvPr/>
        </p:nvSpPr>
        <p:spPr>
          <a:xfrm>
            <a:off x="1066800" y="115956"/>
            <a:ext cx="7014805" cy="646331"/>
          </a:xfrm>
          <a:prstGeom prst="rect">
            <a:avLst/>
          </a:prstGeom>
          <a:noFill/>
        </p:spPr>
        <p:txBody>
          <a:bodyPr wrap="none" rtlCol="0">
            <a:spAutoFit/>
          </a:bodyPr>
          <a:lstStyle/>
          <a:p>
            <a:r>
              <a:rPr lang="en-US" sz="3600" b="1" dirty="0" smtClean="0"/>
              <a:t>Cell Culture Related Processes (OBI)</a:t>
            </a:r>
            <a:endParaRPr lang="en-US" sz="3600" b="1" dirty="0"/>
          </a:p>
        </p:txBody>
      </p:sp>
      <p:pic>
        <p:nvPicPr>
          <p:cNvPr id="19458" name="Picture 2" descr="C:\Users\brushm\AppData\Roaming\PixelMetrics\CaptureWiz\Temp\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453" y="2232271"/>
            <a:ext cx="3708147" cy="101974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C:\Users\brushm\AppData\Roaming\PixelMetrics\CaptureWiz\Temp\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746953"/>
            <a:ext cx="3352800" cy="730047"/>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C:\Users\brushm\AppData\Roaming\PixelMetrics\CaptureWiz\Temp\2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562" y="4070553"/>
            <a:ext cx="5649238"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4360" y="662523"/>
            <a:ext cx="7924800" cy="892552"/>
          </a:xfrm>
          <a:prstGeom prst="rect">
            <a:avLst/>
          </a:prstGeom>
        </p:spPr>
        <p:txBody>
          <a:bodyPr wrap="square">
            <a:spAutoFit/>
          </a:bodyPr>
          <a:lstStyle/>
          <a:p>
            <a:pPr algn="ctr">
              <a:spcBef>
                <a:spcPts val="1200"/>
              </a:spcBef>
            </a:pPr>
            <a:r>
              <a:rPr lang="en-US" sz="2600" dirty="0" smtClean="0"/>
              <a:t>Modeling of processes related to culturing cells and establishing / modifying cell lines</a:t>
            </a:r>
            <a:endParaRPr lang="en-US" sz="2600" dirty="0" smtClean="0"/>
          </a:p>
        </p:txBody>
      </p:sp>
    </p:spTree>
    <p:extLst>
      <p:ext uri="{BB962C8B-B14F-4D97-AF65-F5344CB8AC3E}">
        <p14:creationId xmlns:p14="http://schemas.microsoft.com/office/powerpoint/2010/main" val="21522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49740"/>
            <a:ext cx="7696200" cy="5139869"/>
          </a:xfrm>
          <a:prstGeom prst="rect">
            <a:avLst/>
          </a:prstGeom>
        </p:spPr>
        <p:txBody>
          <a:bodyPr wrap="square">
            <a:spAutoFit/>
          </a:bodyPr>
          <a:lstStyle/>
          <a:p>
            <a:pPr lvl="1" indent="-457200">
              <a:buFont typeface="Courier New" pitchFamily="49" charset="0"/>
              <a:buChar char="o"/>
            </a:pPr>
            <a:r>
              <a:rPr lang="en-US" sz="2800" dirty="0" smtClean="0"/>
              <a:t>Are ‘actively cultured cell’/’active cell culture’ defined classes sufficient for what CLO needs? </a:t>
            </a:r>
          </a:p>
          <a:p>
            <a:pPr marL="0" lvl="1"/>
            <a:endParaRPr lang="en-US" sz="2400" dirty="0" smtClean="0"/>
          </a:p>
          <a:p>
            <a:pPr marL="685800" lvl="1"/>
            <a:r>
              <a:rPr lang="en-US" sz="2400" b="1" dirty="0" smtClean="0"/>
              <a:t>‘actively cultured cell’ </a:t>
            </a:r>
            <a:r>
              <a:rPr lang="en-US" sz="2400" dirty="0" smtClean="0"/>
              <a:t>= a cultured cell that is actively being propagated or maintained in culture medium</a:t>
            </a:r>
          </a:p>
          <a:p>
            <a:pPr marL="685800" lvl="1"/>
            <a:endParaRPr lang="en-US" sz="2400" dirty="0"/>
          </a:p>
          <a:p>
            <a:pPr marL="685800" lvl="1"/>
            <a:r>
              <a:rPr lang="en-US" sz="2400" b="1" dirty="0" smtClean="0"/>
              <a:t>’active cell culture sample’ </a:t>
            </a:r>
            <a:r>
              <a:rPr lang="en-US" sz="2400" dirty="0" smtClean="0"/>
              <a:t>= a cell culture sample that is actively being maintained or propagated in vitro</a:t>
            </a:r>
          </a:p>
          <a:p>
            <a:pPr marL="685800" lvl="1"/>
            <a:r>
              <a:rPr lang="en-US" sz="2400" dirty="0" smtClean="0"/>
              <a:t>(does not include media)</a:t>
            </a:r>
          </a:p>
          <a:p>
            <a:pPr marL="0" lvl="1"/>
            <a:endParaRPr lang="en-US" sz="2400" dirty="0" smtClean="0"/>
          </a:p>
          <a:p>
            <a:pPr marL="0" lvl="1"/>
            <a:endParaRPr lang="en-US" sz="2400" dirty="0"/>
          </a:p>
          <a:p>
            <a:pPr lvl="1" indent="-457200">
              <a:buFont typeface="Courier New" pitchFamily="49" charset="0"/>
              <a:buChar char="o"/>
            </a:pPr>
            <a:r>
              <a:rPr lang="en-US" sz="2800" dirty="0"/>
              <a:t>D</a:t>
            </a:r>
            <a:r>
              <a:rPr lang="en-US" sz="2800" dirty="0" smtClean="0"/>
              <a:t>oes CLO need a class representing cells plus media?</a:t>
            </a:r>
            <a:endParaRPr lang="en-US" sz="2800" dirty="0" smtClean="0"/>
          </a:p>
        </p:txBody>
      </p:sp>
      <p:sp>
        <p:nvSpPr>
          <p:cNvPr id="3" name="TextBox 2"/>
          <p:cNvSpPr txBox="1"/>
          <p:nvPr/>
        </p:nvSpPr>
        <p:spPr>
          <a:xfrm>
            <a:off x="1527242" y="228600"/>
            <a:ext cx="6092758" cy="646331"/>
          </a:xfrm>
          <a:prstGeom prst="rect">
            <a:avLst/>
          </a:prstGeom>
          <a:noFill/>
        </p:spPr>
        <p:txBody>
          <a:bodyPr wrap="none" rtlCol="0">
            <a:spAutoFit/>
          </a:bodyPr>
          <a:lstStyle/>
          <a:p>
            <a:r>
              <a:rPr lang="en-US" sz="3600" b="1" dirty="0" smtClean="0"/>
              <a:t>‘Active’ </a:t>
            </a:r>
            <a:r>
              <a:rPr lang="en-US" sz="3600" b="1" dirty="0"/>
              <a:t>C</a:t>
            </a:r>
            <a:r>
              <a:rPr lang="en-US" sz="3600" b="1" dirty="0" smtClean="0"/>
              <a:t>ulture Classes for CLO</a:t>
            </a:r>
            <a:endParaRPr lang="en-US" sz="3600" b="1" dirty="0"/>
          </a:p>
        </p:txBody>
      </p:sp>
    </p:spTree>
    <p:extLst>
      <p:ext uri="{BB962C8B-B14F-4D97-AF65-F5344CB8AC3E}">
        <p14:creationId xmlns:p14="http://schemas.microsoft.com/office/powerpoint/2010/main" val="62843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5383" y="191869"/>
            <a:ext cx="5419817" cy="646331"/>
          </a:xfrm>
          <a:prstGeom prst="rect">
            <a:avLst/>
          </a:prstGeom>
          <a:noFill/>
        </p:spPr>
        <p:txBody>
          <a:bodyPr wrap="none" rtlCol="0">
            <a:spAutoFit/>
          </a:bodyPr>
          <a:lstStyle/>
          <a:p>
            <a:r>
              <a:rPr lang="en-US" sz="3600" b="1" dirty="0" smtClean="0"/>
              <a:t>Recap and Moving Forward</a:t>
            </a:r>
            <a:endParaRPr lang="en-US" sz="3600" b="1" dirty="0"/>
          </a:p>
        </p:txBody>
      </p:sp>
      <p:sp>
        <p:nvSpPr>
          <p:cNvPr id="4" name="TextBox 3"/>
          <p:cNvSpPr txBox="1"/>
          <p:nvPr/>
        </p:nvSpPr>
        <p:spPr>
          <a:xfrm>
            <a:off x="284018" y="914400"/>
            <a:ext cx="8555182" cy="5940088"/>
          </a:xfrm>
          <a:prstGeom prst="rect">
            <a:avLst/>
          </a:prstGeom>
          <a:noFill/>
        </p:spPr>
        <p:txBody>
          <a:bodyPr wrap="square" rtlCol="0">
            <a:spAutoFit/>
          </a:bodyPr>
          <a:lstStyle/>
          <a:p>
            <a:pPr marL="342900" indent="-342900">
              <a:buFont typeface="Courier New" pitchFamily="49" charset="0"/>
              <a:buChar char="o"/>
            </a:pPr>
            <a:r>
              <a:rPr lang="en-US" sz="2400" dirty="0" smtClean="0"/>
              <a:t>Does ‘cultured cell’ model meet CLO requirements?</a:t>
            </a:r>
          </a:p>
          <a:p>
            <a:pPr marL="854075" indent="-274638">
              <a:buFont typeface="Arial" pitchFamily="34" charset="0"/>
              <a:buChar char="•"/>
            </a:pPr>
            <a:r>
              <a:rPr lang="en-US" sz="2000" dirty="0"/>
              <a:t>I</a:t>
            </a:r>
            <a:r>
              <a:rPr lang="en-US" sz="2000" dirty="0" smtClean="0"/>
              <a:t>mplement in CLO (or CL?) and OBI will MIREOT back</a:t>
            </a:r>
          </a:p>
          <a:p>
            <a:endParaRPr lang="en-US" sz="1600" dirty="0"/>
          </a:p>
          <a:p>
            <a:pPr marL="342900" indent="-342900">
              <a:buFont typeface="Courier New" pitchFamily="49" charset="0"/>
              <a:buChar char="o"/>
            </a:pPr>
            <a:r>
              <a:rPr lang="en-US" sz="2400" dirty="0" smtClean="0"/>
              <a:t>Does ‘cell culture’ and ‘cell culture sample’ modeling work for all?</a:t>
            </a:r>
          </a:p>
          <a:p>
            <a:pPr marL="854075" indent="-274638">
              <a:buFont typeface="Arial" pitchFamily="34" charset="0"/>
              <a:buChar char="•"/>
            </a:pPr>
            <a:r>
              <a:rPr lang="en-US" sz="2000" dirty="0" smtClean="0"/>
              <a:t>Will live in OBI and CLO can import what it needs.</a:t>
            </a:r>
          </a:p>
          <a:p>
            <a:pPr marL="854075" indent="-274638">
              <a:buFont typeface="Arial" pitchFamily="34" charset="0"/>
              <a:buChar char="•"/>
            </a:pPr>
            <a:r>
              <a:rPr lang="en-US" sz="2000" dirty="0" smtClean="0"/>
              <a:t>How fit with Oliver’s ‘cell line generation’ and ‘cell line cell population’</a:t>
            </a:r>
          </a:p>
          <a:p>
            <a:pPr marL="854075" indent="-274638">
              <a:buFont typeface="Arial" pitchFamily="34" charset="0"/>
              <a:buChar char="•"/>
            </a:pPr>
            <a:r>
              <a:rPr lang="en-US" sz="2000" dirty="0" smtClean="0"/>
              <a:t>Utility of ‘cell culture/line’ representation in addition to samples?</a:t>
            </a:r>
          </a:p>
          <a:p>
            <a:endParaRPr lang="en-US" sz="1600" dirty="0"/>
          </a:p>
          <a:p>
            <a:pPr marL="342900" lvl="1" indent="-342900">
              <a:buFont typeface="Courier New" pitchFamily="49" charset="0"/>
              <a:buChar char="o"/>
            </a:pPr>
            <a:r>
              <a:rPr lang="en-US" sz="2400" dirty="0" smtClean="0"/>
              <a:t>Are ‘actively cultured cell’/’active cell culture’ classes good for CLO? </a:t>
            </a:r>
          </a:p>
          <a:p>
            <a:pPr marL="854075" lvl="2" indent="-274638">
              <a:buFont typeface="Arial" pitchFamily="34" charset="0"/>
              <a:buChar char="•"/>
            </a:pPr>
            <a:r>
              <a:rPr lang="en-US" sz="2000" dirty="0" smtClean="0"/>
              <a:t>Need for a class representing cells plus media?</a:t>
            </a:r>
          </a:p>
          <a:p>
            <a:pPr marL="800100" lvl="2" indent="-342900">
              <a:buFont typeface="Courier New" pitchFamily="49" charset="0"/>
              <a:buChar char="o"/>
            </a:pPr>
            <a:endParaRPr lang="en-US" sz="1400" dirty="0"/>
          </a:p>
          <a:p>
            <a:pPr marL="342900" indent="-342900">
              <a:buFont typeface="Courier New" pitchFamily="49" charset="0"/>
              <a:buChar char="o"/>
            </a:pPr>
            <a:r>
              <a:rPr lang="en-US" sz="2400" dirty="0" smtClean="0"/>
              <a:t>Are cultured cells ‘experimentally modified’? </a:t>
            </a:r>
          </a:p>
          <a:p>
            <a:pPr marL="854075" lvl="1" indent="-274638">
              <a:buFont typeface="Arial" pitchFamily="34" charset="0"/>
              <a:buChar char="•"/>
            </a:pPr>
            <a:r>
              <a:rPr lang="en-US" sz="2000" dirty="0" smtClean="0"/>
              <a:t>Punt for now and assert as types of </a:t>
            </a:r>
            <a:r>
              <a:rPr lang="en-US" sz="2000" dirty="0" err="1" smtClean="0"/>
              <a:t>CL:’cell</a:t>
            </a:r>
            <a:r>
              <a:rPr lang="en-US" sz="2000" dirty="0" smtClean="0"/>
              <a:t> in vitro’</a:t>
            </a:r>
          </a:p>
          <a:p>
            <a:pPr marL="800100" lvl="2" indent="-342900">
              <a:buFont typeface="Courier New" pitchFamily="49" charset="0"/>
              <a:buChar char="o"/>
            </a:pPr>
            <a:endParaRPr lang="en-US" sz="1400" dirty="0" smtClean="0"/>
          </a:p>
          <a:p>
            <a:pPr marL="342900" lvl="1" indent="-342900">
              <a:buFont typeface="Courier New" pitchFamily="49" charset="0"/>
              <a:buChar char="o"/>
            </a:pPr>
            <a:r>
              <a:rPr lang="en-US" sz="2400" dirty="0" smtClean="0"/>
              <a:t>Culturing processes also to live in OBI and be imported by CLO</a:t>
            </a:r>
          </a:p>
          <a:p>
            <a:pPr marL="908050" lvl="1" indent="-342900">
              <a:buFont typeface="Arial" pitchFamily="34" charset="0"/>
              <a:buChar char="•"/>
            </a:pPr>
            <a:r>
              <a:rPr lang="en-US" sz="2000" dirty="0" smtClean="0"/>
              <a:t>more work needed here</a:t>
            </a:r>
          </a:p>
        </p:txBody>
      </p:sp>
    </p:spTree>
    <p:extLst>
      <p:ext uri="{BB962C8B-B14F-4D97-AF65-F5344CB8AC3E}">
        <p14:creationId xmlns:p14="http://schemas.microsoft.com/office/powerpoint/2010/main" val="219885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341" y="115669"/>
            <a:ext cx="5480859" cy="646331"/>
          </a:xfrm>
          <a:prstGeom prst="rect">
            <a:avLst/>
          </a:prstGeom>
          <a:noFill/>
        </p:spPr>
        <p:txBody>
          <a:bodyPr wrap="none" rtlCol="0">
            <a:spAutoFit/>
          </a:bodyPr>
          <a:lstStyle/>
          <a:p>
            <a:r>
              <a:rPr lang="en-US" sz="3600" b="1" dirty="0" smtClean="0"/>
              <a:t>CLO Use Cases/Applications</a:t>
            </a:r>
            <a:endParaRPr lang="en-US" sz="3600" b="1" dirty="0"/>
          </a:p>
        </p:txBody>
      </p:sp>
      <p:sp>
        <p:nvSpPr>
          <p:cNvPr id="3" name="TextBox 2"/>
          <p:cNvSpPr txBox="1"/>
          <p:nvPr/>
        </p:nvSpPr>
        <p:spPr>
          <a:xfrm>
            <a:off x="838200" y="1566208"/>
            <a:ext cx="7620000" cy="1938992"/>
          </a:xfrm>
          <a:prstGeom prst="rect">
            <a:avLst/>
          </a:prstGeom>
          <a:noFill/>
        </p:spPr>
        <p:txBody>
          <a:bodyPr wrap="square" rtlCol="0">
            <a:spAutoFit/>
          </a:bodyPr>
          <a:lstStyle/>
          <a:p>
            <a:pPr algn="ctr"/>
            <a:r>
              <a:rPr lang="en-US" sz="2400" dirty="0" smtClean="0"/>
              <a:t>(Oliver, </a:t>
            </a:r>
            <a:r>
              <a:rPr lang="en-US" sz="2400" dirty="0" err="1" smtClean="0"/>
              <a:t>Sira</a:t>
            </a:r>
            <a:r>
              <a:rPr lang="en-US" sz="2400" dirty="0" smtClean="0"/>
              <a:t>, Asiyah)</a:t>
            </a:r>
          </a:p>
          <a:p>
            <a:pPr algn="ctr"/>
            <a:endParaRPr lang="en-US" sz="2400" dirty="0" smtClean="0"/>
          </a:p>
          <a:p>
            <a:pPr algn="ctr"/>
            <a:r>
              <a:rPr lang="en-US" sz="2400" dirty="0" smtClean="0"/>
              <a:t>Who is using CLO?   What kind of data is being applied to?  </a:t>
            </a:r>
          </a:p>
          <a:p>
            <a:pPr algn="ctr"/>
            <a:r>
              <a:rPr lang="en-US" sz="2400" dirty="0" smtClean="0"/>
              <a:t>What is the motivation to switch to a representation of single cells rather than lines?</a:t>
            </a:r>
          </a:p>
        </p:txBody>
      </p:sp>
    </p:spTree>
    <p:extLst>
      <p:ext uri="{BB962C8B-B14F-4D97-AF65-F5344CB8AC3E}">
        <p14:creationId xmlns:p14="http://schemas.microsoft.com/office/powerpoint/2010/main" val="245329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brushm\AppData\Roaming\PixelMetrics\CaptureWiz\Temp\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19200"/>
            <a:ext cx="8929110" cy="17798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3870960"/>
            <a:ext cx="8915400" cy="2862322"/>
          </a:xfrm>
          <a:prstGeom prst="rect">
            <a:avLst/>
          </a:prstGeom>
          <a:noFill/>
        </p:spPr>
        <p:txBody>
          <a:bodyPr wrap="square" rtlCol="0">
            <a:spAutoFit/>
          </a:bodyPr>
          <a:lstStyle/>
          <a:p>
            <a:r>
              <a:rPr lang="en-US" dirty="0"/>
              <a:t>A</a:t>
            </a:r>
            <a:r>
              <a:rPr lang="en-US" dirty="0" smtClean="0"/>
              <a:t> </a:t>
            </a:r>
            <a:r>
              <a:rPr lang="en-US" b="1" dirty="0" smtClean="0"/>
              <a:t>cell culture </a:t>
            </a:r>
            <a:r>
              <a:rPr lang="en-US" dirty="0" smtClean="0"/>
              <a:t>is </a:t>
            </a:r>
            <a:r>
              <a:rPr lang="en-US" dirty="0" smtClean="0"/>
              <a:t>a </a:t>
            </a:r>
            <a:r>
              <a:rPr lang="en-US" i="1" u="sng" dirty="0" smtClean="0"/>
              <a:t>lineage</a:t>
            </a:r>
            <a:r>
              <a:rPr lang="en-US" dirty="0" smtClean="0"/>
              <a:t> of cultured cells tracing back to a single source that includes ALL passages of cells subsequent to the establishment of a cell culture (up to a point where the culture is modified in such a way as to establish a new cell culture or line)</a:t>
            </a:r>
          </a:p>
          <a:p>
            <a:endParaRPr lang="en-US" dirty="0" smtClean="0"/>
          </a:p>
          <a:p>
            <a:r>
              <a:rPr lang="en-US" dirty="0" smtClean="0"/>
              <a:t>A </a:t>
            </a:r>
            <a:r>
              <a:rPr lang="en-US" b="1" dirty="0" smtClean="0"/>
              <a:t>primary cell culture </a:t>
            </a:r>
            <a:r>
              <a:rPr lang="en-US" dirty="0" smtClean="0"/>
              <a:t>is a cell culture established directly from a fresh tissue source, which has not been passaged to become a cell </a:t>
            </a:r>
            <a:endParaRPr lang="en-US" dirty="0"/>
          </a:p>
          <a:p>
            <a:endParaRPr lang="en-US" dirty="0" smtClean="0"/>
          </a:p>
          <a:p>
            <a:r>
              <a:rPr lang="en-US" dirty="0"/>
              <a:t>A</a:t>
            </a:r>
            <a:r>
              <a:rPr lang="en-US" dirty="0" smtClean="0"/>
              <a:t> </a:t>
            </a:r>
            <a:r>
              <a:rPr lang="en-US" b="1" dirty="0" smtClean="0"/>
              <a:t>cell line </a:t>
            </a:r>
            <a:r>
              <a:rPr lang="en-US" dirty="0" smtClean="0"/>
              <a:t>is a cell culture that has been passaged into a more homogenous/stable line</a:t>
            </a:r>
          </a:p>
          <a:p>
            <a:pPr marL="742950" lvl="1" indent="-230188">
              <a:buFont typeface="Arial" pitchFamily="34" charset="0"/>
              <a:buChar char="•"/>
            </a:pPr>
            <a:r>
              <a:rPr lang="en-US" dirty="0" smtClean="0"/>
              <a:t> there is only one instance of each line above (e.g. MEF-1b, MEF-1c, MEF-1c-shh)</a:t>
            </a:r>
          </a:p>
          <a:p>
            <a:pPr marL="742950" lvl="1" indent="-230188">
              <a:buFont typeface="Arial" pitchFamily="34" charset="0"/>
              <a:buChar char="•"/>
            </a:pPr>
            <a:r>
              <a:rPr lang="en-US" dirty="0" smtClean="0"/>
              <a:t>a new line is established at steps c, d, and e</a:t>
            </a:r>
            <a:endParaRPr lang="en-US" dirty="0"/>
          </a:p>
        </p:txBody>
      </p:sp>
      <p:sp>
        <p:nvSpPr>
          <p:cNvPr id="9" name="TextBox 8"/>
          <p:cNvSpPr txBox="1"/>
          <p:nvPr/>
        </p:nvSpPr>
        <p:spPr>
          <a:xfrm>
            <a:off x="1260567" y="838200"/>
            <a:ext cx="6571030" cy="369332"/>
          </a:xfrm>
          <a:prstGeom prst="rect">
            <a:avLst/>
          </a:prstGeom>
          <a:noFill/>
        </p:spPr>
        <p:txBody>
          <a:bodyPr wrap="none" rtlCol="0">
            <a:spAutoFit/>
          </a:bodyPr>
          <a:lstStyle/>
          <a:p>
            <a:r>
              <a:rPr lang="en-US" dirty="0" smtClean="0"/>
              <a:t>a                          b                               c                          d                         e</a:t>
            </a:r>
            <a:endParaRPr lang="en-US" dirty="0"/>
          </a:p>
        </p:txBody>
      </p:sp>
      <p:sp>
        <p:nvSpPr>
          <p:cNvPr id="10" name="TextBox 9"/>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pic>
        <p:nvPicPr>
          <p:cNvPr id="1032" name="Picture 8" descr="C:\Users\brushm\AppData\Roaming\PixelMetrics\CaptureWiz\Temp\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0" y="2407574"/>
            <a:ext cx="2933701" cy="120015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20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brushm\AppData\Roaming\PixelMetrics\CaptureWiz\Temp\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1142999"/>
            <a:ext cx="8641381" cy="2773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900" y="4168676"/>
            <a:ext cx="8775700" cy="2308324"/>
          </a:xfrm>
          <a:prstGeom prst="rect">
            <a:avLst/>
          </a:prstGeom>
          <a:noFill/>
        </p:spPr>
        <p:txBody>
          <a:bodyPr wrap="square" rtlCol="0">
            <a:spAutoFit/>
          </a:bodyPr>
          <a:lstStyle/>
          <a:p>
            <a:r>
              <a:rPr lang="en-US" b="1" dirty="0" smtClean="0"/>
              <a:t>A given cultured cell or cell line cell can be part of only one cell culture or cell line (because all cell cultures and lines have disjoint/mutually exclusive member cells)</a:t>
            </a:r>
            <a:endParaRPr lang="en-US" b="1" dirty="0"/>
          </a:p>
          <a:p>
            <a:pPr marL="285750" lvl="1" indent="-285750">
              <a:buFont typeface="Arial" pitchFamily="34" charset="0"/>
              <a:buChar char="•"/>
            </a:pPr>
            <a:r>
              <a:rPr lang="en-US" dirty="0" smtClean="0"/>
              <a:t>For example, when a primary culture is passaged a new ‘cell line’ is created, and all cells output from this passage are no longer members of the old primary culture (which may continue to exist)</a:t>
            </a:r>
          </a:p>
          <a:p>
            <a:pPr marL="0" lvl="1"/>
            <a:endParaRPr lang="en-US" dirty="0"/>
          </a:p>
          <a:p>
            <a:pPr marL="0" lvl="1"/>
            <a:r>
              <a:rPr lang="en-US" b="1" dirty="0" smtClean="0"/>
              <a:t>Even a single isolated cell line cell is necessarily part_of a cell line (since a cell line includes all cells derived from its establishment, independent of their being physically co-located )</a:t>
            </a:r>
            <a:endParaRPr lang="en-US" b="1" dirty="0"/>
          </a:p>
        </p:txBody>
      </p:sp>
      <p:sp>
        <p:nvSpPr>
          <p:cNvPr id="2" name="TextBox 1"/>
          <p:cNvSpPr txBox="1"/>
          <p:nvPr/>
        </p:nvSpPr>
        <p:spPr>
          <a:xfrm>
            <a:off x="1203134" y="838200"/>
            <a:ext cx="6518131" cy="369332"/>
          </a:xfrm>
          <a:prstGeom prst="rect">
            <a:avLst/>
          </a:prstGeom>
          <a:noFill/>
        </p:spPr>
        <p:txBody>
          <a:bodyPr wrap="none" rtlCol="0">
            <a:spAutoFit/>
          </a:bodyPr>
          <a:lstStyle/>
          <a:p>
            <a:r>
              <a:rPr lang="en-US" dirty="0" smtClean="0"/>
              <a:t>a                       b                               c                         d                              e</a:t>
            </a:r>
            <a:endParaRPr lang="en-US" dirty="0"/>
          </a:p>
        </p:txBody>
      </p:sp>
      <p:grpSp>
        <p:nvGrpSpPr>
          <p:cNvPr id="11" name="Group 10"/>
          <p:cNvGrpSpPr/>
          <p:nvPr/>
        </p:nvGrpSpPr>
        <p:grpSpPr>
          <a:xfrm>
            <a:off x="60960" y="2346415"/>
            <a:ext cx="2987040" cy="1238557"/>
            <a:chOff x="60960" y="2784803"/>
            <a:chExt cx="2987040" cy="1238557"/>
          </a:xfrm>
        </p:grpSpPr>
        <p:grpSp>
          <p:nvGrpSpPr>
            <p:cNvPr id="3" name="Group 2"/>
            <p:cNvGrpSpPr/>
            <p:nvPr/>
          </p:nvGrpSpPr>
          <p:grpSpPr>
            <a:xfrm>
              <a:off x="87464" y="2784803"/>
              <a:ext cx="2920148" cy="1202883"/>
              <a:chOff x="87464" y="2784803"/>
              <a:chExt cx="2920148" cy="1202883"/>
            </a:xfrm>
          </p:grpSpPr>
          <p:pic>
            <p:nvPicPr>
              <p:cNvPr id="8"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32687"/>
              <a:stretch/>
            </p:blipFill>
            <p:spPr bwMode="auto">
              <a:xfrm>
                <a:off x="102704" y="3108959"/>
                <a:ext cx="2904908" cy="878727"/>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0" name="Picture 6" descr="C:\Users\brushm\AppData\Roaming\PixelMetrics\CaptureWiz\Temp\16.jpg"/>
              <p:cNvPicPr>
                <a:picLocks noChangeAspect="1" noChangeArrowheads="1"/>
              </p:cNvPicPr>
              <p:nvPr/>
            </p:nvPicPr>
            <p:blipFill rotWithShape="1">
              <a:blip r:embed="rId4">
                <a:extLst>
                  <a:ext uri="{28A0092B-C50C-407E-A947-70E740481C1C}">
                    <a14:useLocalDpi xmlns:a14="http://schemas.microsoft.com/office/drawing/2010/main" val="0"/>
                  </a:ext>
                </a:extLst>
              </a:blip>
              <a:srcRect t="-6153" b="78987"/>
              <a:stretch/>
            </p:blipFill>
            <p:spPr bwMode="auto">
              <a:xfrm>
                <a:off x="87464" y="2784803"/>
                <a:ext cx="2904908" cy="354636"/>
              </a:xfrm>
              <a:prstGeom prst="rect">
                <a:avLst/>
              </a:prstGeom>
              <a:noFill/>
              <a:ln w="28575">
                <a:noFill/>
              </a:ln>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60960" y="2834640"/>
              <a:ext cx="2987040"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522108" y="152400"/>
            <a:ext cx="4259692" cy="646331"/>
          </a:xfrm>
          <a:prstGeom prst="rect">
            <a:avLst/>
          </a:prstGeom>
          <a:noFill/>
        </p:spPr>
        <p:txBody>
          <a:bodyPr wrap="none" rtlCol="0">
            <a:spAutoFit/>
          </a:bodyPr>
          <a:lstStyle/>
          <a:p>
            <a:r>
              <a:rPr lang="en-US" sz="3600" b="1" dirty="0" smtClean="0"/>
              <a:t>Consensus So Far . . . </a:t>
            </a:r>
            <a:endParaRPr lang="en-US" sz="3600" b="1" dirty="0"/>
          </a:p>
        </p:txBody>
      </p:sp>
    </p:spTree>
    <p:extLst>
      <p:ext uri="{BB962C8B-B14F-4D97-AF65-F5344CB8AC3E}">
        <p14:creationId xmlns:p14="http://schemas.microsoft.com/office/powerpoint/2010/main" val="117193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68069"/>
            <a:ext cx="6969985" cy="646331"/>
          </a:xfrm>
          <a:prstGeom prst="rect">
            <a:avLst/>
          </a:prstGeom>
          <a:noFill/>
        </p:spPr>
        <p:txBody>
          <a:bodyPr wrap="none" rtlCol="0">
            <a:spAutoFit/>
          </a:bodyPr>
          <a:lstStyle/>
          <a:p>
            <a:r>
              <a:rPr lang="en-US" sz="3600" b="1" dirty="0" smtClean="0"/>
              <a:t>Review Class Definitions and Labels</a:t>
            </a:r>
            <a:endParaRPr lang="en-US" sz="3600" b="1"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2"/>
              </a:rPr>
              <a:t>https://docs.google.com/spreadsheet/ccc?key=0AiKzIoedGeqJdEkwd2Q1aFJPTHR5d0U5VUpkekJ3b1E#gid=0</a:t>
            </a:r>
            <a:endParaRPr lang="en-US" sz="2400" dirty="0" smtClean="0"/>
          </a:p>
          <a:p>
            <a:pPr algn="ctr"/>
            <a:endParaRPr lang="en-US" sz="2400" dirty="0"/>
          </a:p>
        </p:txBody>
      </p:sp>
    </p:spTree>
    <p:extLst>
      <p:ext uri="{BB962C8B-B14F-4D97-AF65-F5344CB8AC3E}">
        <p14:creationId xmlns:p14="http://schemas.microsoft.com/office/powerpoint/2010/main" val="123526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307372"/>
            <a:ext cx="8077200" cy="3816429"/>
          </a:xfrm>
          <a:prstGeom prst="rect">
            <a:avLst/>
          </a:prstGeom>
        </p:spPr>
        <p:txBody>
          <a:bodyPr wrap="square">
            <a:spAutoFit/>
          </a:bodyPr>
          <a:lstStyle/>
          <a:p>
            <a:pPr fontAlgn="ctr"/>
            <a:r>
              <a:rPr lang="en-US" sz="3200" dirty="0" smtClean="0"/>
              <a:t>1. Defining a ‘cell line’ has been particularly challenging (as evidenced by lively debate)</a:t>
            </a:r>
          </a:p>
          <a:p>
            <a:pPr fontAlgn="ctr"/>
            <a:endParaRPr lang="en-US" dirty="0"/>
          </a:p>
          <a:p>
            <a:pPr fontAlgn="ctr"/>
            <a:r>
              <a:rPr lang="en-US" sz="2800" dirty="0" smtClean="0"/>
              <a:t>When is a new cell line established?</a:t>
            </a:r>
          </a:p>
          <a:p>
            <a:pPr marL="803275" lvl="1" indent="-457200" fontAlgn="ctr">
              <a:spcBef>
                <a:spcPts val="600"/>
              </a:spcBef>
              <a:buFont typeface="+mj-lt"/>
              <a:buAutoNum type="alphaUcPeriod"/>
            </a:pPr>
            <a:r>
              <a:rPr lang="en-US" sz="2400" dirty="0" smtClean="0"/>
              <a:t>W</a:t>
            </a:r>
            <a:r>
              <a:rPr lang="en-US" sz="2400" dirty="0" smtClean="0"/>
              <a:t>hen does a primary culture become a cell line?</a:t>
            </a:r>
          </a:p>
          <a:p>
            <a:pPr marL="1423988" lvl="3" indent="-231775" fontAlgn="ctr">
              <a:spcBef>
                <a:spcPts val="600"/>
              </a:spcBef>
              <a:buFont typeface="Arial" pitchFamily="34" charset="0"/>
              <a:buChar char="•"/>
            </a:pPr>
            <a:r>
              <a:rPr lang="en-US" sz="2000" dirty="0" smtClean="0"/>
              <a:t>first passage?  </a:t>
            </a:r>
            <a:r>
              <a:rPr lang="en-US" sz="2000" dirty="0" err="1" smtClean="0"/>
              <a:t>Xth</a:t>
            </a:r>
            <a:r>
              <a:rPr lang="en-US" sz="2000" dirty="0" smtClean="0"/>
              <a:t> passage? some non-passage criteria?</a:t>
            </a:r>
          </a:p>
          <a:p>
            <a:pPr marL="803275" lvl="1" indent="-457200" fontAlgn="ctr">
              <a:spcBef>
                <a:spcPts val="600"/>
              </a:spcBef>
              <a:buFont typeface="+mj-lt"/>
              <a:buAutoNum type="alphaUcPeriod"/>
            </a:pPr>
            <a:r>
              <a:rPr lang="en-US" sz="2400" dirty="0" smtClean="0"/>
              <a:t>What experimental modifications of existing lines create a new line? </a:t>
            </a:r>
          </a:p>
          <a:p>
            <a:pPr marL="1423988" lvl="1" indent="-231775" fontAlgn="ctr">
              <a:spcBef>
                <a:spcPts val="600"/>
              </a:spcBef>
              <a:buFont typeface="Arial" pitchFamily="34" charset="0"/>
              <a:buChar char="•"/>
            </a:pPr>
            <a:r>
              <a:rPr lang="en-US" sz="2000" dirty="0" smtClean="0"/>
              <a:t>selection? immortalization? other genetic modifications? </a:t>
            </a:r>
            <a:endParaRPr lang="en-US" sz="2000"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3"/>
              </a:rPr>
              <a:t>https://docs.google.com/spreadsheet/ccc?key=0AiKzIoedGeqJdEkwd2Q1aFJPTHR5d0U5VUpkekJ3b1E#gid=0</a:t>
            </a:r>
            <a:endParaRPr lang="en-US" sz="2400" dirty="0" smtClean="0"/>
          </a:p>
          <a:p>
            <a:pPr algn="ctr"/>
            <a:endParaRPr lang="en-US" sz="2400" dirty="0"/>
          </a:p>
        </p:txBody>
      </p:sp>
      <p:sp>
        <p:nvSpPr>
          <p:cNvPr id="7" name="TextBox 6"/>
          <p:cNvSpPr txBox="1"/>
          <p:nvPr/>
        </p:nvSpPr>
        <p:spPr>
          <a:xfrm>
            <a:off x="1732056" y="268069"/>
            <a:ext cx="5735544" cy="646331"/>
          </a:xfrm>
          <a:prstGeom prst="rect">
            <a:avLst/>
          </a:prstGeom>
          <a:noFill/>
        </p:spPr>
        <p:txBody>
          <a:bodyPr wrap="none" rtlCol="0">
            <a:spAutoFit/>
          </a:bodyPr>
          <a:lstStyle/>
          <a:p>
            <a:r>
              <a:rPr lang="en-US" sz="3600" b="1" dirty="0" smtClean="0"/>
              <a:t>Class Definitions: Challenges</a:t>
            </a:r>
            <a:endParaRPr lang="en-US" sz="3600" b="1" dirty="0"/>
          </a:p>
        </p:txBody>
      </p:sp>
    </p:spTree>
    <p:extLst>
      <p:ext uri="{BB962C8B-B14F-4D97-AF65-F5344CB8AC3E}">
        <p14:creationId xmlns:p14="http://schemas.microsoft.com/office/powerpoint/2010/main" val="319071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16527"/>
            <a:ext cx="8686800" cy="4647426"/>
          </a:xfrm>
          <a:prstGeom prst="rect">
            <a:avLst/>
          </a:prstGeom>
        </p:spPr>
        <p:txBody>
          <a:bodyPr wrap="square">
            <a:spAutoFit/>
          </a:bodyPr>
          <a:lstStyle/>
          <a:p>
            <a:pPr fontAlgn="ctr"/>
            <a:r>
              <a:rPr lang="en-US" sz="3200" dirty="0" smtClean="0"/>
              <a:t>2. </a:t>
            </a:r>
            <a:r>
              <a:rPr lang="en-US" sz="3200" dirty="0" smtClean="0"/>
              <a:t>Can a single founding cell qualify as a cell culture or line?</a:t>
            </a:r>
          </a:p>
          <a:p>
            <a:pPr marL="511175" indent="-222250" fontAlgn="ctr">
              <a:buFont typeface="Arial" pitchFamily="34" charset="0"/>
              <a:buChar char="•"/>
            </a:pPr>
            <a:r>
              <a:rPr lang="en-US" sz="2400" dirty="0" smtClean="0"/>
              <a:t>If yes</a:t>
            </a:r>
            <a:r>
              <a:rPr lang="en-US" sz="2400" dirty="0" smtClean="0"/>
              <a:t>, this single cell, once cultured, </a:t>
            </a:r>
            <a:r>
              <a:rPr lang="en-US" sz="2400" dirty="0"/>
              <a:t> </a:t>
            </a:r>
            <a:r>
              <a:rPr lang="en-US" sz="2400" dirty="0" smtClean="0"/>
              <a:t>would be considered a cell culture or line.</a:t>
            </a:r>
          </a:p>
          <a:p>
            <a:pPr marL="511175" indent="-222250" fontAlgn="ctr">
              <a:buFont typeface="Arial" pitchFamily="34" charset="0"/>
              <a:buChar char="•"/>
            </a:pPr>
            <a:r>
              <a:rPr lang="en-US" sz="2400" dirty="0" smtClean="0"/>
              <a:t>If no, when is a new culture or line established?  At first division? </a:t>
            </a:r>
          </a:p>
          <a:p>
            <a:pPr marL="168275" fontAlgn="ctr"/>
            <a:endParaRPr lang="en-US" sz="2400" dirty="0"/>
          </a:p>
          <a:p>
            <a:pPr marL="168275" algn="ctr" fontAlgn="ctr"/>
            <a:r>
              <a:rPr lang="en-US" sz="2800" dirty="0" smtClean="0"/>
              <a:t>Emerging consensus is yes. Consequences of this include assertion of ‘cell culture’ and ‘cell line’ as material entities (vs object aggregates), and their single cell parts </a:t>
            </a:r>
            <a:r>
              <a:rPr lang="en-US" sz="2800" dirty="0" smtClean="0"/>
              <a:t>being </a:t>
            </a:r>
            <a:r>
              <a:rPr lang="en-US" sz="2800" dirty="0" smtClean="0"/>
              <a:t>defined using ‘has grain</a:t>
            </a:r>
            <a:r>
              <a:rPr lang="en-US" sz="2800" dirty="0" smtClean="0"/>
              <a:t>’ rather than ‘has member’</a:t>
            </a:r>
            <a:endParaRPr lang="en-US" sz="2800" dirty="0" smtClean="0"/>
          </a:p>
          <a:p>
            <a:pPr marL="168275" fontAlgn="ctr"/>
            <a:endParaRPr lang="en-US" sz="2400" dirty="0"/>
          </a:p>
        </p:txBody>
      </p:sp>
      <p:sp>
        <p:nvSpPr>
          <p:cNvPr id="5" name="Rectangle 4"/>
          <p:cNvSpPr/>
          <p:nvPr/>
        </p:nvSpPr>
        <p:spPr>
          <a:xfrm>
            <a:off x="914400" y="1085671"/>
            <a:ext cx="7051794" cy="1200329"/>
          </a:xfrm>
          <a:prstGeom prst="rect">
            <a:avLst/>
          </a:prstGeom>
        </p:spPr>
        <p:txBody>
          <a:bodyPr wrap="square">
            <a:spAutoFit/>
          </a:bodyPr>
          <a:lstStyle/>
          <a:p>
            <a:pPr algn="ctr"/>
            <a:r>
              <a:rPr lang="en-US" sz="2400" dirty="0" smtClean="0">
                <a:hlinkClick r:id="rId2"/>
              </a:rPr>
              <a:t>https://docs.google.com/spreadsheet/ccc?key=0AiKzIoedGeqJdEkwd2Q1aFJPTHR5d0U5VUpkekJ3b1E#gid=0</a:t>
            </a:r>
            <a:endParaRPr lang="en-US" sz="2400" dirty="0" smtClean="0"/>
          </a:p>
          <a:p>
            <a:pPr algn="ctr"/>
            <a:endParaRPr lang="en-US" sz="2400" dirty="0"/>
          </a:p>
        </p:txBody>
      </p:sp>
      <p:sp>
        <p:nvSpPr>
          <p:cNvPr id="9" name="TextBox 8"/>
          <p:cNvSpPr txBox="1"/>
          <p:nvPr/>
        </p:nvSpPr>
        <p:spPr>
          <a:xfrm>
            <a:off x="1732056" y="268069"/>
            <a:ext cx="5735544" cy="646331"/>
          </a:xfrm>
          <a:prstGeom prst="rect">
            <a:avLst/>
          </a:prstGeom>
          <a:noFill/>
        </p:spPr>
        <p:txBody>
          <a:bodyPr wrap="none" rtlCol="0">
            <a:spAutoFit/>
          </a:bodyPr>
          <a:lstStyle/>
          <a:p>
            <a:r>
              <a:rPr lang="en-US" sz="3600" b="1" dirty="0" smtClean="0"/>
              <a:t>Class Definitions: Challenges</a:t>
            </a:r>
            <a:endParaRPr lang="en-US" sz="3600" b="1" dirty="0"/>
          </a:p>
        </p:txBody>
      </p:sp>
    </p:spTree>
    <p:extLst>
      <p:ext uri="{BB962C8B-B14F-4D97-AF65-F5344CB8AC3E}">
        <p14:creationId xmlns:p14="http://schemas.microsoft.com/office/powerpoint/2010/main" val="326665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75531"/>
            <a:ext cx="6317755" cy="646331"/>
          </a:xfrm>
          <a:prstGeom prst="rect">
            <a:avLst/>
          </a:prstGeom>
          <a:noFill/>
        </p:spPr>
        <p:txBody>
          <a:bodyPr wrap="none" rtlCol="0">
            <a:spAutoFit/>
          </a:bodyPr>
          <a:lstStyle/>
          <a:p>
            <a:r>
              <a:rPr lang="en-US" sz="3600" b="1" dirty="0" smtClean="0"/>
              <a:t>Review Consensus Model in OBI</a:t>
            </a:r>
            <a:endParaRPr lang="en-US" sz="3600" b="1" dirty="0"/>
          </a:p>
        </p:txBody>
      </p:sp>
      <p:sp>
        <p:nvSpPr>
          <p:cNvPr id="3" name="TextBox 2"/>
          <p:cNvSpPr txBox="1"/>
          <p:nvPr/>
        </p:nvSpPr>
        <p:spPr>
          <a:xfrm>
            <a:off x="76200" y="883920"/>
            <a:ext cx="8991600" cy="5647700"/>
          </a:xfrm>
          <a:prstGeom prst="rect">
            <a:avLst/>
          </a:prstGeom>
          <a:noFill/>
        </p:spPr>
        <p:txBody>
          <a:bodyPr wrap="square" rtlCol="0">
            <a:spAutoFit/>
          </a:bodyPr>
          <a:lstStyle/>
          <a:p>
            <a:pPr algn="ctr"/>
            <a:r>
              <a:rPr lang="en-US" sz="2600" dirty="0" smtClean="0"/>
              <a:t>Three hierarchies that represent different ‘populations’ of cells that are relevant in different contexts of experimental biology </a:t>
            </a:r>
          </a:p>
          <a:p>
            <a:endParaRPr lang="en-US" sz="2400" b="1" dirty="0"/>
          </a:p>
          <a:p>
            <a:endParaRPr lang="en-US" sz="2400" b="1" dirty="0" smtClean="0"/>
          </a:p>
          <a:p>
            <a:endParaRPr lang="en-US" sz="2400" b="1" dirty="0"/>
          </a:p>
          <a:p>
            <a:endParaRPr lang="en-US" sz="2400" b="1" dirty="0" smtClean="0"/>
          </a:p>
          <a:p>
            <a:endParaRPr lang="en-US" sz="2000" b="1" dirty="0" smtClean="0"/>
          </a:p>
          <a:p>
            <a:endParaRPr lang="en-US" sz="1000" b="1" dirty="0" smtClean="0"/>
          </a:p>
          <a:p>
            <a:pPr lvl="1">
              <a:spcBef>
                <a:spcPts val="600"/>
              </a:spcBef>
            </a:pPr>
            <a:r>
              <a:rPr lang="en-US" sz="2400" dirty="0" smtClean="0"/>
              <a:t>1.  A single </a:t>
            </a:r>
            <a:r>
              <a:rPr lang="en-US" sz="2400" u="sng" dirty="0" smtClean="0"/>
              <a:t>‘cultured cell’</a:t>
            </a:r>
          </a:p>
          <a:p>
            <a:pPr marL="1089025" lvl="2" indent="-220663">
              <a:spcBef>
                <a:spcPts val="600"/>
              </a:spcBef>
              <a:buFont typeface="Arial" pitchFamily="34" charset="0"/>
              <a:buChar char="•"/>
              <a:tabLst>
                <a:tab pos="1203325" algn="l"/>
              </a:tabLst>
            </a:pPr>
            <a:r>
              <a:rPr lang="en-US" sz="2000" dirty="0" smtClean="0"/>
              <a:t>review for implementation in CLO (requirements met?)</a:t>
            </a:r>
          </a:p>
          <a:p>
            <a:pPr marL="1089025" lvl="2" indent="-220663">
              <a:spcBef>
                <a:spcPts val="600"/>
              </a:spcBef>
              <a:buFont typeface="Arial" pitchFamily="34" charset="0"/>
              <a:buChar char="•"/>
              <a:tabLst>
                <a:tab pos="1203325" algn="l"/>
              </a:tabLst>
            </a:pPr>
            <a:endParaRPr lang="en-US" sz="500" dirty="0" smtClean="0"/>
          </a:p>
          <a:p>
            <a:pPr lvl="1">
              <a:spcBef>
                <a:spcPts val="600"/>
              </a:spcBef>
            </a:pPr>
            <a:r>
              <a:rPr lang="en-US" sz="2400" dirty="0" smtClean="0"/>
              <a:t>2.  A </a:t>
            </a:r>
            <a:r>
              <a:rPr lang="en-US" sz="2400" u="sng" dirty="0" smtClean="0"/>
              <a:t>‘cell culture’</a:t>
            </a:r>
            <a:r>
              <a:rPr lang="en-US" sz="2400" dirty="0" smtClean="0"/>
              <a:t> or </a:t>
            </a:r>
            <a:r>
              <a:rPr lang="en-US" sz="2400" u="sng" dirty="0" smtClean="0"/>
              <a:t>‘cell line’</a:t>
            </a:r>
            <a:r>
              <a:rPr lang="en-US" sz="2400" dirty="0" smtClean="0"/>
              <a:t> as an entire lineage of cells</a:t>
            </a:r>
            <a:endParaRPr lang="en-US" sz="2400" u="sng" dirty="0" smtClean="0"/>
          </a:p>
          <a:p>
            <a:pPr marL="1089025" lvl="2" indent="-220663">
              <a:spcBef>
                <a:spcPts val="600"/>
              </a:spcBef>
              <a:buFont typeface="Arial" pitchFamily="34" charset="0"/>
              <a:buChar char="•"/>
              <a:tabLst>
                <a:tab pos="1203325" algn="l"/>
              </a:tabLst>
            </a:pPr>
            <a:r>
              <a:rPr lang="en-US" sz="2000" dirty="0" smtClean="0"/>
              <a:t>review for keeping in OBI</a:t>
            </a:r>
          </a:p>
          <a:p>
            <a:pPr marL="1089025" lvl="2" indent="-220663">
              <a:spcBef>
                <a:spcPts val="600"/>
              </a:spcBef>
              <a:buFont typeface="Arial" pitchFamily="34" charset="0"/>
              <a:buChar char="•"/>
              <a:tabLst>
                <a:tab pos="1203325" algn="l"/>
              </a:tabLst>
            </a:pPr>
            <a:endParaRPr lang="en-US" sz="600" dirty="0"/>
          </a:p>
          <a:p>
            <a:pPr marL="457200" lvl="2">
              <a:spcBef>
                <a:spcPts val="600"/>
              </a:spcBef>
            </a:pPr>
            <a:r>
              <a:rPr lang="en-US" sz="2400" dirty="0" smtClean="0"/>
              <a:t>3.  A</a:t>
            </a:r>
            <a:r>
              <a:rPr lang="en-US" sz="2400" dirty="0" smtClean="0"/>
              <a:t> </a:t>
            </a:r>
            <a:r>
              <a:rPr lang="en-US" sz="2400" u="sng" dirty="0" smtClean="0"/>
              <a:t>‘cell culture sample</a:t>
            </a:r>
            <a:r>
              <a:rPr lang="en-US" sz="2400" dirty="0" smtClean="0"/>
              <a:t>’ as an applied portion of a cell culture/line</a:t>
            </a:r>
          </a:p>
          <a:p>
            <a:pPr marL="1089025" lvl="1" indent="-220663">
              <a:spcBef>
                <a:spcPts val="600"/>
              </a:spcBef>
              <a:buFont typeface="Arial" pitchFamily="34" charset="0"/>
              <a:buChar char="•"/>
              <a:tabLst>
                <a:tab pos="1203325" algn="l"/>
              </a:tabLst>
            </a:pPr>
            <a:r>
              <a:rPr lang="en-US" sz="2000" dirty="0"/>
              <a:t>a</a:t>
            </a:r>
            <a:r>
              <a:rPr lang="en-US" sz="2000" dirty="0" smtClean="0"/>
              <a:t>lso to be live in OBI</a:t>
            </a:r>
          </a:p>
        </p:txBody>
      </p:sp>
      <p:pic>
        <p:nvPicPr>
          <p:cNvPr id="4" name="Picture 6" descr="C:\Users\brushm\AppData\Roaming\PixelMetrics\CaptureWiz\Tem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18" y="2039529"/>
            <a:ext cx="2752759" cy="1237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brushm\AppData\Roaming\PixelMetrics\CaptureWiz\Temp\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10" y="2054375"/>
            <a:ext cx="3109390" cy="1203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C:\Users\brushm\AppData\Roaming\PixelMetrics\CaptureWiz\Temp\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598" y="2078398"/>
            <a:ext cx="2479684" cy="10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85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 y="3962400"/>
            <a:ext cx="8900591" cy="2693045"/>
          </a:xfrm>
          <a:prstGeom prst="rect">
            <a:avLst/>
          </a:prstGeom>
          <a:noFill/>
        </p:spPr>
        <p:txBody>
          <a:bodyPr wrap="square" rtlCol="0">
            <a:spAutoFit/>
          </a:bodyPr>
          <a:lstStyle/>
          <a:p>
            <a:r>
              <a:rPr lang="en-US" sz="2400" b="1" dirty="0"/>
              <a:t>D</a:t>
            </a:r>
            <a:r>
              <a:rPr lang="en-US" sz="2400" b="1" dirty="0" smtClean="0"/>
              <a:t>efinitional criteria clearly demarcate a useful collection of cells in a sample</a:t>
            </a:r>
            <a:r>
              <a:rPr lang="en-US" sz="2400" b="1" dirty="0"/>
              <a:t>, </a:t>
            </a:r>
            <a:r>
              <a:rPr lang="en-US" sz="2400" b="1" dirty="0" smtClean="0"/>
              <a:t>which </a:t>
            </a:r>
            <a:r>
              <a:rPr lang="en-US" sz="2400" b="1" baseline="0" dirty="0" smtClean="0"/>
              <a:t>represents what researchers actually culture, experiment on, and share.</a:t>
            </a:r>
          </a:p>
          <a:p>
            <a:endParaRPr lang="en-US" sz="800" b="1" baseline="0" dirty="0" smtClean="0"/>
          </a:p>
          <a:p>
            <a:pPr marL="565150" indent="-279400">
              <a:buFont typeface="Arial" pitchFamily="34" charset="0"/>
              <a:buChar char="•"/>
              <a:defRPr/>
            </a:pPr>
            <a:r>
              <a:rPr lang="en-US" sz="2200" dirty="0" smtClean="0"/>
              <a:t>Will be a relatively </a:t>
            </a:r>
            <a:r>
              <a:rPr lang="en-US" sz="2200" dirty="0"/>
              <a:t>uniform population </a:t>
            </a:r>
            <a:r>
              <a:rPr lang="en-US" sz="2200" dirty="0" smtClean="0"/>
              <a:t>(similar </a:t>
            </a:r>
            <a:r>
              <a:rPr lang="en-US" sz="2200" dirty="0"/>
              <a:t>evolution/genetic drifts due to continuous co-culture)</a:t>
            </a:r>
          </a:p>
          <a:p>
            <a:pPr marL="565150" indent="-279400">
              <a:buFont typeface="Arial" pitchFamily="34" charset="0"/>
              <a:buChar char="•"/>
              <a:defRPr/>
            </a:pPr>
            <a:r>
              <a:rPr lang="en-US" sz="2200" dirty="0" smtClean="0"/>
              <a:t>All cells necessarily </a:t>
            </a:r>
            <a:r>
              <a:rPr lang="en-US" sz="2200" dirty="0"/>
              <a:t>output from a single subculture or storage </a:t>
            </a:r>
            <a:r>
              <a:rPr lang="en-US" sz="2200" dirty="0" smtClean="0"/>
              <a:t>split . . . </a:t>
            </a:r>
            <a:endParaRPr lang="en-US" sz="2200" b="1" dirty="0"/>
          </a:p>
          <a:p>
            <a:pPr marL="565150" indent="-279400">
              <a:buFont typeface="Arial" pitchFamily="34" charset="0"/>
              <a:buChar char="•"/>
              <a:defRPr/>
            </a:pPr>
            <a:r>
              <a:rPr lang="en-US" sz="2200" dirty="0" smtClean="0"/>
              <a:t>and necessarily </a:t>
            </a:r>
            <a:r>
              <a:rPr lang="en-US" sz="2200" dirty="0"/>
              <a:t>have the same passage </a:t>
            </a:r>
            <a:r>
              <a:rPr lang="en-US" sz="2200" dirty="0" smtClean="0"/>
              <a:t>number</a:t>
            </a:r>
            <a:endParaRPr lang="en-US" sz="2200" dirty="0"/>
          </a:p>
        </p:txBody>
      </p:sp>
      <p:sp>
        <p:nvSpPr>
          <p:cNvPr id="4" name="TextBox 3"/>
          <p:cNvSpPr txBox="1"/>
          <p:nvPr/>
        </p:nvSpPr>
        <p:spPr>
          <a:xfrm>
            <a:off x="335280" y="762000"/>
            <a:ext cx="8309610" cy="1569660"/>
          </a:xfrm>
          <a:prstGeom prst="rect">
            <a:avLst/>
          </a:prstGeom>
          <a:solidFill>
            <a:schemeClr val="bg1">
              <a:lumMod val="85000"/>
            </a:schemeClr>
          </a:solidFill>
        </p:spPr>
        <p:txBody>
          <a:bodyPr wrap="square" rtlCol="0">
            <a:spAutoFit/>
          </a:bodyPr>
          <a:lstStyle/>
          <a:p>
            <a:pPr algn="ctr"/>
            <a:r>
              <a:rPr lang="en-US" sz="2400" b="1" dirty="0"/>
              <a:t>C</a:t>
            </a:r>
            <a:r>
              <a:rPr lang="en-US" sz="2400" b="1" dirty="0" smtClean="0"/>
              <a:t>ell culture samples </a:t>
            </a:r>
            <a:r>
              <a:rPr lang="en-US" sz="2400" dirty="0" smtClean="0"/>
              <a:t>are collections of cells that represent a defined portion of a cell culture that has been continuously maintained together in culture (or has been removed from such a culture for storage or experimental application)</a:t>
            </a:r>
          </a:p>
        </p:txBody>
      </p:sp>
      <p:sp>
        <p:nvSpPr>
          <p:cNvPr id="3" name="TextBox 2"/>
          <p:cNvSpPr txBox="1"/>
          <p:nvPr/>
        </p:nvSpPr>
        <p:spPr>
          <a:xfrm>
            <a:off x="1981200" y="115956"/>
            <a:ext cx="5188856" cy="646331"/>
          </a:xfrm>
          <a:prstGeom prst="rect">
            <a:avLst/>
          </a:prstGeom>
          <a:noFill/>
        </p:spPr>
        <p:txBody>
          <a:bodyPr wrap="none" rtlCol="0">
            <a:spAutoFit/>
          </a:bodyPr>
          <a:lstStyle/>
          <a:p>
            <a:r>
              <a:rPr lang="en-US" sz="3600" b="1" dirty="0" smtClean="0"/>
              <a:t>Cell Culture Samples (OBI)</a:t>
            </a:r>
            <a:endParaRPr lang="en-US" sz="3600" b="1" dirty="0"/>
          </a:p>
        </p:txBody>
      </p:sp>
      <p:pic>
        <p:nvPicPr>
          <p:cNvPr id="2062" name="Picture 14" descr="C:\Users\brushm\AppData\Roaming\PixelMetrics\CaptureWiz\Temp\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467" y="2514600"/>
            <a:ext cx="6781133" cy="131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1584</Words>
  <Application>Microsoft Office PowerPoint</Application>
  <PresentationFormat>On-screen Show (4:3)</PresentationFormat>
  <Paragraphs>162</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41</cp:revision>
  <dcterms:created xsi:type="dcterms:W3CDTF">2013-03-20T19:14:04Z</dcterms:created>
  <dcterms:modified xsi:type="dcterms:W3CDTF">2013-03-21T21:18:36Z</dcterms:modified>
</cp:coreProperties>
</file>