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9" r:id="rId2"/>
    <p:sldId id="270" r:id="rId3"/>
    <p:sldId id="271" r:id="rId4"/>
    <p:sldId id="272" r:id="rId5"/>
    <p:sldId id="258" r:id="rId6"/>
    <p:sldId id="267" r:id="rId7"/>
    <p:sldId id="257" r:id="rId8"/>
    <p:sldId id="260" r:id="rId9"/>
    <p:sldId id="263" r:id="rId10"/>
    <p:sldId id="265" r:id="rId11"/>
    <p:sldId id="266" r:id="rId12"/>
    <p:sldId id="261" r:id="rId13"/>
    <p:sldId id="268" r:id="rId14"/>
    <p:sldId id="256"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90164" autoAdjust="0"/>
  </p:normalViewPr>
  <p:slideViewPr>
    <p:cSldViewPr>
      <p:cViewPr varScale="1">
        <p:scale>
          <a:sx n="53" d="100"/>
          <a:sy n="53" d="100"/>
        </p:scale>
        <p:origin x="-84" y="-5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EA424-77BE-4FD0-9AD4-F9D6CB10DBCD}" type="datetimeFigureOut">
              <a:rPr lang="en-US" smtClean="0"/>
              <a:pPr/>
              <a:t>10/25/2012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3C2F2-86AF-4249-A909-7DAD8A3ACE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Motivations? </a:t>
            </a:r>
            <a:r>
              <a:rPr lang="en-US" baseline="0" dirty="0" smtClean="0"/>
              <a:t> P</a:t>
            </a:r>
            <a:r>
              <a:rPr lang="en-US" dirty="0" smtClean="0"/>
              <a:t>revious version of CLO, its definitions, and publications about the CLO have been clear about cell lines being collections (ie not single cells).  Hoping you might explain the reason for changing to this new view of cell lines as single cells, and what use cases this serves, so that we might better understand how to support CLO's needs in our efforts.   </a:t>
            </a:r>
          </a:p>
          <a:p>
            <a:endParaRPr lang="en-US" dirty="0"/>
          </a:p>
        </p:txBody>
      </p:sp>
      <p:sp>
        <p:nvSpPr>
          <p:cNvPr id="4" name="Slide Number Placeholder 3"/>
          <p:cNvSpPr>
            <a:spLocks noGrp="1"/>
          </p:cNvSpPr>
          <p:nvPr>
            <p:ph type="sldNum" sz="quarter" idx="10"/>
          </p:nvPr>
        </p:nvSpPr>
        <p:spPr/>
        <p:txBody>
          <a:bodyPr/>
          <a:lstStyle/>
          <a:p>
            <a:fld id="{2D73C2F2-86AF-4249-A909-7DAD8A3ACE8B}"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 specifically with regard to what are the specified inputs and outputs of various cell culture-related techniques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Curious what people think about this, and if/how the cmap below might look different now that CLO classes such as </a:t>
            </a:r>
            <a:r>
              <a:rPr lang="en-US" dirty="0" err="1" smtClean="0"/>
              <a:t>HeLa</a:t>
            </a:r>
            <a:r>
              <a:rPr lang="en-US" dirty="0" smtClean="0"/>
              <a:t> will refer to single cells?  </a:t>
            </a:r>
          </a:p>
          <a:p>
            <a:endParaRPr lang="en-US" dirty="0"/>
          </a:p>
        </p:txBody>
      </p:sp>
      <p:sp>
        <p:nvSpPr>
          <p:cNvPr id="4" name="Slide Number Placeholder 3"/>
          <p:cNvSpPr>
            <a:spLocks noGrp="1"/>
          </p:cNvSpPr>
          <p:nvPr>
            <p:ph type="sldNum" sz="quarter" idx="10"/>
          </p:nvPr>
        </p:nvSpPr>
        <p:spPr/>
        <p:txBody>
          <a:bodyPr/>
          <a:lstStyle/>
          <a:p>
            <a:fld id="{2D73C2F2-86AF-4249-A909-7DAD8A3ACE8B}"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 . depending on the outcome of agenda item 2, regarding how to define the distinctions and relation between a cell culture and a cell line (is a cell line a child of cell culture?)</a:t>
            </a:r>
            <a:endParaRPr lang="en-US" dirty="0"/>
          </a:p>
        </p:txBody>
      </p:sp>
      <p:sp>
        <p:nvSpPr>
          <p:cNvPr id="4" name="Slide Number Placeholder 3"/>
          <p:cNvSpPr>
            <a:spLocks noGrp="1"/>
          </p:cNvSpPr>
          <p:nvPr>
            <p:ph type="sldNum" sz="quarter" idx="10"/>
          </p:nvPr>
        </p:nvSpPr>
        <p:spPr/>
        <p:txBody>
          <a:bodyPr/>
          <a:lstStyle/>
          <a:p>
            <a:fld id="{2D73C2F2-86AF-4249-A909-7DAD8A3ACE8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Does this interpretation mean also that the culture media is part_of a cell culture?  Implications of this?</a:t>
            </a:r>
            <a:endParaRPr lang="en-US" dirty="0"/>
          </a:p>
        </p:txBody>
      </p:sp>
      <p:sp>
        <p:nvSpPr>
          <p:cNvPr id="4" name="Slide Number Placeholder 3"/>
          <p:cNvSpPr>
            <a:spLocks noGrp="1"/>
          </p:cNvSpPr>
          <p:nvPr>
            <p:ph type="sldNum" sz="quarter" idx="10"/>
          </p:nvPr>
        </p:nvSpPr>
        <p:spPr/>
        <p:txBody>
          <a:bodyPr/>
          <a:lstStyle/>
          <a:p>
            <a:fld id="{2D73C2F2-86AF-4249-A909-7DAD8A3ACE8B}"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minimum,</a:t>
            </a:r>
            <a:r>
              <a:rPr lang="en-US" baseline="0" dirty="0" smtClean="0"/>
              <a:t> we should agree on the definitions/scope of cell culture </a:t>
            </a:r>
            <a:r>
              <a:rPr lang="en-US" baseline="0" dirty="0" err="1" smtClean="0"/>
              <a:t>wrt</a:t>
            </a:r>
            <a:r>
              <a:rPr lang="en-US" baseline="0" dirty="0" smtClean="0"/>
              <a:t> whether cell lines are covered</a:t>
            </a:r>
            <a:endParaRPr lang="en-US" dirty="0"/>
          </a:p>
        </p:txBody>
      </p:sp>
      <p:sp>
        <p:nvSpPr>
          <p:cNvPr id="4" name="Slide Number Placeholder 3"/>
          <p:cNvSpPr>
            <a:spLocks noGrp="1"/>
          </p:cNvSpPr>
          <p:nvPr>
            <p:ph type="sldNum" sz="quarter" idx="10"/>
          </p:nvPr>
        </p:nvSpPr>
        <p:spPr/>
        <p:txBody>
          <a:bodyPr/>
          <a:lstStyle/>
          <a:p>
            <a:fld id="{2D73C2F2-86AF-4249-A909-7DAD8A3ACE8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7F904-B903-478D-845E-9464F49D0246}" type="datetimeFigureOut">
              <a:rPr lang="en-US" smtClean="0"/>
              <a:pPr/>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9F28A-4FEF-43EF-AC78-0717299EA8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7F904-B903-478D-845E-9464F49D0246}" type="datetimeFigureOut">
              <a:rPr lang="en-US" smtClean="0"/>
              <a:pPr/>
              <a:t>10/25/2012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F28A-4FEF-43EF-AC78-0717299EA8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spreadsheet/ccc?key=0AiKzIoedGeqJdE9ZZWY2MHcxTVRlbkhnR0YzVkxrRE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ccc?key=0AiKzIoedGeqJdE9ZZWY2MHcxTVRlbkhnR0YzVkxrRE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7436" y="2534960"/>
            <a:ext cx="6018764" cy="584775"/>
          </a:xfrm>
          <a:prstGeom prst="rect">
            <a:avLst/>
          </a:prstGeom>
          <a:noFill/>
        </p:spPr>
        <p:txBody>
          <a:bodyPr wrap="none" rtlCol="0">
            <a:spAutoFit/>
          </a:bodyPr>
          <a:lstStyle/>
          <a:p>
            <a:r>
              <a:rPr lang="en-US" sz="3200" dirty="0" smtClean="0"/>
              <a:t>OBI/CLO/CL/ReO Alignment Call #2</a:t>
            </a:r>
            <a:endParaRPr lang="en-US" sz="3200" dirty="0"/>
          </a:p>
        </p:txBody>
      </p:sp>
      <p:sp>
        <p:nvSpPr>
          <p:cNvPr id="3" name="Rectangle 2"/>
          <p:cNvSpPr/>
          <p:nvPr/>
        </p:nvSpPr>
        <p:spPr>
          <a:xfrm>
            <a:off x="3798632" y="3119735"/>
            <a:ext cx="1306768" cy="461665"/>
          </a:xfrm>
          <a:prstGeom prst="rect">
            <a:avLst/>
          </a:prstGeom>
        </p:spPr>
        <p:txBody>
          <a:bodyPr wrap="none">
            <a:spAutoFit/>
          </a:bodyPr>
          <a:lstStyle/>
          <a:p>
            <a:r>
              <a:rPr lang="en-US" sz="2400" dirty="0" smtClean="0"/>
              <a:t>10-24-12</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brushm\Application Data\PixelMetrics\CaptureWiz\Temp\4.jpg"/>
          <p:cNvPicPr>
            <a:picLocks noChangeAspect="1" noChangeArrowheads="1"/>
          </p:cNvPicPr>
          <p:nvPr/>
        </p:nvPicPr>
        <p:blipFill>
          <a:blip r:embed="rId3" cstate="print"/>
          <a:srcRect t="1124" b="51653"/>
          <a:stretch>
            <a:fillRect/>
          </a:stretch>
        </p:blipFill>
        <p:spPr bwMode="auto">
          <a:xfrm>
            <a:off x="2095501" y="2409687"/>
            <a:ext cx="4305300" cy="1247913"/>
          </a:xfrm>
          <a:prstGeom prst="rect">
            <a:avLst/>
          </a:prstGeom>
          <a:noFill/>
        </p:spPr>
      </p:pic>
      <p:pic>
        <p:nvPicPr>
          <p:cNvPr id="3" name="Picture 4" descr="C:\Documents and Settings\brushm\Application Data\PixelMetrics\CaptureWiz\Temp\5.jpg"/>
          <p:cNvPicPr>
            <a:picLocks noChangeAspect="1" noChangeArrowheads="1"/>
          </p:cNvPicPr>
          <p:nvPr/>
        </p:nvPicPr>
        <p:blipFill>
          <a:blip r:embed="rId4" cstate="print"/>
          <a:srcRect t="1058" b="35546"/>
          <a:stretch>
            <a:fillRect/>
          </a:stretch>
        </p:blipFill>
        <p:spPr bwMode="auto">
          <a:xfrm>
            <a:off x="2438400" y="4889344"/>
            <a:ext cx="3962400" cy="1778156"/>
          </a:xfrm>
          <a:prstGeom prst="rect">
            <a:avLst/>
          </a:prstGeom>
          <a:noFill/>
        </p:spPr>
      </p:pic>
      <p:sp>
        <p:nvSpPr>
          <p:cNvPr id="5" name="TextBox 4"/>
          <p:cNvSpPr txBox="1"/>
          <p:nvPr/>
        </p:nvSpPr>
        <p:spPr>
          <a:xfrm>
            <a:off x="1905000" y="191869"/>
            <a:ext cx="5326971" cy="646331"/>
          </a:xfrm>
          <a:prstGeom prst="rect">
            <a:avLst/>
          </a:prstGeom>
          <a:noFill/>
        </p:spPr>
        <p:txBody>
          <a:bodyPr wrap="none" rtlCol="0">
            <a:spAutoFit/>
          </a:bodyPr>
          <a:lstStyle/>
          <a:p>
            <a:r>
              <a:rPr lang="en-US" sz="3600" dirty="0"/>
              <a:t>2</a:t>
            </a:r>
            <a:r>
              <a:rPr lang="en-US" sz="3600" dirty="0" smtClean="0"/>
              <a:t>. Cell Cultures vs Cell Lines</a:t>
            </a:r>
            <a:endParaRPr lang="en-US" sz="3600" dirty="0"/>
          </a:p>
        </p:txBody>
      </p:sp>
      <p:sp>
        <p:nvSpPr>
          <p:cNvPr id="6" name="Rectangle 5"/>
          <p:cNvSpPr/>
          <p:nvPr/>
        </p:nvSpPr>
        <p:spPr>
          <a:xfrm>
            <a:off x="457200" y="1295400"/>
            <a:ext cx="8484871" cy="1138773"/>
          </a:xfrm>
          <a:prstGeom prst="rect">
            <a:avLst/>
          </a:prstGeom>
        </p:spPr>
        <p:txBody>
          <a:bodyPr wrap="square">
            <a:spAutoFit/>
          </a:bodyPr>
          <a:lstStyle/>
          <a:p>
            <a:r>
              <a:rPr lang="en-US" sz="2400" b="1" dirty="0" smtClean="0"/>
              <a:t>Approach 1: cell line as subtype of cell culture</a:t>
            </a:r>
          </a:p>
          <a:p>
            <a:pPr marL="571500" indent="-285750">
              <a:buFont typeface="Arial" pitchFamily="34" charset="0"/>
              <a:buChar char="•"/>
              <a:tabLst>
                <a:tab pos="514350" algn="l"/>
              </a:tabLst>
            </a:pPr>
            <a:r>
              <a:rPr lang="en-US" sz="2200" dirty="0" smtClean="0"/>
              <a:t>uses a looser</a:t>
            </a:r>
            <a:r>
              <a:rPr lang="en-US" sz="2200" baseline="0" dirty="0" smtClean="0"/>
              <a:t> definition of ‘culture’ to allow for quiescent</a:t>
            </a:r>
            <a:r>
              <a:rPr lang="en-US" sz="2200" dirty="0" smtClean="0"/>
              <a:t> </a:t>
            </a:r>
            <a:r>
              <a:rPr lang="en-US" sz="2200" baseline="0" dirty="0" smtClean="0"/>
              <a:t>lines to be covered.  ‘State’ of a culture can be recorded using properties.</a:t>
            </a:r>
            <a:endParaRPr lang="en-US" sz="2200" dirty="0" smtClean="0"/>
          </a:p>
        </p:txBody>
      </p:sp>
      <p:sp>
        <p:nvSpPr>
          <p:cNvPr id="7" name="Rectangle 6"/>
          <p:cNvSpPr/>
          <p:nvPr/>
        </p:nvSpPr>
        <p:spPr>
          <a:xfrm>
            <a:off x="381000" y="3733800"/>
            <a:ext cx="9067800" cy="1200329"/>
          </a:xfrm>
          <a:prstGeom prst="rect">
            <a:avLst/>
          </a:prstGeom>
        </p:spPr>
        <p:txBody>
          <a:bodyPr wrap="square">
            <a:spAutoFit/>
          </a:bodyPr>
          <a:lstStyle/>
          <a:p>
            <a:r>
              <a:rPr lang="en-US" sz="2400" b="1" dirty="0" smtClean="0"/>
              <a:t>Approach 2: cell line (non-disjoint) sibling cell culture</a:t>
            </a:r>
          </a:p>
          <a:p>
            <a:pPr marL="685800" indent="-285750">
              <a:buFont typeface="Arial" pitchFamily="34" charset="0"/>
              <a:buChar char="•"/>
            </a:pPr>
            <a:r>
              <a:rPr lang="en-US" sz="2400" dirty="0" smtClean="0"/>
              <a:t>enforces ‘actively cultured’ distinction at the class level. </a:t>
            </a:r>
          </a:p>
          <a:p>
            <a:pPr marL="685800" indent="-285750">
              <a:buFont typeface="Arial" pitchFamily="34" charset="0"/>
              <a:buChar char="•"/>
            </a:pPr>
            <a:r>
              <a:rPr lang="en-US" sz="2400" dirty="0" smtClean="0"/>
              <a:t>approach is more complex &amp; could require multiple inheritance</a:t>
            </a:r>
            <a:endParaRPr lang="en-US" sz="2400" b="1" dirty="0" smtClean="0"/>
          </a:p>
        </p:txBody>
      </p:sp>
      <p:sp>
        <p:nvSpPr>
          <p:cNvPr id="9" name="Rectangle 8"/>
          <p:cNvSpPr/>
          <p:nvPr/>
        </p:nvSpPr>
        <p:spPr>
          <a:xfrm>
            <a:off x="3003024" y="734080"/>
            <a:ext cx="2766014" cy="523220"/>
          </a:xfrm>
          <a:prstGeom prst="rect">
            <a:avLst/>
          </a:prstGeom>
        </p:spPr>
        <p:txBody>
          <a:bodyPr wrap="none">
            <a:spAutoFit/>
          </a:bodyPr>
          <a:lstStyle/>
          <a:p>
            <a:r>
              <a:rPr lang="en-US" sz="2800" dirty="0" smtClean="0"/>
              <a:t>How to proceed?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91869"/>
            <a:ext cx="5326971" cy="646331"/>
          </a:xfrm>
          <a:prstGeom prst="rect">
            <a:avLst/>
          </a:prstGeom>
          <a:noFill/>
        </p:spPr>
        <p:txBody>
          <a:bodyPr wrap="none" rtlCol="0">
            <a:spAutoFit/>
          </a:bodyPr>
          <a:lstStyle/>
          <a:p>
            <a:r>
              <a:rPr lang="en-US" sz="3600" dirty="0"/>
              <a:t>2</a:t>
            </a:r>
            <a:r>
              <a:rPr lang="en-US" sz="3600" dirty="0" smtClean="0"/>
              <a:t>. Cell Cultures vs Cell Lines</a:t>
            </a:r>
            <a:endParaRPr lang="en-US" sz="3600" dirty="0"/>
          </a:p>
        </p:txBody>
      </p:sp>
      <p:sp>
        <p:nvSpPr>
          <p:cNvPr id="6" name="Rectangle 5"/>
          <p:cNvSpPr/>
          <p:nvPr/>
        </p:nvSpPr>
        <p:spPr>
          <a:xfrm>
            <a:off x="381000" y="1524000"/>
            <a:ext cx="7133107" cy="461665"/>
          </a:xfrm>
          <a:prstGeom prst="rect">
            <a:avLst/>
          </a:prstGeom>
        </p:spPr>
        <p:txBody>
          <a:bodyPr wrap="none">
            <a:spAutoFit/>
          </a:bodyPr>
          <a:lstStyle/>
          <a:p>
            <a:r>
              <a:rPr lang="en-US" sz="2400" b="1" dirty="0" smtClean="0"/>
              <a:t>Approach 3: model all as cultures? (OBI does this now)</a:t>
            </a:r>
          </a:p>
        </p:txBody>
      </p:sp>
      <p:pic>
        <p:nvPicPr>
          <p:cNvPr id="8" name="Picture 6" descr="C:\Documents and Settings\brushm\Application Data\PixelMetrics\CaptureWiz\Temp\6.jpg"/>
          <p:cNvPicPr>
            <a:picLocks noChangeAspect="1" noChangeArrowheads="1"/>
          </p:cNvPicPr>
          <p:nvPr/>
        </p:nvPicPr>
        <p:blipFill>
          <a:blip r:embed="rId2" cstate="print"/>
          <a:srcRect/>
          <a:stretch>
            <a:fillRect/>
          </a:stretch>
        </p:blipFill>
        <p:spPr bwMode="auto">
          <a:xfrm>
            <a:off x="1698176" y="2209800"/>
            <a:ext cx="5388424" cy="2514600"/>
          </a:xfrm>
          <a:prstGeom prst="rect">
            <a:avLst/>
          </a:prstGeom>
          <a:noFill/>
        </p:spPr>
      </p:pic>
      <p:sp>
        <p:nvSpPr>
          <p:cNvPr id="9" name="Rectangle 8"/>
          <p:cNvSpPr/>
          <p:nvPr/>
        </p:nvSpPr>
        <p:spPr>
          <a:xfrm>
            <a:off x="533400" y="5188803"/>
            <a:ext cx="7971307" cy="1200329"/>
          </a:xfrm>
          <a:prstGeom prst="rect">
            <a:avLst/>
          </a:prstGeom>
        </p:spPr>
        <p:txBody>
          <a:bodyPr wrap="square">
            <a:spAutoFit/>
          </a:bodyPr>
          <a:lstStyle/>
          <a:p>
            <a:r>
              <a:rPr lang="en-US" sz="2400" dirty="0" smtClean="0"/>
              <a:t>Enforces view that cultures are under active culture, and ignores treatment of quiescent lines</a:t>
            </a:r>
          </a:p>
          <a:p>
            <a:r>
              <a:rPr lang="en-US" sz="2400" dirty="0"/>
              <a:t>	</a:t>
            </a:r>
            <a:r>
              <a:rPr lang="en-US" sz="2400" dirty="0" smtClean="0"/>
              <a:t>- could model these as a separate class?</a:t>
            </a:r>
          </a:p>
        </p:txBody>
      </p:sp>
      <p:sp>
        <p:nvSpPr>
          <p:cNvPr id="10" name="Rectangle 9"/>
          <p:cNvSpPr/>
          <p:nvPr/>
        </p:nvSpPr>
        <p:spPr>
          <a:xfrm>
            <a:off x="3003024" y="734080"/>
            <a:ext cx="2766014" cy="523220"/>
          </a:xfrm>
          <a:prstGeom prst="rect">
            <a:avLst/>
          </a:prstGeom>
        </p:spPr>
        <p:txBody>
          <a:bodyPr wrap="none">
            <a:spAutoFit/>
          </a:bodyPr>
          <a:lstStyle/>
          <a:p>
            <a:r>
              <a:rPr lang="en-US" sz="2800" dirty="0" smtClean="0"/>
              <a:t>How to proceed?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91869"/>
            <a:ext cx="4811189" cy="646331"/>
          </a:xfrm>
          <a:prstGeom prst="rect">
            <a:avLst/>
          </a:prstGeom>
          <a:noFill/>
        </p:spPr>
        <p:txBody>
          <a:bodyPr wrap="none" rtlCol="0">
            <a:spAutoFit/>
          </a:bodyPr>
          <a:lstStyle/>
          <a:p>
            <a:r>
              <a:rPr lang="en-US" sz="3600" dirty="0" smtClean="0"/>
              <a:t>3. Defining Key Concepts</a:t>
            </a:r>
            <a:endParaRPr lang="en-US" sz="3600" dirty="0"/>
          </a:p>
        </p:txBody>
      </p:sp>
      <p:sp>
        <p:nvSpPr>
          <p:cNvPr id="3" name="Rectangle 2"/>
          <p:cNvSpPr/>
          <p:nvPr/>
        </p:nvSpPr>
        <p:spPr>
          <a:xfrm>
            <a:off x="2209800" y="990600"/>
            <a:ext cx="5029200" cy="4154984"/>
          </a:xfrm>
          <a:prstGeom prst="rect">
            <a:avLst/>
          </a:prstGeom>
        </p:spPr>
        <p:txBody>
          <a:bodyPr wrap="square">
            <a:spAutoFit/>
          </a:bodyPr>
          <a:lstStyle/>
          <a:p>
            <a:r>
              <a:rPr lang="en-US" sz="2400" b="1" dirty="0" smtClean="0"/>
              <a:t>Core Concepts:</a:t>
            </a:r>
          </a:p>
          <a:p>
            <a:pPr lvl="1"/>
            <a:r>
              <a:rPr lang="en-US" sz="2400" dirty="0" smtClean="0"/>
              <a:t>cell culture</a:t>
            </a:r>
          </a:p>
          <a:p>
            <a:pPr lvl="1"/>
            <a:r>
              <a:rPr lang="en-US" sz="2400" dirty="0" smtClean="0"/>
              <a:t>cell line</a:t>
            </a:r>
          </a:p>
          <a:p>
            <a:pPr lvl="1"/>
            <a:r>
              <a:rPr lang="en-US" sz="2400" dirty="0" smtClean="0"/>
              <a:t>primary cell culture</a:t>
            </a:r>
          </a:p>
          <a:p>
            <a:pPr lvl="1"/>
            <a:r>
              <a:rPr lang="en-US" sz="2400" dirty="0" smtClean="0"/>
              <a:t>primary cell line</a:t>
            </a:r>
          </a:p>
          <a:p>
            <a:pPr lvl="1"/>
            <a:r>
              <a:rPr lang="en-US" sz="2400" dirty="0" smtClean="0"/>
              <a:t>permanent cell line</a:t>
            </a:r>
          </a:p>
          <a:p>
            <a:pPr lvl="1"/>
            <a:r>
              <a:rPr lang="en-US" sz="2400" dirty="0" smtClean="0"/>
              <a:t>clonal cell line</a:t>
            </a:r>
          </a:p>
          <a:p>
            <a:pPr lvl="1"/>
            <a:r>
              <a:rPr lang="en-US" sz="2400" dirty="0" smtClean="0"/>
              <a:t>selected cell line</a:t>
            </a:r>
          </a:p>
          <a:p>
            <a:endParaRPr lang="en-US" sz="2400" dirty="0"/>
          </a:p>
          <a:p>
            <a:r>
              <a:rPr lang="en-US" sz="2400" b="1" dirty="0" smtClean="0"/>
              <a:t>Other proposed concepts:</a:t>
            </a:r>
          </a:p>
          <a:p>
            <a:r>
              <a:rPr lang="en-US" sz="2400" dirty="0" smtClean="0"/>
              <a:t>	cell culture mix  (Asiyah)</a:t>
            </a:r>
          </a:p>
        </p:txBody>
      </p:sp>
      <p:sp>
        <p:nvSpPr>
          <p:cNvPr id="4" name="Rectangle 3"/>
          <p:cNvSpPr/>
          <p:nvPr/>
        </p:nvSpPr>
        <p:spPr>
          <a:xfrm>
            <a:off x="0" y="6197025"/>
            <a:ext cx="9372600" cy="584775"/>
          </a:xfrm>
          <a:prstGeom prst="rect">
            <a:avLst/>
          </a:prstGeom>
        </p:spPr>
        <p:txBody>
          <a:bodyPr wrap="square">
            <a:spAutoFit/>
          </a:bodyPr>
          <a:lstStyle/>
          <a:p>
            <a:r>
              <a:rPr lang="en-US" sz="1600" dirty="0" smtClean="0">
                <a:hlinkClick r:id="rId2"/>
              </a:rPr>
              <a:t>https://docs.google.com/spreadsheet/ccc?key=0AiKzIoedGeqJdE9ZZWY2MHcxTVRlbkhnR0YzVkxrREE#gid=0</a:t>
            </a:r>
            <a:endParaRPr lang="en-US" sz="1600" dirty="0" smtClean="0"/>
          </a:p>
          <a:p>
            <a:endParaRPr lang="en-US" sz="1600" dirty="0"/>
          </a:p>
        </p:txBody>
      </p:sp>
      <p:sp>
        <p:nvSpPr>
          <p:cNvPr id="5" name="Rectangle 4"/>
          <p:cNvSpPr/>
          <p:nvPr/>
        </p:nvSpPr>
        <p:spPr>
          <a:xfrm>
            <a:off x="2286000" y="5638800"/>
            <a:ext cx="3962400" cy="400110"/>
          </a:xfrm>
          <a:prstGeom prst="rect">
            <a:avLst/>
          </a:prstGeom>
        </p:spPr>
        <p:txBody>
          <a:bodyPr wrap="square">
            <a:spAutoFit/>
          </a:bodyPr>
          <a:lstStyle/>
          <a:p>
            <a:pPr>
              <a:lnSpc>
                <a:spcPts val="2400"/>
              </a:lnSpc>
            </a:pPr>
            <a:r>
              <a:rPr lang="en-US" sz="2400" b="1" dirty="0"/>
              <a:t>W</a:t>
            </a:r>
            <a:r>
              <a:rPr lang="en-US" sz="2400" b="1" dirty="0" smtClean="0"/>
              <a:t>ork from google doc here: </a:t>
            </a:r>
            <a:endParaRPr lang="en-US" sz="2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Documents and Settings\brushm\Application Data\PixelMetrics\CaptureWiz\Temp\4.jpg"/>
          <p:cNvPicPr>
            <a:picLocks noChangeAspect="1" noChangeArrowheads="1"/>
          </p:cNvPicPr>
          <p:nvPr/>
        </p:nvPicPr>
        <p:blipFill>
          <a:blip r:embed="rId2" cstate="print"/>
          <a:srcRect t="1124"/>
          <a:stretch>
            <a:fillRect/>
          </a:stretch>
        </p:blipFill>
        <p:spPr bwMode="auto">
          <a:xfrm>
            <a:off x="4114800" y="1085850"/>
            <a:ext cx="2762250" cy="1676401"/>
          </a:xfrm>
          <a:prstGeom prst="rect">
            <a:avLst/>
          </a:prstGeom>
          <a:noFill/>
        </p:spPr>
      </p:pic>
      <p:pic>
        <p:nvPicPr>
          <p:cNvPr id="11268" name="Picture 4" descr="C:\Documents and Settings\brushm\Application Data\PixelMetrics\CaptureWiz\Temp\5.jpg"/>
          <p:cNvPicPr>
            <a:picLocks noChangeAspect="1" noChangeArrowheads="1"/>
          </p:cNvPicPr>
          <p:nvPr/>
        </p:nvPicPr>
        <p:blipFill>
          <a:blip r:embed="rId3" cstate="print"/>
          <a:srcRect t="1058"/>
          <a:stretch>
            <a:fillRect/>
          </a:stretch>
        </p:blipFill>
        <p:spPr bwMode="auto">
          <a:xfrm>
            <a:off x="381000" y="1085850"/>
            <a:ext cx="2543175" cy="1781175"/>
          </a:xfrm>
          <a:prstGeom prst="rect">
            <a:avLst/>
          </a:prstGeom>
          <a:noFill/>
        </p:spPr>
      </p:pic>
      <p:pic>
        <p:nvPicPr>
          <p:cNvPr id="11270" name="Picture 6" descr="C:\Documents and Settings\brushm\Application Data\PixelMetrics\CaptureWiz\Temp\6.jpg"/>
          <p:cNvPicPr>
            <a:picLocks noChangeAspect="1" noChangeArrowheads="1"/>
          </p:cNvPicPr>
          <p:nvPr/>
        </p:nvPicPr>
        <p:blipFill>
          <a:blip r:embed="rId4" cstate="print"/>
          <a:srcRect/>
          <a:stretch>
            <a:fillRect/>
          </a:stretch>
        </p:blipFill>
        <p:spPr bwMode="auto">
          <a:xfrm>
            <a:off x="381000" y="3657600"/>
            <a:ext cx="2428875" cy="1133476"/>
          </a:xfrm>
          <a:prstGeom prst="rect">
            <a:avLst/>
          </a:prstGeom>
          <a:noFill/>
        </p:spPr>
      </p:pic>
      <p:pic>
        <p:nvPicPr>
          <p:cNvPr id="11272" name="Picture 8" descr="C:\Documents and Settings\brushm\Application Data\PixelMetrics\CaptureWiz\Temp\7.jpg"/>
          <p:cNvPicPr>
            <a:picLocks noChangeAspect="1" noChangeArrowheads="1"/>
          </p:cNvPicPr>
          <p:nvPr/>
        </p:nvPicPr>
        <p:blipFill>
          <a:blip r:embed="rId5" cstate="print"/>
          <a:srcRect t="1667"/>
          <a:stretch>
            <a:fillRect/>
          </a:stretch>
        </p:blipFill>
        <p:spPr bwMode="auto">
          <a:xfrm>
            <a:off x="4343400" y="3524250"/>
            <a:ext cx="3171825" cy="1123951"/>
          </a:xfrm>
          <a:prstGeom prst="rect">
            <a:avLst/>
          </a:prstGeom>
          <a:noFill/>
        </p:spPr>
      </p:pic>
      <p:sp>
        <p:nvSpPr>
          <p:cNvPr id="8" name="TextBox 7"/>
          <p:cNvSpPr txBox="1"/>
          <p:nvPr/>
        </p:nvSpPr>
        <p:spPr>
          <a:xfrm>
            <a:off x="1905000" y="191869"/>
            <a:ext cx="5326971" cy="646331"/>
          </a:xfrm>
          <a:prstGeom prst="rect">
            <a:avLst/>
          </a:prstGeom>
          <a:noFill/>
        </p:spPr>
        <p:txBody>
          <a:bodyPr wrap="none" rtlCol="0">
            <a:spAutoFit/>
          </a:bodyPr>
          <a:lstStyle/>
          <a:p>
            <a:r>
              <a:rPr lang="en-US" sz="3600" dirty="0"/>
              <a:t>2</a:t>
            </a:r>
            <a:r>
              <a:rPr lang="en-US" sz="3600" dirty="0" smtClean="0"/>
              <a:t>. Cell Cultures vs Cell Lines</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
          <p:cNvPicPr>
            <a:picLocks noChangeAspect="1" noChangeArrowheads="1"/>
          </p:cNvPicPr>
          <p:nvPr/>
        </p:nvPicPr>
        <p:blipFill>
          <a:blip r:embed="rId2" cstate="print"/>
          <a:srcRect l="3664"/>
          <a:stretch>
            <a:fillRect/>
          </a:stretch>
        </p:blipFill>
        <p:spPr bwMode="auto">
          <a:xfrm>
            <a:off x="304800" y="914400"/>
            <a:ext cx="4710618" cy="2971800"/>
          </a:xfrm>
          <a:prstGeom prst="rect">
            <a:avLst/>
          </a:prstGeom>
          <a:noFill/>
        </p:spPr>
      </p:pic>
      <p:pic>
        <p:nvPicPr>
          <p:cNvPr id="14338" name="Picture 2" descr="C:\Documents and Settings\brushm\Application Data\PixelMetrics\CaptureWiz\Temp\8.jpg"/>
          <p:cNvPicPr>
            <a:picLocks noChangeAspect="1" noChangeArrowheads="1"/>
          </p:cNvPicPr>
          <p:nvPr/>
        </p:nvPicPr>
        <p:blipFill>
          <a:blip r:embed="rId3" cstate="print"/>
          <a:srcRect/>
          <a:stretch>
            <a:fillRect/>
          </a:stretch>
        </p:blipFill>
        <p:spPr bwMode="auto">
          <a:xfrm>
            <a:off x="304800" y="4343400"/>
            <a:ext cx="4648200" cy="2085504"/>
          </a:xfrm>
          <a:prstGeom prst="rect">
            <a:avLst/>
          </a:prstGeom>
          <a:noFill/>
        </p:spPr>
      </p:pic>
      <p:pic>
        <p:nvPicPr>
          <p:cNvPr id="14340" name="Picture 4" descr="C:\Documents and Settings\brushm\Application Data\PixelMetrics\CaptureWiz\Temp\9.jpg"/>
          <p:cNvPicPr>
            <a:picLocks noChangeAspect="1" noChangeArrowheads="1"/>
          </p:cNvPicPr>
          <p:nvPr/>
        </p:nvPicPr>
        <p:blipFill>
          <a:blip r:embed="rId4" cstate="print"/>
          <a:srcRect/>
          <a:stretch>
            <a:fillRect/>
          </a:stretch>
        </p:blipFill>
        <p:spPr bwMode="auto">
          <a:xfrm>
            <a:off x="5029200" y="1295400"/>
            <a:ext cx="3907692" cy="1905000"/>
          </a:xfrm>
          <a:prstGeom prst="rect">
            <a:avLst/>
          </a:prstGeom>
          <a:noFill/>
        </p:spPr>
      </p:pic>
      <p:pic>
        <p:nvPicPr>
          <p:cNvPr id="14342" name="Picture 6" descr="C:\Documents and Settings\brushm\Application Data\PixelMetrics\CaptureWiz\Temp\10.jpg"/>
          <p:cNvPicPr>
            <a:picLocks noChangeAspect="1" noChangeArrowheads="1"/>
          </p:cNvPicPr>
          <p:nvPr/>
        </p:nvPicPr>
        <p:blipFill>
          <a:blip r:embed="rId5" cstate="print"/>
          <a:srcRect/>
          <a:stretch>
            <a:fillRect/>
          </a:stretch>
        </p:blipFill>
        <p:spPr bwMode="auto">
          <a:xfrm>
            <a:off x="5257800" y="4191000"/>
            <a:ext cx="3628213" cy="2362200"/>
          </a:xfrm>
          <a:prstGeom prst="rect">
            <a:avLst/>
          </a:prstGeom>
          <a:noFill/>
        </p:spPr>
      </p:pic>
      <p:sp>
        <p:nvSpPr>
          <p:cNvPr id="6" name="TextBox 5"/>
          <p:cNvSpPr txBox="1"/>
          <p:nvPr/>
        </p:nvSpPr>
        <p:spPr>
          <a:xfrm>
            <a:off x="3657600" y="152400"/>
            <a:ext cx="1612942" cy="646331"/>
          </a:xfrm>
          <a:prstGeom prst="rect">
            <a:avLst/>
          </a:prstGeom>
          <a:noFill/>
        </p:spPr>
        <p:txBody>
          <a:bodyPr wrap="none" rtlCol="0">
            <a:spAutoFit/>
          </a:bodyPr>
          <a:lstStyle/>
          <a:p>
            <a:r>
              <a:rPr lang="en-US" sz="3600" dirty="0" smtClean="0"/>
              <a:t> 1. Cells</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47935"/>
            <a:ext cx="2523319" cy="461665"/>
          </a:xfrm>
          <a:prstGeom prst="rect">
            <a:avLst/>
          </a:prstGeom>
        </p:spPr>
        <p:txBody>
          <a:bodyPr wrap="none">
            <a:spAutoFit/>
          </a:bodyPr>
          <a:lstStyle/>
          <a:p>
            <a:r>
              <a:rPr lang="en-US" sz="2400" dirty="0" smtClean="0"/>
              <a:t>Post-Call Summary</a:t>
            </a:r>
            <a:endParaRPr lang="en-US" sz="2400" dirty="0"/>
          </a:p>
        </p:txBody>
      </p:sp>
      <p:sp>
        <p:nvSpPr>
          <p:cNvPr id="3" name="TextBox 2"/>
          <p:cNvSpPr txBox="1"/>
          <p:nvPr/>
        </p:nvSpPr>
        <p:spPr>
          <a:xfrm>
            <a:off x="228600" y="717113"/>
            <a:ext cx="8610600" cy="6217087"/>
          </a:xfrm>
          <a:prstGeom prst="rect">
            <a:avLst/>
          </a:prstGeom>
          <a:noFill/>
        </p:spPr>
        <p:txBody>
          <a:bodyPr wrap="square" rtlCol="0">
            <a:spAutoFit/>
          </a:bodyPr>
          <a:lstStyle/>
          <a:p>
            <a:pPr fontAlgn="ctr"/>
            <a:r>
              <a:rPr lang="en-US" sz="1400" b="1" u="sng" dirty="0" smtClean="0"/>
              <a:t>I. DECISIONS</a:t>
            </a:r>
            <a:r>
              <a:rPr lang="en-US" sz="1400" dirty="0" smtClean="0"/>
              <a:t> </a:t>
            </a:r>
            <a:r>
              <a:rPr lang="en-US" sz="1200" dirty="0" smtClean="0"/>
              <a:t> </a:t>
            </a:r>
          </a:p>
          <a:p>
            <a:pPr lvl="0" fontAlgn="ctr"/>
            <a:r>
              <a:rPr lang="en-US" sz="1200" b="1" dirty="0" smtClean="0"/>
              <a:t>1. Cell </a:t>
            </a:r>
            <a:r>
              <a:rPr lang="en-US" sz="1200" b="1" dirty="0" smtClean="0"/>
              <a:t>cultures and lines will be modeled at the level of cells in CLO</a:t>
            </a:r>
            <a:r>
              <a:rPr lang="en-US" sz="1200" dirty="0" smtClean="0"/>
              <a:t>, as is being pursued in their current refactoring work.  A hierarchy of top level categories was proposed to be implemented under </a:t>
            </a:r>
            <a:r>
              <a:rPr lang="en-US" sz="1200" dirty="0" err="1" smtClean="0"/>
              <a:t>CL:experimentally</a:t>
            </a:r>
            <a:r>
              <a:rPr lang="en-US" sz="1200" dirty="0" smtClean="0"/>
              <a:t> modified cell that distinguishes the following classes:</a:t>
            </a:r>
          </a:p>
          <a:p>
            <a:r>
              <a:rPr lang="en-US" sz="1200" dirty="0" smtClean="0"/>
              <a:t> </a:t>
            </a:r>
          </a:p>
          <a:p>
            <a:pPr fontAlgn="ctr"/>
            <a:r>
              <a:rPr lang="en-US" sz="1200" dirty="0" smtClean="0"/>
              <a:t>experimentally modified cell in vitro</a:t>
            </a:r>
          </a:p>
          <a:p>
            <a:pPr fontAlgn="ctr"/>
            <a:r>
              <a:rPr lang="en-US" sz="1200" dirty="0" smtClean="0"/>
              <a:t>cell culture cell       (any cell in culture)</a:t>
            </a:r>
          </a:p>
          <a:p>
            <a:pPr fontAlgn="ctr"/>
            <a:r>
              <a:rPr lang="en-US" sz="1200" dirty="0" smtClean="0"/>
              <a:t>primary cell culture cell      (cell in culture before any passaging)</a:t>
            </a:r>
          </a:p>
          <a:p>
            <a:pPr fontAlgn="ctr"/>
            <a:r>
              <a:rPr lang="en-US" sz="1200" dirty="0" smtClean="0"/>
              <a:t>cell line cell      (cell that has been passaged in culture)</a:t>
            </a:r>
          </a:p>
          <a:p>
            <a:pPr fontAlgn="ctr"/>
            <a:r>
              <a:rPr lang="en-US" sz="1200" dirty="0" smtClean="0"/>
              <a:t>finite cell line cell      (cell line cell that has capacity for only finite replication)</a:t>
            </a:r>
          </a:p>
          <a:p>
            <a:pPr fontAlgn="ctr"/>
            <a:r>
              <a:rPr lang="en-US" sz="1200" dirty="0" smtClean="0"/>
              <a:t>permanent cell line cell     (cell line cell that has capacity for indefinite replication)</a:t>
            </a:r>
          </a:p>
          <a:p>
            <a:r>
              <a:rPr lang="en-US" sz="1200" dirty="0" smtClean="0"/>
              <a:t>  </a:t>
            </a:r>
          </a:p>
          <a:p>
            <a:pPr lvl="0" fontAlgn="ctr"/>
            <a:r>
              <a:rPr lang="en-US" sz="1200" b="1" dirty="0" smtClean="0"/>
              <a:t>2. An </a:t>
            </a:r>
            <a:r>
              <a:rPr lang="en-US" sz="1200" b="1" dirty="0" smtClean="0"/>
              <a:t>agreement was reached on the distinctions between 'cell culture cell' and 'cell line cell':</a:t>
            </a:r>
            <a:endParaRPr lang="en-US" sz="1200" dirty="0" smtClean="0"/>
          </a:p>
          <a:p>
            <a:pPr lvl="1" fontAlgn="ctr"/>
            <a:r>
              <a:rPr lang="en-US" sz="1200" dirty="0" smtClean="0"/>
              <a:t>cell culture cells are necessarily under active culture conditions, whereas cell line cells are can be under culture conditions or can be frozen/stored in quiescent state awaiting future culturing</a:t>
            </a:r>
          </a:p>
          <a:p>
            <a:pPr lvl="1" fontAlgn="ctr"/>
            <a:r>
              <a:rPr lang="en-US" sz="1200" dirty="0" smtClean="0"/>
              <a:t>cell culture cells represent ANY cell in culture, whereas cell line cells represent  include only those cells that have been passaged at least once in culture (ie represent "subsequent generations of a primary cell culture cell")</a:t>
            </a:r>
          </a:p>
          <a:p>
            <a:r>
              <a:rPr lang="en-US" sz="1200" dirty="0" smtClean="0"/>
              <a:t> </a:t>
            </a:r>
          </a:p>
          <a:p>
            <a:r>
              <a:rPr lang="en-US" sz="1200" dirty="0" smtClean="0"/>
              <a:t>Dissenting opinions here were concerned about  the subtleness and complexity of these distinctions and the model that results, in which cell culture cell and cell line cell are siblings and largely non-disjoint. The definitions and example should be clear and detailed enough to make these distinctions apparent, and we can revisit alternate ideas if proposed model encounters problems. </a:t>
            </a:r>
          </a:p>
          <a:p>
            <a:r>
              <a:rPr lang="en-US" sz="1200" dirty="0" smtClean="0"/>
              <a:t> </a:t>
            </a:r>
          </a:p>
          <a:p>
            <a:pPr lvl="0" fontAlgn="ctr"/>
            <a:r>
              <a:rPr lang="en-US" sz="1200" b="1" dirty="0" smtClean="0"/>
              <a:t>3. "Cell </a:t>
            </a:r>
            <a:r>
              <a:rPr lang="en-US" sz="1200" b="1" dirty="0" smtClean="0"/>
              <a:t>culture cell" will be a defined class</a:t>
            </a:r>
            <a:r>
              <a:rPr lang="en-US" sz="1200" dirty="0" smtClean="0"/>
              <a:t> (roughly, 'cell' and (</a:t>
            </a:r>
            <a:r>
              <a:rPr lang="en-US" sz="1200" dirty="0" err="1" smtClean="0"/>
              <a:t>participates_in</a:t>
            </a:r>
            <a:r>
              <a:rPr lang="en-US" sz="1200" dirty="0" smtClean="0"/>
              <a:t> some 'maintaining cell culture' ).  Classes representing specific cell lines will live under 'cell line cell' (e.g. </a:t>
            </a:r>
            <a:r>
              <a:rPr lang="en-US" sz="1200" dirty="0" err="1" smtClean="0"/>
              <a:t>HeLa</a:t>
            </a:r>
            <a:r>
              <a:rPr lang="en-US" sz="1200" dirty="0" smtClean="0"/>
              <a:t>)</a:t>
            </a:r>
          </a:p>
          <a:p>
            <a:r>
              <a:rPr lang="en-US" sz="1200" dirty="0" smtClean="0"/>
              <a:t> </a:t>
            </a:r>
          </a:p>
          <a:p>
            <a:pPr lvl="0" fontAlgn="ctr"/>
            <a:r>
              <a:rPr lang="en-US" sz="1200" b="1" dirty="0" smtClean="0"/>
              <a:t>4. A </a:t>
            </a:r>
            <a:r>
              <a:rPr lang="en-US" sz="1200" b="1" dirty="0" smtClean="0"/>
              <a:t>few cell culture/line (collection) classes will be implemented</a:t>
            </a:r>
            <a:r>
              <a:rPr lang="en-US" sz="1200" dirty="0" smtClean="0"/>
              <a:t> - The need for classes of cell cultures and lines as collections was debated.  Some were concerned that duplicating the cell culture and line cell hierarchy was unnecessary, but it was agreed that there is a need in certain use cases for some top level categories of cell lines and cultures.  These may include cell culture, primary cell culture, cell line, finite cell line, and permanent cell line, to be modeled/defined in parallel to their cell counterparts.  It was agreed these can live in OBI, but some thought CLO was more appropriate.  </a:t>
            </a:r>
            <a:r>
              <a:rPr lang="en-US" sz="1200" b="1" dirty="0" smtClean="0"/>
              <a:t> **</a:t>
            </a:r>
            <a:r>
              <a:rPr lang="en-US" sz="1200" b="1" u="sng" dirty="0" smtClean="0"/>
              <a:t>We should be clear here that we are not advocating duplication  of all cell line cell classes as cell line collections - only a few top level categories.</a:t>
            </a:r>
            <a:r>
              <a:rPr lang="en-US" sz="1200" b="1" dirty="0" smtClean="0"/>
              <a:t>**</a:t>
            </a:r>
            <a:endParaRPr lang="en-US" sz="1200" dirty="0" smtClean="0"/>
          </a:p>
          <a:p>
            <a:r>
              <a:rPr lang="en-US" sz="1200" dirty="0" smtClean="0"/>
              <a:t> </a:t>
            </a:r>
          </a:p>
          <a:p>
            <a:pPr lvl="0" fontAlgn="ctr"/>
            <a:r>
              <a:rPr lang="en-US" sz="1200" b="1" dirty="0" smtClean="0"/>
              <a:t>5. Modeling </a:t>
            </a:r>
            <a:r>
              <a:rPr lang="en-US" sz="1200" b="1" dirty="0" smtClean="0"/>
              <a:t>of cell culture/line related processes and techniques should live in OBI.</a:t>
            </a:r>
            <a:r>
              <a:rPr lang="en-US" sz="1200" dirty="0" smtClean="0"/>
              <a:t> OBI will work to implement and align its classes here with current techniques represented in ReO and CLO (so that CLO can import back from OBI what it needs).  See AI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600"/>
            <a:ext cx="8534400" cy="5878532"/>
          </a:xfrm>
          <a:prstGeom prst="rect">
            <a:avLst/>
          </a:prstGeom>
        </p:spPr>
        <p:txBody>
          <a:bodyPr wrap="square">
            <a:spAutoFit/>
          </a:bodyPr>
          <a:lstStyle/>
          <a:p>
            <a:r>
              <a:rPr lang="en-US" sz="1400" b="1" u="sng" dirty="0" smtClean="0"/>
              <a:t>II. ACTION ITEMS </a:t>
            </a:r>
            <a:endParaRPr lang="en-US" sz="1400" dirty="0" smtClean="0"/>
          </a:p>
          <a:p>
            <a:r>
              <a:rPr lang="en-US" sz="1200" b="1" dirty="0" smtClean="0"/>
              <a:t> </a:t>
            </a:r>
            <a:endParaRPr lang="en-US" sz="1200" dirty="0" smtClean="0"/>
          </a:p>
          <a:p>
            <a:pPr lvl="0" fontAlgn="ctr"/>
            <a:r>
              <a:rPr lang="en-US" sz="1200" b="1" u="sng" dirty="0" smtClean="0"/>
              <a:t>1. Matt </a:t>
            </a:r>
            <a:r>
              <a:rPr lang="en-US" sz="1200" b="1" u="sng" dirty="0" smtClean="0"/>
              <a:t>and Melissa</a:t>
            </a:r>
            <a:r>
              <a:rPr lang="en-US" sz="1200" dirty="0" smtClean="0"/>
              <a:t>  - Will work with CL and CLO to implement the experimentally modified cell hierarchy above.  This will require updates to CL, including </a:t>
            </a:r>
            <a:r>
              <a:rPr lang="en-US" sz="1200" dirty="0" err="1" smtClean="0"/>
              <a:t>xrefs</a:t>
            </a:r>
            <a:r>
              <a:rPr lang="en-US" sz="1200" dirty="0" smtClean="0"/>
              <a:t> or </a:t>
            </a:r>
            <a:r>
              <a:rPr lang="en-US" sz="1200" dirty="0" err="1" smtClean="0"/>
              <a:t>mireoting</a:t>
            </a:r>
            <a:r>
              <a:rPr lang="en-US" sz="1200" dirty="0" smtClean="0"/>
              <a:t> of the newly updated CLO classes.</a:t>
            </a:r>
          </a:p>
          <a:p>
            <a:r>
              <a:rPr lang="en-US" sz="1200" b="1" u="sng" dirty="0" smtClean="0"/>
              <a:t> </a:t>
            </a:r>
            <a:endParaRPr lang="en-US" sz="1200" dirty="0" smtClean="0"/>
          </a:p>
          <a:p>
            <a:pPr lvl="0" fontAlgn="ctr"/>
            <a:r>
              <a:rPr lang="en-US" sz="1200" b="1" u="sng" dirty="0" smtClean="0"/>
              <a:t>2. Everyone</a:t>
            </a:r>
            <a:r>
              <a:rPr lang="en-US" sz="1200" dirty="0" smtClean="0"/>
              <a:t> </a:t>
            </a:r>
            <a:r>
              <a:rPr lang="en-US" sz="1200" dirty="0" smtClean="0"/>
              <a:t>- review definitions and labels for these cell culture and cell line classes in the google spreadsheet here (</a:t>
            </a:r>
            <a:r>
              <a:rPr lang="en-US" sz="1200" u="sng" dirty="0" smtClean="0">
                <a:hlinkClick r:id="rId2"/>
              </a:rPr>
              <a:t>https://docs.google.com/spreadsheet/ccc?key=0AiKzIoedGeqJdE9ZZWY2MHcxTVRlbkhnR0YzVkxrREE#gid=2</a:t>
            </a:r>
            <a:r>
              <a:rPr lang="en-US" sz="1200" dirty="0" smtClean="0"/>
              <a:t> ).  My General Notes/Comments recorded in Column 3.  Each review should add their comments, suggestions, and questions for each term in their own column (see “MH Comments” example). Once vetted, these will be recorded in appropriate ontology.</a:t>
            </a:r>
          </a:p>
          <a:p>
            <a:r>
              <a:rPr lang="en-US" sz="1200" dirty="0" smtClean="0"/>
              <a:t> </a:t>
            </a:r>
          </a:p>
          <a:p>
            <a:pPr fontAlgn="ctr"/>
            <a:r>
              <a:rPr lang="en-US" sz="1200" b="1" u="sng" dirty="0" smtClean="0"/>
              <a:t>3. </a:t>
            </a:r>
            <a:r>
              <a:rPr lang="en-US" sz="1200" b="1" u="sng" dirty="0" smtClean="0"/>
              <a:t>Matt, Melissa (&amp; Jie?, others) </a:t>
            </a:r>
            <a:r>
              <a:rPr lang="en-US" sz="1200" b="1" dirty="0" smtClean="0"/>
              <a:t>- </a:t>
            </a:r>
            <a:r>
              <a:rPr lang="en-US" sz="1200" dirty="0" smtClean="0"/>
              <a:t>will develop OBI modeling of cell culturing related techniques to align with and replace what is in CLO (as it was agreed such processes should live in OBI).  For example, </a:t>
            </a:r>
            <a:r>
              <a:rPr lang="en-US" sz="1200" dirty="0" err="1" smtClean="0"/>
              <a:t>CLO:cell</a:t>
            </a:r>
            <a:r>
              <a:rPr lang="en-US" sz="1200" dirty="0" smtClean="0"/>
              <a:t> line culturing classes may be resolved with OBI representations of ‘maintaining cell culture’, ‘cell culture splitting’, and ‘cell culture expansion’.  CLO will ultimately import the classes it needs from OBI.  </a:t>
            </a:r>
            <a:endParaRPr lang="en-US" sz="1200" smtClean="0"/>
          </a:p>
          <a:p>
            <a:pPr lvl="0" fontAlgn="ctr"/>
            <a:endParaRPr lang="en-US" sz="1200" dirty="0" smtClean="0"/>
          </a:p>
          <a:p>
            <a:r>
              <a:rPr lang="en-US" sz="1200" dirty="0" smtClean="0"/>
              <a:t> </a:t>
            </a:r>
          </a:p>
          <a:p>
            <a:r>
              <a:rPr lang="en-US" sz="1200" dirty="0" smtClean="0"/>
              <a:t> </a:t>
            </a:r>
          </a:p>
          <a:p>
            <a:r>
              <a:rPr lang="en-US" sz="1400" b="1" u="sng" dirty="0" smtClean="0"/>
              <a:t>III. ADDITIONAL NOTES</a:t>
            </a:r>
            <a:endParaRPr lang="en-US" sz="1400" dirty="0" smtClean="0"/>
          </a:p>
          <a:p>
            <a:r>
              <a:rPr lang="en-US" sz="1200" b="1" dirty="0" smtClean="0"/>
              <a:t> </a:t>
            </a:r>
            <a:endParaRPr lang="en-US" sz="1200" dirty="0" smtClean="0"/>
          </a:p>
          <a:p>
            <a:pPr lvl="0" fontAlgn="ctr"/>
            <a:r>
              <a:rPr lang="en-US" sz="1200" b="1" dirty="0" smtClean="0"/>
              <a:t>1. 'Experimentally </a:t>
            </a:r>
            <a:r>
              <a:rPr lang="en-US" sz="1200" b="1" dirty="0" smtClean="0"/>
              <a:t>modified'</a:t>
            </a:r>
            <a:r>
              <a:rPr lang="en-US" sz="1200" dirty="0" smtClean="0"/>
              <a:t> - There was a short conversation about the meaning of 'experimentally modified' with regard to cells in vitro, as it was noted that any removal of a cell from an organism will result in subtle changes at the molecular level (in things like gene expression or cell signaling).  It was clarified that the phrase 'experimentally modified' is meant to convey an experimental </a:t>
            </a:r>
            <a:r>
              <a:rPr lang="en-US" sz="1200" u="sng" dirty="0" smtClean="0"/>
              <a:t>objective</a:t>
            </a:r>
            <a:r>
              <a:rPr lang="en-US" sz="1200" dirty="0" smtClean="0"/>
              <a:t> of a researcher to </a:t>
            </a:r>
            <a:r>
              <a:rPr lang="en-US" sz="1200" u="sng" dirty="0" smtClean="0"/>
              <a:t>purposefully</a:t>
            </a:r>
            <a:r>
              <a:rPr lang="en-US" sz="1200" dirty="0" smtClean="0"/>
              <a:t> modify a cell, as opposed to merely contextually modifying it by placing it in vitro while </a:t>
            </a:r>
            <a:r>
              <a:rPr lang="en-US" sz="1200" u="sng" dirty="0" smtClean="0"/>
              <a:t>aiming</a:t>
            </a:r>
            <a:r>
              <a:rPr lang="en-US" sz="1200" dirty="0" smtClean="0"/>
              <a:t> to keep it otherwise unmodified (even though some unspecified changes may occur in the cell).  So merely harvesting cells into a PBS solution to keep them for subsequent experimentation represents a contextual modification that but not an experimental one, despite the fact that some unspecified molecular changes may occur.  Techniques such as labeling a cell, or culturing it, represents an experimental modification as there is an objective to physically modify its properties.  </a:t>
            </a:r>
            <a:r>
              <a:rPr lang="en-US" sz="1200" b="1" dirty="0" smtClean="0"/>
              <a:t>Further discussions should be had to decide it this notion of experimentally modified is acceptable and useful.</a:t>
            </a:r>
            <a:endParaRPr lang="en-US" sz="1200" dirty="0" smtClean="0"/>
          </a:p>
          <a:p>
            <a:r>
              <a:rPr lang="en-US" sz="1200" dirty="0" smtClean="0"/>
              <a:t> </a:t>
            </a:r>
          </a:p>
          <a:p>
            <a:r>
              <a:rPr lang="en-US" sz="1200" dirty="0" smtClean="0"/>
              <a:t> </a:t>
            </a:r>
          </a:p>
          <a:p>
            <a:endParaRPr lang="en-US" sz="1200" dirty="0"/>
          </a:p>
        </p:txBody>
      </p:sp>
      <p:sp>
        <p:nvSpPr>
          <p:cNvPr id="3" name="Rectangle 2"/>
          <p:cNvSpPr/>
          <p:nvPr/>
        </p:nvSpPr>
        <p:spPr>
          <a:xfrm>
            <a:off x="3352800" y="147935"/>
            <a:ext cx="2523319" cy="461665"/>
          </a:xfrm>
          <a:prstGeom prst="rect">
            <a:avLst/>
          </a:prstGeom>
        </p:spPr>
        <p:txBody>
          <a:bodyPr wrap="none">
            <a:spAutoFit/>
          </a:bodyPr>
          <a:lstStyle/>
          <a:p>
            <a:r>
              <a:rPr lang="en-US" sz="2400" dirty="0" smtClean="0"/>
              <a:t>Post-Call Summary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2590800"/>
            <a:ext cx="1842171" cy="584775"/>
          </a:xfrm>
          <a:prstGeom prst="rect">
            <a:avLst/>
          </a:prstGeom>
        </p:spPr>
        <p:txBody>
          <a:bodyPr wrap="none">
            <a:spAutoFit/>
          </a:bodyPr>
          <a:lstStyle/>
          <a:p>
            <a:r>
              <a:rPr lang="en-US" sz="3200" dirty="0" smtClean="0"/>
              <a:t>Call Slides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28600" y="1179016"/>
            <a:ext cx="8610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92100" marR="0" lvl="0" indent="-292100" algn="l" defTabSz="914400" rtl="0" eaLnBrk="1" fontAlgn="base" latinLnBrk="0" hangingPunct="1">
              <a:lnSpc>
                <a:spcPct val="100000"/>
              </a:lnSpc>
              <a:spcBef>
                <a:spcPct val="0"/>
              </a:spcBef>
              <a:spcAft>
                <a:spcPct val="0"/>
              </a:spcAft>
              <a:buClrTx/>
              <a:buSzTx/>
              <a:tabLst/>
            </a:pPr>
            <a:r>
              <a:rPr kumimoji="0" lang="en-US" sz="2200" b="1" i="0" u="sng" strike="noStrike" cap="none" normalizeH="0" baseline="0" dirty="0" smtClean="0">
                <a:ln>
                  <a:noFill/>
                </a:ln>
                <a:solidFill>
                  <a:schemeClr val="tx1"/>
                </a:solidFill>
                <a:effectLst/>
                <a:latin typeface="Calibri" pitchFamily="34" charset="0"/>
                <a:ea typeface="Times New Roman" pitchFamily="18" charset="0"/>
                <a:cs typeface="Helvetica"/>
              </a:rPr>
              <a:t>Update Since Last Call:</a:t>
            </a:r>
            <a:endParaRPr kumimoji="0" lang="en-US" sz="2200" b="1" i="0" u="sng" strike="noStrike" cap="none" normalizeH="0" baseline="0" dirty="0" smtClean="0">
              <a:ln>
                <a:noFill/>
              </a:ln>
              <a:solidFill>
                <a:schemeClr val="tx1"/>
              </a:solidFill>
              <a:effectLst/>
              <a:latin typeface="Calibri" pitchFamily="34" charset="0"/>
              <a:ea typeface="Times New Roman" pitchFamily="18" charset="0"/>
              <a:cs typeface="Helvetica"/>
            </a:endParaRPr>
          </a:p>
          <a:p>
            <a:pPr marL="520700" marR="0" lvl="0" indent="-292100" algn="l" defTabSz="914400" rtl="0" eaLnBrk="1" fontAlgn="base" latinLnBrk="0" hangingPunct="1">
              <a:lnSpc>
                <a:spcPct val="100000"/>
              </a:lnSpc>
              <a:spcBef>
                <a:spcPct val="0"/>
              </a:spcBef>
              <a:spcAft>
                <a:spcPct val="0"/>
              </a:spcAft>
              <a:buClrTx/>
              <a:buSzTx/>
              <a:buFont typeface="Courier New" pitchFamily="49" charset="0"/>
              <a:buChar char="o"/>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Oliver clarified the intention of CLO to model cell lines as single cells (e.g.  </a:t>
            </a:r>
            <a:r>
              <a:rPr kumimoji="0" lang="en-US" sz="2000" b="0" i="0" u="none" strike="noStrike" cap="none" normalizeH="0" baseline="0" dirty="0" err="1" smtClean="0">
                <a:ln>
                  <a:noFill/>
                </a:ln>
                <a:solidFill>
                  <a:schemeClr val="tx1"/>
                </a:solidFill>
                <a:effectLst/>
                <a:latin typeface="Calibri" pitchFamily="34" charset="0"/>
                <a:ea typeface="Times New Roman" pitchFamily="18" charset="0"/>
                <a:cs typeface="Helvetica"/>
              </a:rPr>
              <a:t>HeLa</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 will refer to a single </a:t>
            </a:r>
            <a:r>
              <a:rPr kumimoji="0" lang="en-US" sz="2000" b="0" i="0" u="none" strike="noStrike" cap="none" normalizeH="0" baseline="0" dirty="0" err="1" smtClean="0">
                <a:ln>
                  <a:noFill/>
                </a:ln>
                <a:solidFill>
                  <a:schemeClr val="tx1"/>
                </a:solidFill>
                <a:effectLst/>
                <a:latin typeface="Calibri" pitchFamily="34" charset="0"/>
                <a:ea typeface="Times New Roman" pitchFamily="18" charset="0"/>
                <a:cs typeface="Helvetica"/>
              </a:rPr>
              <a:t>HeLa</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 cell, not an in vitro collection of cells).   </a:t>
            </a:r>
          </a:p>
          <a:p>
            <a:pPr marL="520700" marR="0" lvl="0" indent="-292100" algn="l" defTabSz="914400" rtl="0" eaLnBrk="1" fontAlgn="base" latinLnBrk="0" hangingPunct="1">
              <a:lnSpc>
                <a:spcPct val="100000"/>
              </a:lnSpc>
              <a:spcBef>
                <a:spcPct val="0"/>
              </a:spcBef>
              <a:spcAft>
                <a:spcPct val="0"/>
              </a:spcAft>
              <a:buClrTx/>
              <a:buSzTx/>
              <a:buFont typeface="Courier New" pitchFamily="49" charset="0"/>
              <a:buChar char="o"/>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CLO will append the labels of these classes  with</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Helvetica"/>
              </a:rPr>
              <a:t> </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'cell', so as to distinguish them from classes representing collections</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Helvetica"/>
              </a:rPr>
              <a:t> or </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cultures of cells. </a:t>
            </a:r>
          </a:p>
          <a:p>
            <a:pPr marL="863600" lvl="1" indent="-177800" fontAlgn="base">
              <a:spcBef>
                <a:spcPct val="0"/>
              </a:spcBef>
              <a:spcAft>
                <a:spcPct val="0"/>
              </a:spcAft>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e.g. CLO_0000001 'cell line' can now be labeled 'cell line cell’</a:t>
            </a:r>
          </a:p>
          <a:p>
            <a:pPr marL="749300" lvl="1" indent="-292100" fontAlgn="base">
              <a:spcBef>
                <a:spcPct val="0"/>
              </a:spcBef>
              <a:spcAft>
                <a:spcPct val="0"/>
              </a:spcAft>
              <a:buFont typeface="Arial" pitchFamily="34" charset="0"/>
              <a:buChar char="•"/>
            </a:pPr>
            <a:endParaRPr kumimoji="0" lang="en-US" sz="2000" b="0" i="0" u="none" strike="noStrike" cap="none" normalizeH="0" baseline="0" dirty="0" smtClean="0">
              <a:ln>
                <a:noFill/>
              </a:ln>
              <a:solidFill>
                <a:schemeClr val="tx1"/>
              </a:solidFill>
              <a:effectLst/>
              <a:latin typeface="Arial" pitchFamily="34" charset="0"/>
            </a:endParaRPr>
          </a:p>
          <a:p>
            <a:pPr marL="749300" lvl="1" indent="-292100" fontAlgn="base">
              <a:spcBef>
                <a:spcPct val="0"/>
              </a:spcBef>
              <a:spcAft>
                <a:spcPct val="0"/>
              </a:spcAft>
              <a:buFont typeface="Arial" pitchFamily="34" charset="0"/>
              <a:buChar char="•"/>
            </a:pP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sng" strike="noStrike" cap="none" normalizeH="0" baseline="0" dirty="0" smtClean="0">
                <a:ln>
                  <a:noFill/>
                </a:ln>
                <a:solidFill>
                  <a:schemeClr val="tx1"/>
                </a:solidFill>
                <a:effectLst/>
                <a:latin typeface="Calibri" pitchFamily="34" charset="0"/>
                <a:ea typeface="Times New Roman" pitchFamily="18" charset="0"/>
                <a:cs typeface="Helvetica"/>
              </a:rPr>
              <a:t>Today: Review </a:t>
            </a:r>
            <a:r>
              <a:rPr kumimoji="0" lang="en-US" sz="2200" b="1" i="0" u="sng" strike="noStrike" cap="none" normalizeH="0" baseline="0" dirty="0" smtClean="0">
                <a:ln>
                  <a:noFill/>
                </a:ln>
                <a:solidFill>
                  <a:schemeClr val="tx1"/>
                </a:solidFill>
                <a:effectLst/>
                <a:latin typeface="Calibri" pitchFamily="34" charset="0"/>
                <a:ea typeface="Times New Roman" pitchFamily="18" charset="0"/>
                <a:cs typeface="Helvetica"/>
              </a:rPr>
              <a:t>CLO Refactoring to Model Single Cell Line Cells</a:t>
            </a:r>
          </a:p>
          <a:p>
            <a:pPr marL="520700" marR="0" lvl="0" indent="-292100" algn="l" defTabSz="914400" rtl="0" eaLnBrk="0" fontAlgn="base" latinLnBrk="0" hangingPunct="0">
              <a:lnSpc>
                <a:spcPct val="100000"/>
              </a:lnSpc>
              <a:spcBef>
                <a:spcPct val="0"/>
              </a:spcBef>
              <a:spcAft>
                <a:spcPct val="0"/>
              </a:spcAft>
              <a:buClrTx/>
              <a:buSzTx/>
              <a:buFont typeface="Courier New" pitchFamily="49" charset="0"/>
              <a:buChar char="o"/>
              <a:tabLst>
                <a:tab pos="457200" algn="l"/>
              </a:tabLst>
            </a:pPr>
            <a:r>
              <a:rPr lang="en-US" sz="2000" dirty="0" smtClean="0">
                <a:latin typeface="Calibri" pitchFamily="34" charset="0"/>
                <a:ea typeface="Times New Roman" pitchFamily="18" charset="0"/>
                <a:cs typeface="Helvetica"/>
              </a:rPr>
              <a:t>W</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hat are motivations for, and implications of, this change to CLO modeling single cell line cells?  </a:t>
            </a:r>
          </a:p>
          <a:p>
            <a:pPr marL="520700" marR="0" lvl="0" indent="-292100" algn="l" defTabSz="914400" rtl="0" eaLnBrk="0" fontAlgn="base" latinLnBrk="0" hangingPunct="0">
              <a:lnSpc>
                <a:spcPct val="100000"/>
              </a:lnSpc>
              <a:spcBef>
                <a:spcPct val="0"/>
              </a:spcBef>
              <a:spcAft>
                <a:spcPct val="0"/>
              </a:spcAft>
              <a:buClrTx/>
              <a:buSzTx/>
              <a:buFont typeface="Courier New" pitchFamily="49" charset="0"/>
              <a:buChar char="o"/>
              <a:tabLst>
                <a:tab pos="457200"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Helvetica"/>
              </a:rPr>
              <a:t>Consider updates to CL 'experimentally modified cell' classes with CLO top level categories to facilitate alignment with CLO needs.</a:t>
            </a:r>
            <a:endParaRPr kumimoji="0" lang="en-US" sz="2000" b="0" i="0" u="none" strike="noStrike" cap="none" normalizeH="0" baseline="0" dirty="0" smtClean="0">
              <a:ln>
                <a:noFill/>
              </a:ln>
              <a:solidFill>
                <a:schemeClr val="tx1"/>
              </a:solidFill>
              <a:effectLst/>
              <a:latin typeface="Arial" pitchFamily="34" charset="0"/>
            </a:endParaRPr>
          </a:p>
        </p:txBody>
      </p:sp>
      <p:sp>
        <p:nvSpPr>
          <p:cNvPr id="3" name="TextBox 2"/>
          <p:cNvSpPr txBox="1"/>
          <p:nvPr/>
        </p:nvSpPr>
        <p:spPr>
          <a:xfrm>
            <a:off x="2667000" y="228600"/>
            <a:ext cx="3616118" cy="646331"/>
          </a:xfrm>
          <a:prstGeom prst="rect">
            <a:avLst/>
          </a:prstGeom>
          <a:noFill/>
        </p:spPr>
        <p:txBody>
          <a:bodyPr wrap="none" rtlCol="0">
            <a:spAutoFit/>
          </a:bodyPr>
          <a:lstStyle/>
          <a:p>
            <a:r>
              <a:rPr lang="en-US" sz="3600" dirty="0" smtClean="0"/>
              <a:t>1. CLO Refactoring</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295400"/>
            <a:ext cx="8534400" cy="2585323"/>
          </a:xfrm>
          <a:prstGeom prst="rect">
            <a:avLst/>
          </a:prstGeom>
          <a:noFill/>
        </p:spPr>
        <p:txBody>
          <a:bodyPr wrap="square" rtlCol="0">
            <a:spAutoFit/>
          </a:bodyPr>
          <a:lstStyle/>
          <a:p>
            <a:r>
              <a:rPr lang="en-US" dirty="0"/>
              <a:t> </a:t>
            </a:r>
            <a:r>
              <a:rPr lang="en-US" dirty="0" smtClean="0"/>
              <a:t>1. Modeling single cell line cells </a:t>
            </a:r>
            <a:r>
              <a:rPr lang="en-US" dirty="0"/>
              <a:t>means that CLO cannot </a:t>
            </a:r>
            <a:r>
              <a:rPr lang="en-US" dirty="0" smtClean="0"/>
              <a:t>directly describe certain </a:t>
            </a:r>
            <a:r>
              <a:rPr lang="en-US" dirty="0"/>
              <a:t>characteristics of cell lines as collections that do not apply to single cells -  such as passage number, confluence, and seeding density.  These attributes would have to be modeled </a:t>
            </a:r>
            <a:r>
              <a:rPr lang="en-US" dirty="0" smtClean="0"/>
              <a:t>through an associated cell </a:t>
            </a:r>
            <a:r>
              <a:rPr lang="en-US" dirty="0"/>
              <a:t>line </a:t>
            </a:r>
            <a:r>
              <a:rPr lang="en-US" dirty="0" smtClean="0"/>
              <a:t>class (of which the cell line cell is a part).</a:t>
            </a:r>
            <a:endParaRPr lang="en-US" dirty="0"/>
          </a:p>
          <a:p>
            <a:r>
              <a:rPr lang="en-US" dirty="0"/>
              <a:t> </a:t>
            </a:r>
          </a:p>
          <a:p>
            <a:r>
              <a:rPr lang="en-US" dirty="0" smtClean="0"/>
              <a:t>2. If </a:t>
            </a:r>
            <a:r>
              <a:rPr lang="en-US" dirty="0"/>
              <a:t>cell lines are single cells, </a:t>
            </a:r>
            <a:r>
              <a:rPr lang="en-US" dirty="0" smtClean="0"/>
              <a:t>is there a need to revisit modeling approaches </a:t>
            </a:r>
            <a:r>
              <a:rPr lang="en-US" dirty="0"/>
              <a:t>you have previously </a:t>
            </a:r>
            <a:r>
              <a:rPr lang="en-US" dirty="0" smtClean="0"/>
              <a:t>proposed?  For example: </a:t>
            </a:r>
            <a:r>
              <a:rPr lang="en-US" dirty="0"/>
              <a:t> </a:t>
            </a:r>
            <a:endParaRPr lang="en-US" dirty="0" smtClean="0"/>
          </a:p>
          <a:p>
            <a:endParaRPr lang="en-US" dirty="0"/>
          </a:p>
          <a:p>
            <a:endParaRPr lang="en-US" dirty="0"/>
          </a:p>
        </p:txBody>
      </p:sp>
      <p:sp>
        <p:nvSpPr>
          <p:cNvPr id="3" name="TextBox 2"/>
          <p:cNvSpPr txBox="1"/>
          <p:nvPr/>
        </p:nvSpPr>
        <p:spPr>
          <a:xfrm>
            <a:off x="2667000" y="228600"/>
            <a:ext cx="3616118" cy="646331"/>
          </a:xfrm>
          <a:prstGeom prst="rect">
            <a:avLst/>
          </a:prstGeom>
          <a:noFill/>
        </p:spPr>
        <p:txBody>
          <a:bodyPr wrap="none" rtlCol="0">
            <a:spAutoFit/>
          </a:bodyPr>
          <a:lstStyle/>
          <a:p>
            <a:r>
              <a:rPr lang="en-US" sz="3600" dirty="0" smtClean="0"/>
              <a:t>1. CLO Refactoring</a:t>
            </a:r>
            <a:endParaRPr lang="en-US" sz="3600" dirty="0"/>
          </a:p>
        </p:txBody>
      </p:sp>
      <p:sp>
        <p:nvSpPr>
          <p:cNvPr id="4" name="Rectangle 3"/>
          <p:cNvSpPr/>
          <p:nvPr/>
        </p:nvSpPr>
        <p:spPr>
          <a:xfrm>
            <a:off x="3429000" y="838200"/>
            <a:ext cx="2211696" cy="584775"/>
          </a:xfrm>
          <a:prstGeom prst="rect">
            <a:avLst/>
          </a:prstGeom>
        </p:spPr>
        <p:txBody>
          <a:bodyPr wrap="none">
            <a:spAutoFit/>
          </a:bodyPr>
          <a:lstStyle/>
          <a:p>
            <a:r>
              <a:rPr lang="en-US" sz="3200" dirty="0" smtClean="0"/>
              <a:t>Implications</a:t>
            </a:r>
          </a:p>
        </p:txBody>
      </p:sp>
      <p:pic>
        <p:nvPicPr>
          <p:cNvPr id="18434" name="Picture 1" descr="image001"/>
          <p:cNvPicPr>
            <a:picLocks noChangeAspect="1" noChangeArrowheads="1"/>
          </p:cNvPicPr>
          <p:nvPr/>
        </p:nvPicPr>
        <p:blipFill>
          <a:blip r:embed="rId3" cstate="print"/>
          <a:srcRect/>
          <a:stretch>
            <a:fillRect/>
          </a:stretch>
        </p:blipFill>
        <p:spPr bwMode="auto">
          <a:xfrm>
            <a:off x="3302938" y="3124200"/>
            <a:ext cx="5688662" cy="3276600"/>
          </a:xfrm>
          <a:prstGeom prst="rect">
            <a:avLst/>
          </a:prstGeom>
          <a:noFill/>
          <a:ln w="9525">
            <a:noFill/>
            <a:miter lim="800000"/>
            <a:headEnd/>
            <a:tailEnd/>
          </a:ln>
        </p:spPr>
      </p:pic>
      <p:sp>
        <p:nvSpPr>
          <p:cNvPr id="6" name="Rectangle 5"/>
          <p:cNvSpPr/>
          <p:nvPr/>
        </p:nvSpPr>
        <p:spPr>
          <a:xfrm>
            <a:off x="381000" y="3356112"/>
            <a:ext cx="3124200" cy="3493264"/>
          </a:xfrm>
          <a:prstGeom prst="rect">
            <a:avLst/>
          </a:prstGeom>
        </p:spPr>
        <p:txBody>
          <a:bodyPr wrap="square">
            <a:spAutoFit/>
          </a:bodyPr>
          <a:lstStyle/>
          <a:p>
            <a:r>
              <a:rPr lang="en-US" dirty="0" smtClean="0"/>
              <a:t>A. This cmap from the 2011 ICBO paper would now hold that a </a:t>
            </a:r>
            <a:r>
              <a:rPr lang="en-US" dirty="0" err="1" smtClean="0"/>
              <a:t>HeLa</a:t>
            </a:r>
            <a:r>
              <a:rPr lang="en-US" dirty="0" smtClean="0"/>
              <a:t> cell is specified input to a transfection procedure (as opposed to a </a:t>
            </a:r>
            <a:r>
              <a:rPr lang="en-US" dirty="0" err="1" smtClean="0"/>
              <a:t>HeLa</a:t>
            </a:r>
            <a:r>
              <a:rPr lang="en-US" dirty="0" smtClean="0"/>
              <a:t> cell line being the specified input).  </a:t>
            </a:r>
          </a:p>
          <a:p>
            <a:endParaRPr lang="en-US" sz="500" dirty="0" smtClean="0"/>
          </a:p>
          <a:p>
            <a:r>
              <a:rPr lang="en-US" dirty="0" smtClean="0"/>
              <a:t>B. Similarly, adherent cell line culturing is modeled as culturing of a single cell, as opposed to the collection of cells.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
          <p:cNvPicPr>
            <a:picLocks noChangeAspect="1" noChangeArrowheads="1"/>
          </p:cNvPicPr>
          <p:nvPr/>
        </p:nvPicPr>
        <p:blipFill>
          <a:blip r:embed="rId3" cstate="print"/>
          <a:srcRect l="3664"/>
          <a:stretch>
            <a:fillRect/>
          </a:stretch>
        </p:blipFill>
        <p:spPr bwMode="auto">
          <a:xfrm>
            <a:off x="1905000" y="1219200"/>
            <a:ext cx="4710618" cy="2971800"/>
          </a:xfrm>
          <a:prstGeom prst="rect">
            <a:avLst/>
          </a:prstGeom>
          <a:noFill/>
        </p:spPr>
      </p:pic>
      <p:pic>
        <p:nvPicPr>
          <p:cNvPr id="14338" name="Picture 2" descr="C:\Documents and Settings\brushm\Application Data\PixelMetrics\CaptureWiz\Temp\8.jpg"/>
          <p:cNvPicPr>
            <a:picLocks noChangeAspect="1" noChangeArrowheads="1"/>
          </p:cNvPicPr>
          <p:nvPr/>
        </p:nvPicPr>
        <p:blipFill>
          <a:blip r:embed="rId4" cstate="print"/>
          <a:srcRect b="15920"/>
          <a:stretch>
            <a:fillRect/>
          </a:stretch>
        </p:blipFill>
        <p:spPr bwMode="auto">
          <a:xfrm>
            <a:off x="228600" y="5019639"/>
            <a:ext cx="4267200" cy="1609761"/>
          </a:xfrm>
          <a:prstGeom prst="rect">
            <a:avLst/>
          </a:prstGeom>
          <a:noFill/>
        </p:spPr>
      </p:pic>
      <p:sp>
        <p:nvSpPr>
          <p:cNvPr id="6" name="TextBox 5"/>
          <p:cNvSpPr txBox="1"/>
          <p:nvPr/>
        </p:nvSpPr>
        <p:spPr>
          <a:xfrm>
            <a:off x="304800" y="909935"/>
            <a:ext cx="1515223" cy="461665"/>
          </a:xfrm>
          <a:prstGeom prst="rect">
            <a:avLst/>
          </a:prstGeom>
          <a:noFill/>
        </p:spPr>
        <p:txBody>
          <a:bodyPr wrap="none" rtlCol="0">
            <a:spAutoFit/>
          </a:bodyPr>
          <a:lstStyle/>
          <a:p>
            <a:r>
              <a:rPr lang="en-US" sz="2400" b="1" dirty="0" smtClean="0"/>
              <a:t>Current CL</a:t>
            </a:r>
            <a:endParaRPr lang="en-US" sz="2400" b="1" dirty="0"/>
          </a:p>
        </p:txBody>
      </p:sp>
      <p:sp>
        <p:nvSpPr>
          <p:cNvPr id="7" name="TextBox 6"/>
          <p:cNvSpPr txBox="1"/>
          <p:nvPr/>
        </p:nvSpPr>
        <p:spPr>
          <a:xfrm>
            <a:off x="228600" y="4331732"/>
            <a:ext cx="4468724" cy="461665"/>
          </a:xfrm>
          <a:prstGeom prst="rect">
            <a:avLst/>
          </a:prstGeom>
          <a:noFill/>
        </p:spPr>
        <p:txBody>
          <a:bodyPr wrap="none" rtlCol="0">
            <a:spAutoFit/>
          </a:bodyPr>
          <a:lstStyle/>
          <a:p>
            <a:r>
              <a:rPr lang="en-US" sz="2400" b="1" dirty="0" smtClean="0"/>
              <a:t>Updated CL to Accommodate CLO</a:t>
            </a:r>
            <a:endParaRPr lang="en-US" sz="2400" b="1" dirty="0"/>
          </a:p>
        </p:txBody>
      </p:sp>
      <p:pic>
        <p:nvPicPr>
          <p:cNvPr id="8" name="Picture 4" descr="C:\Documents and Settings\brushm\Application Data\PixelMetrics\CaptureWiz\Temp\9.jpg"/>
          <p:cNvPicPr>
            <a:picLocks noChangeAspect="1" noChangeArrowheads="1"/>
          </p:cNvPicPr>
          <p:nvPr/>
        </p:nvPicPr>
        <p:blipFill>
          <a:blip r:embed="rId5" cstate="print"/>
          <a:srcRect b="14000"/>
          <a:stretch>
            <a:fillRect/>
          </a:stretch>
        </p:blipFill>
        <p:spPr bwMode="auto">
          <a:xfrm>
            <a:off x="4893408" y="4991100"/>
            <a:ext cx="3907692" cy="1638300"/>
          </a:xfrm>
          <a:prstGeom prst="rect">
            <a:avLst/>
          </a:prstGeom>
          <a:noFill/>
        </p:spPr>
      </p:pic>
      <p:sp>
        <p:nvSpPr>
          <p:cNvPr id="9" name="TextBox 8"/>
          <p:cNvSpPr txBox="1"/>
          <p:nvPr/>
        </p:nvSpPr>
        <p:spPr>
          <a:xfrm>
            <a:off x="4267200" y="5715000"/>
            <a:ext cx="458780" cy="461665"/>
          </a:xfrm>
          <a:prstGeom prst="rect">
            <a:avLst/>
          </a:prstGeom>
          <a:noFill/>
        </p:spPr>
        <p:txBody>
          <a:bodyPr wrap="none" rtlCol="0">
            <a:spAutoFit/>
          </a:bodyPr>
          <a:lstStyle/>
          <a:p>
            <a:r>
              <a:rPr lang="en-US" sz="2400" b="1" dirty="0" smtClean="0"/>
              <a:t>or</a:t>
            </a:r>
            <a:endParaRPr lang="en-US" sz="2400" b="1" dirty="0"/>
          </a:p>
        </p:txBody>
      </p:sp>
      <p:sp>
        <p:nvSpPr>
          <p:cNvPr id="10" name="TextBox 9"/>
          <p:cNvSpPr txBox="1"/>
          <p:nvPr/>
        </p:nvSpPr>
        <p:spPr>
          <a:xfrm>
            <a:off x="2667000" y="228600"/>
            <a:ext cx="3616118" cy="646331"/>
          </a:xfrm>
          <a:prstGeom prst="rect">
            <a:avLst/>
          </a:prstGeom>
          <a:noFill/>
        </p:spPr>
        <p:txBody>
          <a:bodyPr wrap="none" rtlCol="0">
            <a:spAutoFit/>
          </a:bodyPr>
          <a:lstStyle/>
          <a:p>
            <a:r>
              <a:rPr lang="en-US" sz="3600" dirty="0" smtClean="0"/>
              <a:t>1. CLO Refactoring</a:t>
            </a:r>
            <a:endParaRPr lang="en-US" sz="3600" dirty="0"/>
          </a:p>
        </p:txBody>
      </p:sp>
      <p:sp>
        <p:nvSpPr>
          <p:cNvPr id="11" name="Rectangle 10"/>
          <p:cNvSpPr/>
          <p:nvPr/>
        </p:nvSpPr>
        <p:spPr>
          <a:xfrm>
            <a:off x="2609850" y="3067050"/>
            <a:ext cx="3962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91869"/>
            <a:ext cx="5326971" cy="646331"/>
          </a:xfrm>
          <a:prstGeom prst="rect">
            <a:avLst/>
          </a:prstGeom>
          <a:noFill/>
        </p:spPr>
        <p:txBody>
          <a:bodyPr wrap="none" rtlCol="0">
            <a:spAutoFit/>
          </a:bodyPr>
          <a:lstStyle/>
          <a:p>
            <a:r>
              <a:rPr lang="en-US" sz="3600" dirty="0"/>
              <a:t>2</a:t>
            </a:r>
            <a:r>
              <a:rPr lang="en-US" sz="3600" dirty="0" smtClean="0"/>
              <a:t>. Cell Cultures vs Cell Lines</a:t>
            </a:r>
            <a:endParaRPr lang="en-US" sz="3600" dirty="0"/>
          </a:p>
        </p:txBody>
      </p:sp>
      <p:sp>
        <p:nvSpPr>
          <p:cNvPr id="3" name="TextBox 2"/>
          <p:cNvSpPr txBox="1"/>
          <p:nvPr/>
        </p:nvSpPr>
        <p:spPr>
          <a:xfrm>
            <a:off x="381000" y="1981200"/>
            <a:ext cx="7543800" cy="1908215"/>
          </a:xfrm>
          <a:prstGeom prst="rect">
            <a:avLst/>
          </a:prstGeom>
          <a:noFill/>
        </p:spPr>
        <p:txBody>
          <a:bodyPr wrap="square" rtlCol="0">
            <a:spAutoFit/>
          </a:bodyPr>
          <a:lstStyle/>
          <a:p>
            <a:pPr marL="231775" indent="-231775"/>
            <a:r>
              <a:rPr lang="en-US" sz="2000" dirty="0" smtClean="0"/>
              <a:t>1. ‘Cell lines’ have necessarily been passaged to attain a (relatively) homogenous culture capable of characterization and propagation.  </a:t>
            </a:r>
          </a:p>
          <a:p>
            <a:pPr marL="739775" indent="-290513">
              <a:buFont typeface="Arial" pitchFamily="34" charset="0"/>
              <a:buChar char="•"/>
            </a:pPr>
            <a:r>
              <a:rPr lang="en-US" sz="2000" dirty="0" smtClean="0"/>
              <a:t>Based on this distinction alone, ‘cell line’ could be considered a subtype of ‘cell culture’ (a line being any culture that has been passaged). </a:t>
            </a:r>
          </a:p>
          <a:p>
            <a:endParaRPr lang="en-US" dirty="0" smtClean="0"/>
          </a:p>
        </p:txBody>
      </p:sp>
      <p:pic>
        <p:nvPicPr>
          <p:cNvPr id="5" name="Picture 2" descr="C:\Documents and Settings\brushm\Application Data\PixelMetrics\CaptureWiz\Temp\4.jpg"/>
          <p:cNvPicPr>
            <a:picLocks noChangeAspect="1" noChangeArrowheads="1"/>
          </p:cNvPicPr>
          <p:nvPr/>
        </p:nvPicPr>
        <p:blipFill>
          <a:blip r:embed="rId2" cstate="print"/>
          <a:srcRect t="1124" b="51653"/>
          <a:stretch>
            <a:fillRect/>
          </a:stretch>
        </p:blipFill>
        <p:spPr bwMode="auto">
          <a:xfrm>
            <a:off x="1436370" y="3834296"/>
            <a:ext cx="6488430" cy="1880704"/>
          </a:xfrm>
          <a:prstGeom prst="rect">
            <a:avLst/>
          </a:prstGeom>
          <a:noFill/>
        </p:spPr>
      </p:pic>
      <p:sp>
        <p:nvSpPr>
          <p:cNvPr id="6" name="Rectangle 5"/>
          <p:cNvSpPr/>
          <p:nvPr/>
        </p:nvSpPr>
        <p:spPr>
          <a:xfrm>
            <a:off x="963599" y="786825"/>
            <a:ext cx="6961201" cy="584775"/>
          </a:xfrm>
          <a:prstGeom prst="rect">
            <a:avLst/>
          </a:prstGeom>
        </p:spPr>
        <p:txBody>
          <a:bodyPr wrap="none">
            <a:spAutoFit/>
          </a:bodyPr>
          <a:lstStyle/>
          <a:p>
            <a:r>
              <a:rPr lang="en-US" sz="3200" dirty="0" smtClean="0"/>
              <a:t>Are ‘cell lines’ subtypes of ‘cell cultures’?</a:t>
            </a:r>
          </a:p>
        </p:txBody>
      </p:sp>
      <p:sp>
        <p:nvSpPr>
          <p:cNvPr id="7" name="Rectangle 6"/>
          <p:cNvSpPr/>
          <p:nvPr/>
        </p:nvSpPr>
        <p:spPr>
          <a:xfrm>
            <a:off x="152400" y="1506835"/>
            <a:ext cx="8610600" cy="461665"/>
          </a:xfrm>
          <a:prstGeom prst="rect">
            <a:avLst/>
          </a:prstGeom>
        </p:spPr>
        <p:txBody>
          <a:bodyPr wrap="square">
            <a:spAutoFit/>
          </a:bodyPr>
          <a:lstStyle/>
          <a:p>
            <a:pPr lvl="0"/>
            <a:r>
              <a:rPr lang="en-US" sz="2400" b="1" dirty="0">
                <a:solidFill>
                  <a:prstClr val="black"/>
                </a:solidFill>
              </a:rPr>
              <a:t>Lets define the key distinctions between these </a:t>
            </a:r>
            <a:r>
              <a:rPr lang="en-US" sz="2400" b="1" dirty="0" smtClean="0">
                <a:solidFill>
                  <a:prstClr val="black"/>
                </a:solidFill>
              </a:rPr>
              <a:t>top level concepts</a:t>
            </a:r>
            <a:r>
              <a:rPr lang="en-US" sz="2400" b="1" dirty="0">
                <a:solidFill>
                  <a:prstClr val="black"/>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91869"/>
            <a:ext cx="5326971" cy="646331"/>
          </a:xfrm>
          <a:prstGeom prst="rect">
            <a:avLst/>
          </a:prstGeom>
          <a:noFill/>
        </p:spPr>
        <p:txBody>
          <a:bodyPr wrap="none" rtlCol="0">
            <a:spAutoFit/>
          </a:bodyPr>
          <a:lstStyle/>
          <a:p>
            <a:r>
              <a:rPr lang="en-US" sz="3600" dirty="0"/>
              <a:t>2</a:t>
            </a:r>
            <a:r>
              <a:rPr lang="en-US" sz="3600" dirty="0" smtClean="0"/>
              <a:t>. Cell Cultures vs Cell Lines</a:t>
            </a:r>
            <a:endParaRPr lang="en-US" sz="3600" dirty="0"/>
          </a:p>
        </p:txBody>
      </p:sp>
      <p:sp>
        <p:nvSpPr>
          <p:cNvPr id="3" name="TextBox 2"/>
          <p:cNvSpPr txBox="1"/>
          <p:nvPr/>
        </p:nvSpPr>
        <p:spPr>
          <a:xfrm>
            <a:off x="228600" y="1914942"/>
            <a:ext cx="8763000" cy="2123658"/>
          </a:xfrm>
          <a:prstGeom prst="rect">
            <a:avLst/>
          </a:prstGeom>
          <a:noFill/>
        </p:spPr>
        <p:txBody>
          <a:bodyPr wrap="square" rtlCol="0">
            <a:spAutoFit/>
          </a:bodyPr>
          <a:lstStyle/>
          <a:p>
            <a:pPr marL="290513" indent="-290513"/>
            <a:r>
              <a:rPr lang="en-US" sz="2000" dirty="0" smtClean="0"/>
              <a:t>2.  Strict interpretation of ‘culture’ would require all instances to be under active culture.  ‘Cell lines’,  by contrast, can exist in a ‘cultured’ state or a ‘quiescent’ state as frozen/lyophilized cells. </a:t>
            </a:r>
          </a:p>
          <a:p>
            <a:pPr marL="739775" indent="-274638">
              <a:buFont typeface="Arial" pitchFamily="34" charset="0"/>
              <a:buChar char="•"/>
              <a:tabLst>
                <a:tab pos="347663" algn="l"/>
              </a:tabLst>
            </a:pPr>
            <a:r>
              <a:rPr lang="en-US" dirty="0" smtClean="0"/>
              <a:t>Modeling </a:t>
            </a:r>
            <a:r>
              <a:rPr lang="en-US" dirty="0"/>
              <a:t>this distinction at the class level means </a:t>
            </a:r>
            <a:r>
              <a:rPr lang="en-US" dirty="0" smtClean="0"/>
              <a:t>that ‘cell line’ would not be a child of ‘cell culture’ (b/c not every instance of a line would be an instance of a culture).  </a:t>
            </a:r>
          </a:p>
          <a:p>
            <a:pPr marL="739775" indent="-274638">
              <a:buFont typeface="Arial" pitchFamily="34" charset="0"/>
              <a:buChar char="•"/>
              <a:tabLst>
                <a:tab pos="347663" algn="l"/>
              </a:tabLst>
            </a:pPr>
            <a:r>
              <a:rPr lang="en-US" dirty="0" smtClean="0"/>
              <a:t>We </a:t>
            </a:r>
            <a:r>
              <a:rPr lang="en-US" dirty="0"/>
              <a:t>would need separate hierarchies for cell cultures and cell </a:t>
            </a:r>
            <a:r>
              <a:rPr lang="en-US" dirty="0" smtClean="0"/>
              <a:t>lines</a:t>
            </a:r>
          </a:p>
          <a:p>
            <a:pPr marL="739775" indent="-274638">
              <a:buFont typeface="Arial" pitchFamily="34" charset="0"/>
              <a:buChar char="•"/>
              <a:tabLst>
                <a:tab pos="347663" algn="l"/>
              </a:tabLst>
            </a:pPr>
            <a:r>
              <a:rPr lang="en-US" dirty="0" smtClean="0"/>
              <a:t>A class representing ‘cell line cultures’ would be a child of both cell culture and line </a:t>
            </a:r>
            <a:endParaRPr lang="en-US" dirty="0"/>
          </a:p>
        </p:txBody>
      </p:sp>
      <p:pic>
        <p:nvPicPr>
          <p:cNvPr id="4" name="Picture 4" descr="C:\Documents and Settings\brushm\Application Data\PixelMetrics\CaptureWiz\Temp\5.jpg"/>
          <p:cNvPicPr>
            <a:picLocks noChangeAspect="1" noChangeArrowheads="1"/>
          </p:cNvPicPr>
          <p:nvPr/>
        </p:nvPicPr>
        <p:blipFill>
          <a:blip r:embed="rId3" cstate="print"/>
          <a:srcRect t="1058" b="35546"/>
          <a:stretch>
            <a:fillRect/>
          </a:stretch>
        </p:blipFill>
        <p:spPr bwMode="auto">
          <a:xfrm>
            <a:off x="1981200" y="4191000"/>
            <a:ext cx="5368805" cy="2409290"/>
          </a:xfrm>
          <a:prstGeom prst="rect">
            <a:avLst/>
          </a:prstGeom>
          <a:noFill/>
        </p:spPr>
      </p:pic>
      <p:sp>
        <p:nvSpPr>
          <p:cNvPr id="6" name="Rectangle 5"/>
          <p:cNvSpPr/>
          <p:nvPr/>
        </p:nvSpPr>
        <p:spPr>
          <a:xfrm>
            <a:off x="963599" y="786825"/>
            <a:ext cx="6961201" cy="584775"/>
          </a:xfrm>
          <a:prstGeom prst="rect">
            <a:avLst/>
          </a:prstGeom>
        </p:spPr>
        <p:txBody>
          <a:bodyPr wrap="none">
            <a:spAutoFit/>
          </a:bodyPr>
          <a:lstStyle/>
          <a:p>
            <a:r>
              <a:rPr lang="en-US" sz="3200" dirty="0" smtClean="0"/>
              <a:t>Are ‘cell lines’ subtypes of ‘cell cultures’?</a:t>
            </a:r>
          </a:p>
        </p:txBody>
      </p:sp>
      <p:sp>
        <p:nvSpPr>
          <p:cNvPr id="7" name="Rectangle 6"/>
          <p:cNvSpPr/>
          <p:nvPr/>
        </p:nvSpPr>
        <p:spPr>
          <a:xfrm>
            <a:off x="152400" y="1506835"/>
            <a:ext cx="7620000" cy="461665"/>
          </a:xfrm>
          <a:prstGeom prst="rect">
            <a:avLst/>
          </a:prstGeom>
        </p:spPr>
        <p:txBody>
          <a:bodyPr wrap="square">
            <a:spAutoFit/>
          </a:bodyPr>
          <a:lstStyle/>
          <a:p>
            <a:pPr lvl="0"/>
            <a:r>
              <a:rPr lang="en-US" sz="2400" b="1" dirty="0">
                <a:solidFill>
                  <a:prstClr val="black"/>
                </a:solidFill>
              </a:rPr>
              <a:t>Lets define the key distinctions between these concepts: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4070</TotalTime>
  <Words>651</Words>
  <Application>Microsoft Office PowerPoint</Application>
  <PresentationFormat>On-screen Show (4:3)</PresentationFormat>
  <Paragraphs>116</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Brush</dc:creator>
  <cp:lastModifiedBy>M Brush</cp:lastModifiedBy>
  <cp:revision>16</cp:revision>
  <dcterms:created xsi:type="dcterms:W3CDTF">2012-10-22T18:16:47Z</dcterms:created>
  <dcterms:modified xsi:type="dcterms:W3CDTF">2012-10-25T16:37:08Z</dcterms:modified>
</cp:coreProperties>
</file>