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61" r:id="rId2"/>
    <p:sldId id="339" r:id="rId3"/>
    <p:sldId id="404" r:id="rId4"/>
    <p:sldId id="423" r:id="rId5"/>
    <p:sldId id="424" r:id="rId6"/>
    <p:sldId id="42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6969"/>
    <a:srgbClr val="004080"/>
    <a:srgbClr val="800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0774" autoAdjust="0"/>
    <p:restoredTop sz="93839" autoAdjust="0"/>
  </p:normalViewPr>
  <p:slideViewPr>
    <p:cSldViewPr snapToGrid="0" snapToObjects="1">
      <p:cViewPr varScale="1">
        <p:scale>
          <a:sx n="71" d="100"/>
          <a:sy n="71" d="100"/>
        </p:scale>
        <p:origin x="-1232" y="-104"/>
      </p:cViewPr>
      <p:guideLst>
        <p:guide orient="horz" pos="4002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36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1C2E4-DDFD-134D-8791-B4F38918FB42}" type="datetimeFigureOut">
              <a:rPr lang="en-US" smtClean="0"/>
              <a:pPr/>
              <a:t>2/24/12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06CEF-BD74-BF4F-B93C-6DD63D6AA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4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prepared by </a:t>
            </a:r>
            <a:r>
              <a:rPr lang="en-US" baseline="0" dirty="0" err="1" smtClean="0"/>
              <a:t>melissa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marcus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jie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philippe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bjoern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james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06CEF-BD74-BF4F-B93C-6DD63D6AABD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D161-5A65-D54C-A2EA-A98C2B23D5B7}" type="datetimeFigureOut">
              <a:rPr lang="en-US" smtClean="0"/>
              <a:pPr/>
              <a:t>2/24/12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144F-6660-A24F-9724-A16ABB297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D161-5A65-D54C-A2EA-A98C2B23D5B7}" type="datetimeFigureOut">
              <a:rPr lang="en-US" smtClean="0"/>
              <a:pPr/>
              <a:t>2/24/12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144F-6660-A24F-9724-A16ABB297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D161-5A65-D54C-A2EA-A98C2B23D5B7}" type="datetimeFigureOut">
              <a:rPr lang="en-US" smtClean="0"/>
              <a:pPr/>
              <a:t>2/24/12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144F-6660-A24F-9724-A16ABB297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D161-5A65-D54C-A2EA-A98C2B23D5B7}" type="datetimeFigureOut">
              <a:rPr lang="en-US" smtClean="0"/>
              <a:pPr/>
              <a:t>2/24/12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144F-6660-A24F-9724-A16ABB297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D161-5A65-D54C-A2EA-A98C2B23D5B7}" type="datetimeFigureOut">
              <a:rPr lang="en-US" smtClean="0"/>
              <a:pPr/>
              <a:t>2/24/12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144F-6660-A24F-9724-A16ABB297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D161-5A65-D54C-A2EA-A98C2B23D5B7}" type="datetimeFigureOut">
              <a:rPr lang="en-US" smtClean="0"/>
              <a:pPr/>
              <a:t>2/24/12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144F-6660-A24F-9724-A16ABB297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D161-5A65-D54C-A2EA-A98C2B23D5B7}" type="datetimeFigureOut">
              <a:rPr lang="en-US" smtClean="0"/>
              <a:pPr/>
              <a:t>2/24/12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144F-6660-A24F-9724-A16ABB297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D161-5A65-D54C-A2EA-A98C2B23D5B7}" type="datetimeFigureOut">
              <a:rPr lang="en-US" smtClean="0"/>
              <a:pPr/>
              <a:t>2/24/12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144F-6660-A24F-9724-A16ABB297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D161-5A65-D54C-A2EA-A98C2B23D5B7}" type="datetimeFigureOut">
              <a:rPr lang="en-US" smtClean="0"/>
              <a:pPr/>
              <a:t>2/24/12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144F-6660-A24F-9724-A16ABB297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D161-5A65-D54C-A2EA-A98C2B23D5B7}" type="datetimeFigureOut">
              <a:rPr lang="en-US" smtClean="0"/>
              <a:pPr/>
              <a:t>2/24/12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144F-6660-A24F-9724-A16ABB297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D161-5A65-D54C-A2EA-A98C2B23D5B7}" type="datetimeFigureOut">
              <a:rPr lang="en-US" smtClean="0"/>
              <a:pPr/>
              <a:t>2/24/12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144F-6660-A24F-9724-A16ABB297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0D161-5A65-D54C-A2EA-A98C2B23D5B7}" type="datetimeFigureOut">
              <a:rPr lang="en-US" smtClean="0"/>
              <a:pPr/>
              <a:t>2/24/12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F144F-6660-A24F-9724-A16ABB297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oleObject" Target="../embeddings/oleObject1.bin"/><Relationship Id="rId11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608" y="219240"/>
            <a:ext cx="8692444" cy="643466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802329" y="3111333"/>
            <a:ext cx="5552554" cy="2087983"/>
            <a:chOff x="1046" y="1577"/>
            <a:chExt cx="3754" cy="1440"/>
          </a:xfrm>
        </p:grpSpPr>
        <p:pic>
          <p:nvPicPr>
            <p:cNvPr id="6" name="Picture 1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46" y="1584"/>
              <a:ext cx="538" cy="1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4"/>
            <p:cNvPicPr>
              <a:picLocks noChangeAspect="1" noChangeArrowheads="1"/>
            </p:cNvPicPr>
            <p:nvPr/>
          </p:nvPicPr>
          <p:blipFill>
            <a:blip r:embed="rId5"/>
            <a:srcRect l="5446" t="4420" r="5562" b="24861"/>
            <a:stretch>
              <a:fillRect/>
            </a:stretch>
          </p:blipFill>
          <p:spPr bwMode="auto">
            <a:xfrm>
              <a:off x="1680" y="1584"/>
              <a:ext cx="576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1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352" y="1584"/>
              <a:ext cx="1856" cy="5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6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301" y="1577"/>
              <a:ext cx="499" cy="1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7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680" y="2223"/>
              <a:ext cx="864" cy="7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18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3554" y="2153"/>
              <a:ext cx="574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2" name="Object 2"/>
            <p:cNvGraphicFramePr>
              <a:graphicFrameLocks noChangeAspect="1"/>
            </p:cNvGraphicFramePr>
            <p:nvPr/>
          </p:nvGraphicFramePr>
          <p:xfrm>
            <a:off x="2734" y="2177"/>
            <a:ext cx="674" cy="8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5" name="Image" r:id="rId10" imgW="2387302" imgH="2971429" progId="">
                    <p:embed/>
                  </p:oleObj>
                </mc:Choice>
                <mc:Fallback>
                  <p:oleObj name="Image" r:id="rId10" imgW="2387302" imgH="297142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4" y="2177"/>
                          <a:ext cx="674" cy="8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608" y="174335"/>
            <a:ext cx="8692444" cy="324649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An Introduction to Anatomy Ontologies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200" b="1" dirty="0" smtClean="0"/>
              <a:t>Phenotype RCN </a:t>
            </a:r>
            <a:br>
              <a:rPr lang="en-US" sz="3200" b="1" dirty="0" smtClean="0"/>
            </a:br>
            <a:r>
              <a:rPr lang="en-US" sz="3200" b="1" dirty="0" smtClean="0"/>
              <a:t>Feb 23, 2012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06138"/>
            <a:ext cx="6400800" cy="1347454"/>
          </a:xfrm>
        </p:spPr>
        <p:txBody>
          <a:bodyPr/>
          <a:lstStyle/>
          <a:p>
            <a:endParaRPr lang="en-US" b="1" dirty="0" smtClean="0">
              <a:solidFill>
                <a:srgbClr val="1F497D"/>
              </a:solidFill>
            </a:endParaRPr>
          </a:p>
          <a:p>
            <a:r>
              <a:rPr lang="en-US" b="1" dirty="0" smtClean="0">
                <a:solidFill>
                  <a:schemeClr val="tx2"/>
                </a:solidFill>
              </a:rPr>
              <a:t>Melissa Haendel</a:t>
            </a:r>
          </a:p>
          <a:p>
            <a:endParaRPr lang="en-US" b="1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584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Anatomical </a:t>
            </a:r>
            <a:r>
              <a:rPr lang="en-US" b="1" i="1" dirty="0"/>
              <a:t>e</a:t>
            </a:r>
            <a:r>
              <a:rPr lang="en-US" b="1" i="1" dirty="0" smtClean="0"/>
              <a:t>vidence</a:t>
            </a:r>
            <a:r>
              <a:rPr lang="en-US" b="1" dirty="0" smtClean="0"/>
              <a:t>: what is it, and why do we care about it?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32608" y="219240"/>
            <a:ext cx="8692444" cy="6434666"/>
          </a:xfrm>
          <a:prstGeom prst="rect">
            <a:avLst/>
          </a:prstGeom>
          <a:noFill/>
          <a:ln w="19050" cap="flat" cmpd="sng" algn="ctr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00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591" y="3057504"/>
            <a:ext cx="1537406" cy="16290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474"/>
          <a:stretch/>
        </p:blipFill>
        <p:spPr>
          <a:xfrm>
            <a:off x="4317499" y="1214460"/>
            <a:ext cx="1881671" cy="1285639"/>
          </a:xfrm>
          <a:prstGeom prst="rect">
            <a:avLst/>
          </a:prstGeom>
        </p:spPr>
      </p:pic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25852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 smtClean="0">
                <a:latin typeface="Calibri" charset="0"/>
              </a:rPr>
              <a:t>What is evidence?</a:t>
            </a:r>
            <a:endParaRPr lang="en-US" sz="3600" b="1" dirty="0">
              <a:latin typeface="Calibri" charset="0"/>
            </a:endParaRPr>
          </a:p>
        </p:txBody>
      </p:sp>
      <p:sp>
        <p:nvSpPr>
          <p:cNvPr id="3078" name="TextBox 6"/>
          <p:cNvSpPr txBox="1">
            <a:spLocks noChangeArrowheads="1"/>
          </p:cNvSpPr>
          <p:nvPr/>
        </p:nvSpPr>
        <p:spPr bwMode="auto">
          <a:xfrm>
            <a:off x="462064" y="1845576"/>
            <a:ext cx="23240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i="1" dirty="0" err="1"/>
              <a:t>Synaptolaemus</a:t>
            </a:r>
            <a:r>
              <a:rPr lang="en-US" sz="1400" i="1" dirty="0"/>
              <a:t> </a:t>
            </a:r>
            <a:r>
              <a:rPr lang="en-US" sz="1400" i="1" dirty="0" err="1" smtClean="0"/>
              <a:t>cingulatus</a:t>
            </a:r>
            <a:endParaRPr lang="en-US" sz="1400" i="1" dirty="0"/>
          </a:p>
          <a:p>
            <a:pPr algn="ctr" eaLnBrk="1" hangingPunct="1"/>
            <a:r>
              <a:rPr lang="en-US" sz="1400" dirty="0"/>
              <a:t>AMNH </a:t>
            </a:r>
            <a:r>
              <a:rPr lang="en-US" sz="1400" dirty="0" smtClean="0"/>
              <a:t>91095</a:t>
            </a:r>
            <a:endParaRPr lang="en-US" sz="1400" dirty="0">
              <a:latin typeface="Calibri" charset="0"/>
            </a:endParaRPr>
          </a:p>
        </p:txBody>
      </p:sp>
      <p:cxnSp>
        <p:nvCxnSpPr>
          <p:cNvPr id="9" name="Straight Arrow Connector 8"/>
          <p:cNvCxnSpPr>
            <a:stCxn id="36" idx="2"/>
          </p:cNvCxnSpPr>
          <p:nvPr/>
        </p:nvCxnSpPr>
        <p:spPr>
          <a:xfrm>
            <a:off x="1624097" y="2697979"/>
            <a:ext cx="0" cy="1660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0" name="TextBox 12"/>
          <p:cNvSpPr txBox="1">
            <a:spLocks noChangeArrowheads="1"/>
          </p:cNvSpPr>
          <p:nvPr/>
        </p:nvSpPr>
        <p:spPr bwMode="auto">
          <a:xfrm>
            <a:off x="2691594" y="4536053"/>
            <a:ext cx="20079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dirty="0" smtClean="0">
                <a:latin typeface="Calibri" charset="0"/>
              </a:rPr>
              <a:t>Draw prepared specimen</a:t>
            </a:r>
            <a:endParaRPr lang="en-US" sz="1400" dirty="0">
              <a:latin typeface="Calibri" charset="0"/>
            </a:endParaRPr>
          </a:p>
        </p:txBody>
      </p:sp>
      <p:sp>
        <p:nvSpPr>
          <p:cNvPr id="3081" name="TextBox 13"/>
          <p:cNvSpPr txBox="1">
            <a:spLocks noChangeArrowheads="1"/>
          </p:cNvSpPr>
          <p:nvPr/>
        </p:nvSpPr>
        <p:spPr bwMode="auto">
          <a:xfrm>
            <a:off x="4340220" y="2407418"/>
            <a:ext cx="164138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dirty="0" smtClean="0">
                <a:latin typeface="Calibri" charset="0"/>
              </a:rPr>
              <a:t>Drawing about anatomical entity</a:t>
            </a:r>
            <a:endParaRPr lang="en-US" sz="1400" dirty="0">
              <a:latin typeface="Calibri" charset="0"/>
            </a:endParaRPr>
          </a:p>
          <a:p>
            <a:pPr algn="ctr" eaLnBrk="1" hangingPunct="1"/>
            <a:endParaRPr lang="en-US" sz="1600" b="1" dirty="0">
              <a:latin typeface="Calibri" charset="0"/>
            </a:endParaRPr>
          </a:p>
        </p:txBody>
      </p:sp>
      <p:sp>
        <p:nvSpPr>
          <p:cNvPr id="3082" name="TextBox 16"/>
          <p:cNvSpPr txBox="1">
            <a:spLocks noChangeArrowheads="1"/>
          </p:cNvSpPr>
          <p:nvPr/>
        </p:nvSpPr>
        <p:spPr bwMode="auto">
          <a:xfrm rot="5400000">
            <a:off x="1010446" y="3408798"/>
            <a:ext cx="17061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 dirty="0" err="1">
                <a:latin typeface="Calibri" charset="0"/>
              </a:rPr>
              <a:t>m</a:t>
            </a:r>
            <a:r>
              <a:rPr lang="en-US" sz="1400" i="1" dirty="0" err="1" smtClean="0">
                <a:latin typeface="Calibri" charset="0"/>
              </a:rPr>
              <a:t>aterial_processing</a:t>
            </a:r>
            <a:endParaRPr lang="en-US" sz="1400" i="1" dirty="0">
              <a:latin typeface="Calibri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151997" y="3223200"/>
            <a:ext cx="479170" cy="1312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4" name="TextBox 19"/>
          <p:cNvSpPr txBox="1">
            <a:spLocks noChangeArrowheads="1"/>
          </p:cNvSpPr>
          <p:nvPr/>
        </p:nvSpPr>
        <p:spPr bwMode="auto">
          <a:xfrm rot="17201448">
            <a:off x="3986055" y="3814026"/>
            <a:ext cx="8794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 dirty="0" err="1">
                <a:latin typeface="Calibri" charset="0"/>
              </a:rPr>
              <a:t>is_output</a:t>
            </a:r>
            <a:endParaRPr lang="en-US" sz="1400" i="1" dirty="0">
              <a:latin typeface="Calibri" charset="0"/>
            </a:endParaRPr>
          </a:p>
        </p:txBody>
      </p:sp>
      <p:sp>
        <p:nvSpPr>
          <p:cNvPr id="3085" name="TextBox 20"/>
          <p:cNvSpPr txBox="1">
            <a:spLocks noChangeArrowheads="1"/>
          </p:cNvSpPr>
          <p:nvPr/>
        </p:nvSpPr>
        <p:spPr bwMode="auto">
          <a:xfrm>
            <a:off x="6180802" y="5280140"/>
            <a:ext cx="2322695" cy="58477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1" dirty="0">
                <a:latin typeface="Calibri" charset="0"/>
              </a:rPr>
              <a:t>OBI: </a:t>
            </a:r>
            <a:r>
              <a:rPr lang="en-US" sz="1600" b="1" dirty="0" smtClean="0">
                <a:latin typeface="Calibri" charset="0"/>
              </a:rPr>
              <a:t>Interpreting Data-</a:t>
            </a:r>
          </a:p>
          <a:p>
            <a:pPr algn="ctr" eaLnBrk="1" hangingPunct="1"/>
            <a:r>
              <a:rPr lang="en-US" sz="1600" b="1" dirty="0" smtClean="0">
                <a:latin typeface="Calibri" charset="0"/>
              </a:rPr>
              <a:t>phenotypic assessment</a:t>
            </a:r>
            <a:endParaRPr lang="en-US" sz="1600" b="1" dirty="0">
              <a:latin typeface="Calibri" charset="0"/>
            </a:endParaRPr>
          </a:p>
        </p:txBody>
      </p:sp>
      <p:pic>
        <p:nvPicPr>
          <p:cNvPr id="308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772190"/>
            <a:ext cx="7540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7" name="TextBox 28"/>
          <p:cNvSpPr txBox="1">
            <a:spLocks noChangeArrowheads="1"/>
          </p:cNvSpPr>
          <p:nvPr/>
        </p:nvSpPr>
        <p:spPr bwMode="auto">
          <a:xfrm>
            <a:off x="6305262" y="1877460"/>
            <a:ext cx="2710535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 dirty="0" smtClean="0">
                <a:latin typeface="Calibri" charset="0"/>
              </a:rPr>
              <a:t>Phenotype (character) annotation:</a:t>
            </a:r>
          </a:p>
          <a:p>
            <a:pPr algn="ctr"/>
            <a:r>
              <a:rPr lang="en-US" sz="1400" dirty="0" smtClean="0">
                <a:latin typeface="Calibri" charset="0"/>
              </a:rPr>
              <a:t>S. </a:t>
            </a:r>
            <a:r>
              <a:rPr lang="en-US" sz="1400" dirty="0" err="1" smtClean="0">
                <a:latin typeface="Calibri" charset="0"/>
              </a:rPr>
              <a:t>Cingulatus</a:t>
            </a:r>
            <a:r>
              <a:rPr lang="en-US" sz="1400" dirty="0" smtClean="0">
                <a:latin typeface="Calibri" charset="0"/>
              </a:rPr>
              <a:t>: </a:t>
            </a:r>
            <a:r>
              <a:rPr lang="en-US" sz="1400" dirty="0" err="1" smtClean="0"/>
              <a:t>mesethmoid</a:t>
            </a:r>
            <a:endParaRPr lang="en-US" sz="1400" dirty="0"/>
          </a:p>
          <a:p>
            <a:pPr algn="ctr"/>
            <a:r>
              <a:rPr lang="en-US" sz="1400" dirty="0" smtClean="0"/>
              <a:t>narrow</a:t>
            </a:r>
            <a:endParaRPr lang="en-US" sz="1400" dirty="0">
              <a:latin typeface="Calibri" charset="0"/>
            </a:endParaRPr>
          </a:p>
          <a:p>
            <a:pPr algn="ctr" eaLnBrk="1" hangingPunct="1"/>
            <a:endParaRPr lang="en-US" sz="1600" b="1" dirty="0">
              <a:latin typeface="Calibri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816107" y="3251440"/>
            <a:ext cx="1041893" cy="1435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9" name="TextBox 34"/>
          <p:cNvSpPr txBox="1">
            <a:spLocks noChangeArrowheads="1"/>
          </p:cNvSpPr>
          <p:nvPr/>
        </p:nvSpPr>
        <p:spPr bwMode="auto">
          <a:xfrm rot="3841934">
            <a:off x="6259676" y="3938977"/>
            <a:ext cx="766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 dirty="0" err="1">
                <a:latin typeface="Calibri" charset="0"/>
              </a:rPr>
              <a:t>is_input</a:t>
            </a:r>
            <a:endParaRPr lang="en-US" sz="1400" i="1" dirty="0">
              <a:latin typeface="Calibri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7717679" y="3251440"/>
            <a:ext cx="374648" cy="1435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1" name="TextBox 37"/>
          <p:cNvSpPr txBox="1">
            <a:spLocks noChangeArrowheads="1"/>
          </p:cNvSpPr>
          <p:nvPr/>
        </p:nvSpPr>
        <p:spPr bwMode="auto">
          <a:xfrm rot="-4624400">
            <a:off x="7597737" y="3699959"/>
            <a:ext cx="8778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 dirty="0" err="1">
                <a:latin typeface="Calibri" charset="0"/>
              </a:rPr>
              <a:t>is_output</a:t>
            </a:r>
            <a:endParaRPr lang="en-US" sz="1400" i="1" dirty="0">
              <a:latin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563" y="1214460"/>
            <a:ext cx="2721043" cy="673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9970" y="5147524"/>
            <a:ext cx="1990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cleared </a:t>
            </a:r>
            <a:r>
              <a:rPr lang="en-US" sz="1400" dirty="0"/>
              <a:t>and </a:t>
            </a:r>
            <a:r>
              <a:rPr lang="en-US" sz="1400" dirty="0" smtClean="0"/>
              <a:t>stained for </a:t>
            </a:r>
          </a:p>
          <a:p>
            <a:r>
              <a:rPr lang="en-US" sz="1400" dirty="0"/>
              <a:t>c</a:t>
            </a:r>
            <a:r>
              <a:rPr lang="en-US" sz="1400" dirty="0" smtClean="0"/>
              <a:t>artilage and </a:t>
            </a:r>
            <a:r>
              <a:rPr lang="en-US" sz="1400" dirty="0"/>
              <a:t>bone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101" y="4433451"/>
            <a:ext cx="922603" cy="800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9793" y="5670744"/>
            <a:ext cx="2267568" cy="338554"/>
          </a:xfrm>
          <a:prstGeom prst="rect">
            <a:avLst/>
          </a:prstGeom>
          <a:noFill/>
          <a:ln w="28575" cmpd="sng">
            <a:solidFill>
              <a:srgbClr val="E46C0A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OBI:processed</a:t>
            </a:r>
            <a:r>
              <a:rPr lang="en-US" sz="1600" b="1" dirty="0" smtClean="0"/>
              <a:t> specimen</a:t>
            </a:r>
            <a:endParaRPr lang="en-US" sz="1600" b="1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2935346" y="5169745"/>
            <a:ext cx="32015" cy="477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16"/>
          <p:cNvSpPr txBox="1">
            <a:spLocks noChangeArrowheads="1"/>
          </p:cNvSpPr>
          <p:nvPr/>
        </p:nvSpPr>
        <p:spPr bwMode="auto">
          <a:xfrm rot="16364472">
            <a:off x="2688500" y="5322615"/>
            <a:ext cx="768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 dirty="0" err="1">
                <a:latin typeface="Calibri" charset="0"/>
              </a:rPr>
              <a:t>is_input</a:t>
            </a:r>
            <a:endParaRPr lang="en-US" sz="1400" i="1" dirty="0">
              <a:latin typeface="Calibri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721771" y="4800396"/>
            <a:ext cx="1928733" cy="369332"/>
          </a:xfrm>
          <a:prstGeom prst="rect">
            <a:avLst/>
          </a:prstGeom>
          <a:ln w="28575" cmpd="sng">
            <a:solidFill>
              <a:srgbClr val="E46C0A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latin typeface="Calibri" charset="0"/>
              </a:rPr>
              <a:t>OBI:imaging</a:t>
            </a:r>
            <a:r>
              <a:rPr lang="en-US" b="1" dirty="0">
                <a:latin typeface="Calibri" charset="0"/>
              </a:rPr>
              <a:t> assay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971738" y="2579709"/>
            <a:ext cx="1639429" cy="646331"/>
          </a:xfrm>
          <a:prstGeom prst="rect">
            <a:avLst/>
          </a:prstGeom>
          <a:ln w="28575" cmpd="sng">
            <a:solidFill>
              <a:srgbClr val="E46C0A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Calibri" charset="0"/>
              </a:rPr>
              <a:t>OBI:Conclusion</a:t>
            </a:r>
            <a:r>
              <a:rPr lang="en-US" b="1" dirty="0" smtClean="0">
                <a:latin typeface="Calibri" charset="0"/>
              </a:rPr>
              <a:t> </a:t>
            </a:r>
          </a:p>
          <a:p>
            <a:pPr algn="ctr"/>
            <a:r>
              <a:rPr lang="en-US" b="1" dirty="0" smtClean="0">
                <a:latin typeface="Calibri" charset="0"/>
              </a:rPr>
              <a:t>(textual entity) </a:t>
            </a:r>
            <a:endParaRPr lang="en-US" b="1" dirty="0">
              <a:latin typeface="Calibri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1245" y="2328647"/>
            <a:ext cx="1525703" cy="369332"/>
          </a:xfrm>
          <a:prstGeom prst="rect">
            <a:avLst/>
          </a:prstGeom>
          <a:ln w="28575" cmpd="sng">
            <a:solidFill>
              <a:srgbClr val="E46C0A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latin typeface="Calibri" charset="0"/>
              </a:rPr>
              <a:t>OBI:Specimen</a:t>
            </a:r>
            <a:endParaRPr lang="en-US" b="1" dirty="0">
              <a:latin typeface="Calibri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31167" y="2853868"/>
            <a:ext cx="1184940" cy="369332"/>
          </a:xfrm>
          <a:prstGeom prst="rect">
            <a:avLst/>
          </a:prstGeom>
          <a:noFill/>
          <a:ln w="28575" cmpd="sng">
            <a:solidFill>
              <a:srgbClr val="E46C0A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alibri" charset="0"/>
              </a:rPr>
              <a:t>OBI:Image</a:t>
            </a:r>
            <a:endParaRPr lang="en-US" b="1" dirty="0">
              <a:latin typeface="Calibri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142676" y="6351398"/>
            <a:ext cx="6888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Sidlauskas</a:t>
            </a:r>
            <a:r>
              <a:rPr lang="en-US" sz="1600" dirty="0" smtClean="0"/>
              <a:t> and </a:t>
            </a:r>
            <a:r>
              <a:rPr lang="en-US" sz="1600" dirty="0" err="1" smtClean="0"/>
              <a:t>Vari</a:t>
            </a:r>
            <a:r>
              <a:rPr lang="en-US" sz="1600" dirty="0" smtClean="0"/>
              <a:t>, </a:t>
            </a:r>
            <a:r>
              <a:rPr lang="en-US" sz="1600" i="1" dirty="0"/>
              <a:t>Zoological Journal of the </a:t>
            </a:r>
            <a:r>
              <a:rPr lang="en-US" sz="1600" i="1" dirty="0" err="1"/>
              <a:t>Linnean</a:t>
            </a:r>
            <a:r>
              <a:rPr lang="en-US" sz="1600" i="1" dirty="0"/>
              <a:t> Society</a:t>
            </a:r>
            <a:r>
              <a:rPr lang="en-US" sz="1600" dirty="0"/>
              <a:t>, 2008, </a:t>
            </a:r>
            <a:r>
              <a:rPr lang="en-US" sz="1600" b="1" dirty="0"/>
              <a:t>154</a:t>
            </a:r>
            <a:r>
              <a:rPr lang="en-US" sz="1600" dirty="0"/>
              <a:t>, 70–210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323264" y="948000"/>
            <a:ext cx="5981997" cy="5266950"/>
          </a:xfrm>
          <a:prstGeom prst="roundRect">
            <a:avLst/>
          </a:prstGeom>
          <a:solidFill>
            <a:schemeClr val="bg2">
              <a:alpha val="26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5926592" y="3251440"/>
            <a:ext cx="2742464" cy="2691946"/>
          </a:xfrm>
          <a:prstGeom prst="roundRect">
            <a:avLst/>
          </a:prstGeom>
          <a:solidFill>
            <a:schemeClr val="bg2">
              <a:alpha val="26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28"/>
          <p:cNvSpPr txBox="1">
            <a:spLocks noChangeArrowheads="1"/>
          </p:cNvSpPr>
          <p:nvPr/>
        </p:nvSpPr>
        <p:spPr bwMode="auto">
          <a:xfrm>
            <a:off x="6529378" y="4812300"/>
            <a:ext cx="175558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 smtClean="0">
                <a:latin typeface="Calibri" charset="0"/>
              </a:rPr>
              <a:t>Brian, 2008, maybe in </a:t>
            </a:r>
            <a:r>
              <a:rPr lang="en-US" sz="1200" dirty="0" smtClean="0"/>
              <a:t>Venezuela</a:t>
            </a:r>
            <a:endParaRPr lang="en-US" sz="1400" dirty="0">
              <a:latin typeface="Calibri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32608" y="219240"/>
            <a:ext cx="8692444" cy="6434666"/>
          </a:xfrm>
          <a:prstGeom prst="rect">
            <a:avLst/>
          </a:prstGeom>
          <a:noFill/>
          <a:ln w="19050" cap="flat" cmpd="sng" algn="ctr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549816" y="891294"/>
            <a:ext cx="2171091" cy="584776"/>
          </a:xfrm>
          <a:prstGeom prst="rect">
            <a:avLst/>
          </a:prstGeom>
          <a:ln w="28575" cmpd="sng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ECO:</a:t>
            </a:r>
            <a:r>
              <a:rPr lang="en-US" sz="1600" b="1" dirty="0" smtClean="0"/>
              <a:t>000000X</a:t>
            </a:r>
            <a:endParaRPr lang="en-US" sz="1600" b="1" dirty="0"/>
          </a:p>
          <a:p>
            <a:r>
              <a:rPr lang="en-US" sz="1600" b="1" dirty="0" smtClean="0"/>
              <a:t>Imaging assay evidence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26218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04" y="1331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Anatomical evidence is cumulative and synergistic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474"/>
          <a:stretch/>
        </p:blipFill>
        <p:spPr>
          <a:xfrm>
            <a:off x="2570235" y="1016876"/>
            <a:ext cx="675243" cy="461355"/>
          </a:xfrm>
          <a:prstGeom prst="rect">
            <a:avLst/>
          </a:prstGeom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960685" y="1070468"/>
            <a:ext cx="833998" cy="18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i="1" dirty="0" err="1"/>
              <a:t>Synaptolaemus</a:t>
            </a:r>
            <a:r>
              <a:rPr lang="en-US" sz="1400" i="1" dirty="0"/>
              <a:t> </a:t>
            </a:r>
            <a:r>
              <a:rPr lang="en-US" sz="1400" i="1" dirty="0" err="1" smtClean="0"/>
              <a:t>cingulatus</a:t>
            </a:r>
            <a:endParaRPr lang="en-US" sz="1400" i="1" dirty="0"/>
          </a:p>
          <a:p>
            <a:pPr algn="ctr" eaLnBrk="1" hangingPunct="1"/>
            <a:r>
              <a:rPr lang="en-US" sz="1400" dirty="0"/>
              <a:t>AMNH </a:t>
            </a:r>
            <a:r>
              <a:rPr lang="en-US" sz="1400" dirty="0" smtClean="0"/>
              <a:t>91095</a:t>
            </a:r>
            <a:endParaRPr lang="en-US" sz="1400" dirty="0">
              <a:latin typeface="Calibri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377684" y="1598085"/>
            <a:ext cx="0" cy="358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448134" y="1450048"/>
            <a:ext cx="171952" cy="41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560" y="1746773"/>
            <a:ext cx="270598" cy="35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28"/>
          <p:cNvSpPr txBox="1">
            <a:spLocks noChangeArrowheads="1"/>
          </p:cNvSpPr>
          <p:nvPr/>
        </p:nvSpPr>
        <p:spPr bwMode="auto">
          <a:xfrm>
            <a:off x="3312565" y="1075958"/>
            <a:ext cx="11625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 dirty="0" err="1" smtClean="0"/>
              <a:t>mesethmoid</a:t>
            </a:r>
            <a:endParaRPr lang="en-US" sz="1400" dirty="0"/>
          </a:p>
          <a:p>
            <a:pPr algn="ctr"/>
            <a:r>
              <a:rPr lang="en-US" sz="1400" dirty="0" smtClean="0"/>
              <a:t>narrow</a:t>
            </a:r>
            <a:endParaRPr lang="en-US" sz="1400" dirty="0">
              <a:latin typeface="Calibri" charset="0"/>
            </a:endParaRPr>
          </a:p>
          <a:p>
            <a:pPr algn="ctr" eaLnBrk="1" hangingPunct="1"/>
            <a:endParaRPr lang="en-US" sz="1600" b="1" dirty="0">
              <a:latin typeface="Calibri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066728" y="1430035"/>
            <a:ext cx="245837" cy="415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694158" y="1559900"/>
            <a:ext cx="199689" cy="1868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574" y="828924"/>
            <a:ext cx="976454" cy="24154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3194" y="1464136"/>
            <a:ext cx="551703" cy="5846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3958" y="1972188"/>
            <a:ext cx="331079" cy="287118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1587500" y="1963100"/>
            <a:ext cx="218672" cy="167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7351" y="2203554"/>
            <a:ext cx="1964094" cy="2624585"/>
          </a:xfrm>
          <a:prstGeom prst="rect">
            <a:avLst/>
          </a:prstGeom>
        </p:spPr>
      </p:pic>
      <p:sp>
        <p:nvSpPr>
          <p:cNvPr id="69" name="Rounded Rectangle 68"/>
          <p:cNvSpPr/>
          <p:nvPr/>
        </p:nvSpPr>
        <p:spPr>
          <a:xfrm>
            <a:off x="292100" y="828924"/>
            <a:ext cx="4233825" cy="1520576"/>
          </a:xfrm>
          <a:prstGeom prst="roundRect">
            <a:avLst/>
          </a:prstGeom>
          <a:solidFill>
            <a:schemeClr val="bg2">
              <a:alpha val="26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1895610" y="2923570"/>
            <a:ext cx="4954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.</a:t>
            </a:r>
            <a:endParaRPr lang="en-US" sz="9600" dirty="0"/>
          </a:p>
        </p:txBody>
      </p:sp>
      <p:sp>
        <p:nvSpPr>
          <p:cNvPr id="74" name="TextBox 73"/>
          <p:cNvSpPr txBox="1"/>
          <p:nvPr/>
        </p:nvSpPr>
        <p:spPr>
          <a:xfrm>
            <a:off x="1896673" y="5359400"/>
            <a:ext cx="4954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.</a:t>
            </a:r>
            <a:endParaRPr lang="en-US" sz="9600" dirty="0"/>
          </a:p>
        </p:txBody>
      </p:sp>
      <p:sp>
        <p:nvSpPr>
          <p:cNvPr id="75" name="TextBox 20"/>
          <p:cNvSpPr txBox="1">
            <a:spLocks noChangeArrowheads="1"/>
          </p:cNvSpPr>
          <p:nvPr/>
        </p:nvSpPr>
        <p:spPr bwMode="auto">
          <a:xfrm>
            <a:off x="4630588" y="5993253"/>
            <a:ext cx="2322695" cy="338554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1" dirty="0">
                <a:latin typeface="Calibri" charset="0"/>
              </a:rPr>
              <a:t>OBI: </a:t>
            </a:r>
            <a:r>
              <a:rPr lang="en-US" sz="1600" b="1" dirty="0" smtClean="0">
                <a:latin typeface="Calibri" charset="0"/>
              </a:rPr>
              <a:t>Interpreting Data</a:t>
            </a:r>
          </a:p>
        </p:txBody>
      </p:sp>
      <p:pic>
        <p:nvPicPr>
          <p:cNvPr id="7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986" y="3977015"/>
            <a:ext cx="7540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325373" y="4261962"/>
            <a:ext cx="4906213" cy="2438494"/>
            <a:chOff x="325373" y="4261962"/>
            <a:chExt cx="4906213" cy="2438494"/>
          </a:xfrm>
        </p:grpSpPr>
        <p:sp>
          <p:nvSpPr>
            <p:cNvPr id="54" name="TextBox 6"/>
            <p:cNvSpPr txBox="1">
              <a:spLocks noChangeArrowheads="1"/>
            </p:cNvSpPr>
            <p:nvPr/>
          </p:nvSpPr>
          <p:spPr bwMode="auto">
            <a:xfrm>
              <a:off x="428969" y="4842368"/>
              <a:ext cx="179582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i="1" dirty="0" err="1"/>
                <a:t>Schizodon</a:t>
              </a:r>
              <a:r>
                <a:rPr lang="en-US" sz="1400" i="1" dirty="0"/>
                <a:t> </a:t>
              </a:r>
              <a:r>
                <a:rPr lang="en-US" sz="1400" i="1" dirty="0" err="1" smtClean="0"/>
                <a:t>fasciatus</a:t>
              </a:r>
              <a:endParaRPr lang="en-US" sz="1400" dirty="0"/>
            </a:p>
            <a:p>
              <a:pPr algn="ctr" eaLnBrk="1" hangingPunct="1"/>
              <a:r>
                <a:rPr lang="en-US" sz="1400" dirty="0" smtClean="0"/>
                <a:t> </a:t>
              </a:r>
              <a:r>
                <a:rPr lang="en-US" sz="1400" dirty="0"/>
                <a:t>INPA </a:t>
              </a:r>
              <a:r>
                <a:rPr lang="en-US" sz="1400" dirty="0" smtClean="0"/>
                <a:t>21606</a:t>
              </a:r>
              <a:endParaRPr lang="en-US" sz="1400" i="1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1251112" y="5570523"/>
              <a:ext cx="0" cy="3589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2435434" y="5247348"/>
              <a:ext cx="171952" cy="4189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0860" y="5544073"/>
              <a:ext cx="270598" cy="355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9" name="Straight Arrow Connector 58"/>
            <p:cNvCxnSpPr/>
            <p:nvPr/>
          </p:nvCxnSpPr>
          <p:spPr>
            <a:xfrm>
              <a:off x="3054028" y="5227335"/>
              <a:ext cx="245837" cy="4153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3681458" y="5357200"/>
              <a:ext cx="199689" cy="1868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70494" y="5261436"/>
              <a:ext cx="551703" cy="584602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41258" y="5769488"/>
              <a:ext cx="331079" cy="287118"/>
            </a:xfrm>
            <a:prstGeom prst="rect">
              <a:avLst/>
            </a:prstGeom>
          </p:spPr>
        </p:pic>
        <p:cxnSp>
          <p:nvCxnSpPr>
            <p:cNvPr id="64" name="Straight Arrow Connector 63"/>
            <p:cNvCxnSpPr/>
            <p:nvPr/>
          </p:nvCxnSpPr>
          <p:spPr>
            <a:xfrm flipV="1">
              <a:off x="1460928" y="5935538"/>
              <a:ext cx="218672" cy="1675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84634" y="4592390"/>
              <a:ext cx="1185741" cy="688735"/>
            </a:xfrm>
            <a:prstGeom prst="rect">
              <a:avLst/>
            </a:prstGeom>
          </p:spPr>
        </p:pic>
        <p:sp>
          <p:nvSpPr>
            <p:cNvPr id="58" name="TextBox 28"/>
            <p:cNvSpPr txBox="1">
              <a:spLocks noChangeArrowheads="1"/>
            </p:cNvSpPr>
            <p:nvPr/>
          </p:nvSpPr>
          <p:spPr bwMode="auto">
            <a:xfrm>
              <a:off x="3426865" y="4873258"/>
              <a:ext cx="1162560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dirty="0" err="1" smtClean="0"/>
                <a:t>mesethmoid</a:t>
              </a:r>
              <a:endParaRPr lang="en-US" sz="1400" dirty="0"/>
            </a:p>
            <a:p>
              <a:pPr algn="ctr"/>
              <a:r>
                <a:rPr lang="en-US" sz="1400" dirty="0" smtClean="0"/>
                <a:t>wide</a:t>
              </a:r>
              <a:endParaRPr lang="en-US" sz="1400" dirty="0">
                <a:latin typeface="Calibri" charset="0"/>
              </a:endParaRPr>
            </a:p>
            <a:p>
              <a:pPr algn="ctr" eaLnBrk="1" hangingPunct="1"/>
              <a:endParaRPr lang="en-US" sz="1600" b="1" dirty="0">
                <a:latin typeface="Calibri" charset="0"/>
              </a:endParaRP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68794" y="4372979"/>
              <a:ext cx="901700" cy="500279"/>
            </a:xfrm>
            <a:prstGeom prst="rect">
              <a:avLst/>
            </a:prstGeom>
          </p:spPr>
        </p:pic>
        <p:sp>
          <p:nvSpPr>
            <p:cNvPr id="70" name="Rounded Rectangle 69"/>
            <p:cNvSpPr/>
            <p:nvPr/>
          </p:nvSpPr>
          <p:spPr>
            <a:xfrm>
              <a:off x="325373" y="4261962"/>
              <a:ext cx="4233825" cy="1821338"/>
            </a:xfrm>
            <a:prstGeom prst="roundRect">
              <a:avLst/>
            </a:prstGeom>
            <a:solidFill>
              <a:schemeClr val="bg2">
                <a:alpha val="26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98169" y="4947508"/>
              <a:ext cx="49544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.</a:t>
              </a:r>
              <a:endParaRPr lang="en-US" sz="96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896038" y="5130796"/>
              <a:ext cx="49544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.</a:t>
              </a:r>
              <a:endParaRPr lang="en-US" sz="9600" dirty="0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4559198" y="4267200"/>
              <a:ext cx="672388" cy="6242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34"/>
          <p:cNvSpPr txBox="1">
            <a:spLocks noChangeArrowheads="1"/>
          </p:cNvSpPr>
          <p:nvPr/>
        </p:nvSpPr>
        <p:spPr bwMode="auto">
          <a:xfrm rot="3841934">
            <a:off x="4640906" y="3881071"/>
            <a:ext cx="766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 dirty="0" err="1">
                <a:latin typeface="Calibri" charset="0"/>
              </a:rPr>
              <a:t>is_input</a:t>
            </a:r>
            <a:endParaRPr lang="en-US" sz="1400" i="1" dirty="0">
              <a:latin typeface="Calibri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6319865" y="3456265"/>
            <a:ext cx="374648" cy="1435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37"/>
          <p:cNvSpPr txBox="1">
            <a:spLocks noChangeArrowheads="1"/>
          </p:cNvSpPr>
          <p:nvPr/>
        </p:nvSpPr>
        <p:spPr bwMode="auto">
          <a:xfrm rot="16975600">
            <a:off x="6199923" y="3904784"/>
            <a:ext cx="8778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 dirty="0" err="1">
                <a:latin typeface="Calibri" charset="0"/>
              </a:rPr>
              <a:t>is_output</a:t>
            </a:r>
            <a:endParaRPr lang="en-US" sz="1400" i="1" dirty="0">
              <a:latin typeface="Calibri" charset="0"/>
            </a:endParaRPr>
          </a:p>
        </p:txBody>
      </p:sp>
      <p:sp>
        <p:nvSpPr>
          <p:cNvPr id="82" name="TextBox 28"/>
          <p:cNvSpPr txBox="1">
            <a:spLocks noChangeArrowheads="1"/>
          </p:cNvSpPr>
          <p:nvPr/>
        </p:nvSpPr>
        <p:spPr bwMode="auto">
          <a:xfrm>
            <a:off x="5496610" y="5097494"/>
            <a:ext cx="10182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 dirty="0" smtClean="0">
                <a:latin typeface="Calibri" charset="0"/>
              </a:rPr>
              <a:t>Brian, 2008</a:t>
            </a:r>
            <a:endParaRPr lang="en-US" sz="1400" dirty="0">
              <a:latin typeface="Calibri" charset="0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4559198" y="2968865"/>
            <a:ext cx="810425" cy="1298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32608" y="219240"/>
            <a:ext cx="8692444" cy="6434666"/>
          </a:xfrm>
          <a:prstGeom prst="rect">
            <a:avLst/>
          </a:prstGeom>
          <a:noFill/>
          <a:ln w="19050" cap="flat" cmpd="sng" algn="ctr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4515713" y="5446121"/>
            <a:ext cx="280976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Phylogeny construction using PAUP</a:t>
            </a:r>
            <a:r>
              <a:rPr lang="en-US" sz="1600" dirty="0"/>
              <a:t>* </a:t>
            </a:r>
            <a:r>
              <a:rPr lang="en-US" sz="1600" dirty="0" smtClean="0"/>
              <a:t>4.0 Beta </a:t>
            </a:r>
            <a:r>
              <a:rPr lang="en-US" sz="1600" dirty="0"/>
              <a:t>10</a:t>
            </a:r>
          </a:p>
        </p:txBody>
      </p:sp>
      <p:sp>
        <p:nvSpPr>
          <p:cNvPr id="92" name="TextBox 13"/>
          <p:cNvSpPr txBox="1">
            <a:spLocks noChangeArrowheads="1"/>
          </p:cNvSpPr>
          <p:nvPr/>
        </p:nvSpPr>
        <p:spPr bwMode="auto">
          <a:xfrm>
            <a:off x="7392547" y="4997465"/>
            <a:ext cx="94128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dirty="0" smtClean="0">
                <a:latin typeface="Calibri" charset="0"/>
              </a:rPr>
              <a:t>phylogeny</a:t>
            </a:r>
            <a:endParaRPr lang="en-US" sz="1400" dirty="0">
              <a:latin typeface="Calibri" charset="0"/>
            </a:endParaRPr>
          </a:p>
          <a:p>
            <a:pPr algn="ctr" eaLnBrk="1" hangingPunct="1"/>
            <a:endParaRPr lang="en-US" sz="1600" b="1" dirty="0">
              <a:latin typeface="Calibri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140245" y="5303003"/>
            <a:ext cx="1639429" cy="369332"/>
          </a:xfrm>
          <a:prstGeom prst="rect">
            <a:avLst/>
          </a:prstGeom>
          <a:noFill/>
          <a:ln w="28575" cmpd="sng">
            <a:solidFill>
              <a:srgbClr val="E46C0A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alibri" charset="0"/>
              </a:rPr>
              <a:t>OBI:Conclusion</a:t>
            </a:r>
            <a:endParaRPr lang="en-US" b="1" dirty="0">
              <a:latin typeface="Calibri" charset="0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114552" y="816914"/>
            <a:ext cx="6911645" cy="5582246"/>
          </a:xfrm>
          <a:prstGeom prst="roundRect">
            <a:avLst/>
          </a:prstGeom>
          <a:solidFill>
            <a:schemeClr val="bg2">
              <a:alpha val="26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6657758" y="1020793"/>
            <a:ext cx="2331024" cy="646331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ECO:0000080</a:t>
            </a:r>
          </a:p>
          <a:p>
            <a:r>
              <a:rPr lang="en-US" b="1" dirty="0"/>
              <a:t>phylogenetic evidence</a:t>
            </a: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 rotWithShape="1">
          <a:blip r:embed="rId2"/>
          <a:srcRect l="6474"/>
          <a:stretch/>
        </p:blipFill>
        <p:spPr>
          <a:xfrm>
            <a:off x="2582935" y="2667876"/>
            <a:ext cx="675243" cy="461355"/>
          </a:xfrm>
          <a:prstGeom prst="rect">
            <a:avLst/>
          </a:prstGeom>
        </p:spPr>
      </p:pic>
      <p:sp>
        <p:nvSpPr>
          <p:cNvPr id="99" name="TextBox 6"/>
          <p:cNvSpPr txBox="1">
            <a:spLocks noChangeArrowheads="1"/>
          </p:cNvSpPr>
          <p:nvPr/>
        </p:nvSpPr>
        <p:spPr bwMode="auto">
          <a:xfrm>
            <a:off x="232608" y="2721468"/>
            <a:ext cx="23376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 err="1"/>
              <a:t>Caenotropus</a:t>
            </a:r>
            <a:r>
              <a:rPr lang="en-US" sz="1400" i="1" dirty="0"/>
              <a:t> </a:t>
            </a:r>
            <a:r>
              <a:rPr lang="en-US" sz="1400" i="1" dirty="0" err="1" smtClean="0"/>
              <a:t>maculosus</a:t>
            </a:r>
            <a:endParaRPr lang="en-US" sz="1400" i="1" dirty="0" smtClean="0"/>
          </a:p>
          <a:p>
            <a:r>
              <a:rPr lang="en-US" sz="1400" dirty="0"/>
              <a:t>USNM 231545</a:t>
            </a:r>
            <a:endParaRPr lang="en-US" sz="1400" dirty="0">
              <a:latin typeface="Calibri" charset="0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390384" y="3249085"/>
            <a:ext cx="0" cy="358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2460834" y="3101048"/>
            <a:ext cx="171952" cy="41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260" y="3397773"/>
            <a:ext cx="270598" cy="35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28"/>
          <p:cNvSpPr txBox="1">
            <a:spLocks noChangeArrowheads="1"/>
          </p:cNvSpPr>
          <p:nvPr/>
        </p:nvSpPr>
        <p:spPr bwMode="auto">
          <a:xfrm>
            <a:off x="3325265" y="2726958"/>
            <a:ext cx="11625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 dirty="0" err="1" smtClean="0"/>
              <a:t>mesethmoid</a:t>
            </a:r>
            <a:endParaRPr lang="en-US" sz="1400" dirty="0"/>
          </a:p>
          <a:p>
            <a:pPr algn="ctr"/>
            <a:r>
              <a:rPr lang="en-US" sz="1400" dirty="0" smtClean="0"/>
              <a:t>narrow</a:t>
            </a:r>
            <a:endParaRPr lang="en-US" sz="1400" dirty="0">
              <a:latin typeface="Calibri" charset="0"/>
            </a:endParaRPr>
          </a:p>
          <a:p>
            <a:pPr algn="ctr" eaLnBrk="1" hangingPunct="1"/>
            <a:endParaRPr lang="en-US" sz="1600" b="1" dirty="0">
              <a:latin typeface="Calibri" charset="0"/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3079428" y="3081035"/>
            <a:ext cx="245837" cy="415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3706858" y="3210900"/>
            <a:ext cx="199689" cy="1868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894" y="3115136"/>
            <a:ext cx="551703" cy="584602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6658" y="3623188"/>
            <a:ext cx="331079" cy="287118"/>
          </a:xfrm>
          <a:prstGeom prst="rect">
            <a:avLst/>
          </a:prstGeom>
        </p:spPr>
      </p:pic>
      <p:cxnSp>
        <p:nvCxnSpPr>
          <p:cNvPr id="109" name="Straight Arrow Connector 108"/>
          <p:cNvCxnSpPr/>
          <p:nvPr/>
        </p:nvCxnSpPr>
        <p:spPr>
          <a:xfrm flipV="1">
            <a:off x="1600200" y="3614100"/>
            <a:ext cx="218672" cy="167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306884" y="2389730"/>
            <a:ext cx="4233825" cy="1520576"/>
          </a:xfrm>
          <a:prstGeom prst="roundRect">
            <a:avLst/>
          </a:prstGeom>
          <a:solidFill>
            <a:schemeClr val="bg2">
              <a:alpha val="26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2799274" y="2066564"/>
            <a:ext cx="3338775" cy="646331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ECO:0000071</a:t>
            </a:r>
          </a:p>
          <a:p>
            <a:r>
              <a:rPr lang="en-US" dirty="0"/>
              <a:t>morphological </a:t>
            </a:r>
            <a:r>
              <a:rPr lang="en-US" dirty="0" smtClean="0"/>
              <a:t>similarity evidence</a:t>
            </a:r>
            <a:endParaRPr lang="en-US" dirty="0"/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0685" y="2400426"/>
            <a:ext cx="685085" cy="37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54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5" grpId="0" animBg="1"/>
      <p:bldP spid="80" grpId="0"/>
      <p:bldP spid="91" grpId="0"/>
      <p:bldP spid="92" grpId="0"/>
      <p:bldP spid="93" grpId="0" animBg="1"/>
      <p:bldP spid="93" grpId="1" animBg="1"/>
      <p:bldP spid="94" grpId="0" animBg="1"/>
      <p:bldP spid="95" grpId="0" animBg="1"/>
      <p:bldP spid="110" grpId="0" animBg="1"/>
      <p:bldP spid="9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04" y="13310"/>
            <a:ext cx="86868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The means to the end matters</a:t>
            </a:r>
            <a:endParaRPr lang="en-US" sz="3600" b="1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960685" y="1070468"/>
            <a:ext cx="833998" cy="18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i="1" dirty="0" err="1"/>
              <a:t>Synaptolaemus</a:t>
            </a:r>
            <a:r>
              <a:rPr lang="en-US" sz="1400" i="1" dirty="0"/>
              <a:t> </a:t>
            </a:r>
            <a:r>
              <a:rPr lang="en-US" sz="1400" i="1" dirty="0" err="1" smtClean="0"/>
              <a:t>cingulatus</a:t>
            </a:r>
            <a:endParaRPr lang="en-US" sz="1400" i="1" dirty="0"/>
          </a:p>
          <a:p>
            <a:pPr algn="ctr" eaLnBrk="1" hangingPunct="1"/>
            <a:r>
              <a:rPr lang="en-US" sz="1400" dirty="0"/>
              <a:t>AMNH </a:t>
            </a:r>
            <a:r>
              <a:rPr lang="en-US" sz="1400" dirty="0" smtClean="0"/>
              <a:t>91095</a:t>
            </a:r>
            <a:endParaRPr lang="en-US" sz="1400" dirty="0">
              <a:latin typeface="Calibri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377684" y="1598085"/>
            <a:ext cx="301916" cy="270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448134" y="1450048"/>
            <a:ext cx="171952" cy="41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560" y="1746773"/>
            <a:ext cx="270598" cy="35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28"/>
          <p:cNvSpPr txBox="1">
            <a:spLocks noChangeArrowheads="1"/>
          </p:cNvSpPr>
          <p:nvPr/>
        </p:nvSpPr>
        <p:spPr bwMode="auto">
          <a:xfrm>
            <a:off x="3312565" y="1075958"/>
            <a:ext cx="11625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 dirty="0" err="1" smtClean="0"/>
              <a:t>Mesethmoid</a:t>
            </a:r>
            <a:endParaRPr lang="en-US" sz="1400" dirty="0"/>
          </a:p>
          <a:p>
            <a:pPr algn="ctr"/>
            <a:endParaRPr lang="en-US" sz="1400" dirty="0">
              <a:latin typeface="Calibri" charset="0"/>
            </a:endParaRPr>
          </a:p>
          <a:p>
            <a:pPr algn="ctr" eaLnBrk="1" hangingPunct="1"/>
            <a:endParaRPr lang="en-US" sz="1600" b="1" dirty="0">
              <a:latin typeface="Calibri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066728" y="1430035"/>
            <a:ext cx="245837" cy="415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694158" y="1559900"/>
            <a:ext cx="199689" cy="1868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574" y="828924"/>
            <a:ext cx="976454" cy="241544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351" y="2203554"/>
            <a:ext cx="1964094" cy="2624585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895610" y="2923570"/>
            <a:ext cx="4954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.</a:t>
            </a:r>
            <a:endParaRPr lang="en-US" sz="9600" dirty="0"/>
          </a:p>
        </p:txBody>
      </p:sp>
      <p:sp>
        <p:nvSpPr>
          <p:cNvPr id="74" name="TextBox 73"/>
          <p:cNvSpPr txBox="1"/>
          <p:nvPr/>
        </p:nvSpPr>
        <p:spPr>
          <a:xfrm>
            <a:off x="1896673" y="5359400"/>
            <a:ext cx="4954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.</a:t>
            </a:r>
            <a:endParaRPr lang="en-US" sz="9600" dirty="0"/>
          </a:p>
        </p:txBody>
      </p:sp>
      <p:sp>
        <p:nvSpPr>
          <p:cNvPr id="75" name="TextBox 20"/>
          <p:cNvSpPr txBox="1">
            <a:spLocks noChangeArrowheads="1"/>
          </p:cNvSpPr>
          <p:nvPr/>
        </p:nvSpPr>
        <p:spPr bwMode="auto">
          <a:xfrm>
            <a:off x="4630588" y="5993253"/>
            <a:ext cx="2322695" cy="338554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1" dirty="0">
                <a:latin typeface="Calibri" charset="0"/>
              </a:rPr>
              <a:t>OBI: </a:t>
            </a:r>
            <a:r>
              <a:rPr lang="en-US" sz="1600" b="1" dirty="0" smtClean="0">
                <a:latin typeface="Calibri" charset="0"/>
              </a:rPr>
              <a:t>Interpreting Data</a:t>
            </a:r>
          </a:p>
        </p:txBody>
      </p:sp>
      <p:pic>
        <p:nvPicPr>
          <p:cNvPr id="7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986" y="3977015"/>
            <a:ext cx="7540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6"/>
          <p:cNvSpPr txBox="1">
            <a:spLocks noChangeArrowheads="1"/>
          </p:cNvSpPr>
          <p:nvPr/>
        </p:nvSpPr>
        <p:spPr bwMode="auto">
          <a:xfrm>
            <a:off x="428969" y="4842368"/>
            <a:ext cx="17958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i="1" dirty="0" err="1"/>
              <a:t>Schizodon</a:t>
            </a:r>
            <a:r>
              <a:rPr lang="en-US" sz="1400" i="1" dirty="0"/>
              <a:t> </a:t>
            </a:r>
            <a:r>
              <a:rPr lang="en-US" sz="1400" i="1" dirty="0" err="1" smtClean="0"/>
              <a:t>fasciatus</a:t>
            </a:r>
            <a:endParaRPr lang="en-US" sz="1400" dirty="0"/>
          </a:p>
          <a:p>
            <a:pPr algn="ctr" eaLnBrk="1" hangingPunct="1"/>
            <a:r>
              <a:rPr lang="en-US" sz="1400" dirty="0" smtClean="0"/>
              <a:t> </a:t>
            </a:r>
            <a:r>
              <a:rPr lang="en-US" sz="1400" dirty="0"/>
              <a:t>INPA </a:t>
            </a:r>
            <a:r>
              <a:rPr lang="en-US" sz="1400" dirty="0" smtClean="0"/>
              <a:t>21606</a:t>
            </a:r>
            <a:endParaRPr lang="en-US" sz="1400" i="1" dirty="0"/>
          </a:p>
        </p:txBody>
      </p:sp>
      <p:cxnSp>
        <p:nvCxnSpPr>
          <p:cNvPr id="55" name="Straight Arrow Connector 54"/>
          <p:cNvCxnSpPr>
            <a:stCxn id="54" idx="2"/>
          </p:cNvCxnSpPr>
          <p:nvPr/>
        </p:nvCxnSpPr>
        <p:spPr>
          <a:xfrm>
            <a:off x="1326884" y="5365588"/>
            <a:ext cx="356986" cy="340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2435434" y="5247348"/>
            <a:ext cx="171952" cy="41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860" y="5544073"/>
            <a:ext cx="270598" cy="35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Straight Arrow Connector 58"/>
          <p:cNvCxnSpPr/>
          <p:nvPr/>
        </p:nvCxnSpPr>
        <p:spPr>
          <a:xfrm>
            <a:off x="3054028" y="5227335"/>
            <a:ext cx="245837" cy="415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3681458" y="5357200"/>
            <a:ext cx="199689" cy="1868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28"/>
          <p:cNvSpPr txBox="1">
            <a:spLocks noChangeArrowheads="1"/>
          </p:cNvSpPr>
          <p:nvPr/>
        </p:nvSpPr>
        <p:spPr bwMode="auto">
          <a:xfrm>
            <a:off x="3426865" y="4873258"/>
            <a:ext cx="11625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 dirty="0" err="1" smtClean="0"/>
              <a:t>mesethmoid</a:t>
            </a:r>
            <a:endParaRPr lang="en-US" sz="1400" dirty="0"/>
          </a:p>
          <a:p>
            <a:pPr algn="ctr"/>
            <a:r>
              <a:rPr lang="en-US" sz="1400" dirty="0" smtClean="0"/>
              <a:t>wide</a:t>
            </a:r>
            <a:endParaRPr lang="en-US" sz="1400" dirty="0">
              <a:latin typeface="Calibri" charset="0"/>
            </a:endParaRPr>
          </a:p>
          <a:p>
            <a:pPr algn="ctr" eaLnBrk="1" hangingPunct="1"/>
            <a:endParaRPr lang="en-US" sz="1600" b="1" dirty="0">
              <a:latin typeface="Calibri" charset="0"/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794" y="4372979"/>
            <a:ext cx="901700" cy="500279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1898169" y="4947508"/>
            <a:ext cx="4954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.</a:t>
            </a:r>
            <a:endParaRPr lang="en-US" sz="9600" dirty="0"/>
          </a:p>
        </p:txBody>
      </p:sp>
      <p:sp>
        <p:nvSpPr>
          <p:cNvPr id="73" name="TextBox 72"/>
          <p:cNvSpPr txBox="1"/>
          <p:nvPr/>
        </p:nvSpPr>
        <p:spPr>
          <a:xfrm>
            <a:off x="1896038" y="5130796"/>
            <a:ext cx="4954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.</a:t>
            </a:r>
            <a:endParaRPr lang="en-US" sz="9600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4559198" y="4267200"/>
            <a:ext cx="672388" cy="624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34"/>
          <p:cNvSpPr txBox="1">
            <a:spLocks noChangeArrowheads="1"/>
          </p:cNvSpPr>
          <p:nvPr/>
        </p:nvSpPr>
        <p:spPr bwMode="auto">
          <a:xfrm rot="3841934">
            <a:off x="4640906" y="3881071"/>
            <a:ext cx="766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 dirty="0" err="1">
                <a:latin typeface="Calibri" charset="0"/>
              </a:rPr>
              <a:t>is_input</a:t>
            </a:r>
            <a:endParaRPr lang="en-US" sz="1400" i="1" dirty="0">
              <a:latin typeface="Calibri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6319865" y="3456265"/>
            <a:ext cx="374648" cy="1435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37"/>
          <p:cNvSpPr txBox="1">
            <a:spLocks noChangeArrowheads="1"/>
          </p:cNvSpPr>
          <p:nvPr/>
        </p:nvSpPr>
        <p:spPr bwMode="auto">
          <a:xfrm rot="16975600">
            <a:off x="6199923" y="3904784"/>
            <a:ext cx="8778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 dirty="0" err="1">
                <a:latin typeface="Calibri" charset="0"/>
              </a:rPr>
              <a:t>is_output</a:t>
            </a:r>
            <a:endParaRPr lang="en-US" sz="1400" i="1" dirty="0">
              <a:latin typeface="Calibri" charset="0"/>
            </a:endParaRPr>
          </a:p>
        </p:txBody>
      </p:sp>
      <p:sp>
        <p:nvSpPr>
          <p:cNvPr id="82" name="TextBox 28"/>
          <p:cNvSpPr txBox="1">
            <a:spLocks noChangeArrowheads="1"/>
          </p:cNvSpPr>
          <p:nvPr/>
        </p:nvSpPr>
        <p:spPr bwMode="auto">
          <a:xfrm>
            <a:off x="5496610" y="5097494"/>
            <a:ext cx="10182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 dirty="0" smtClean="0">
                <a:latin typeface="Calibri" charset="0"/>
              </a:rPr>
              <a:t>Brian, 2008</a:t>
            </a:r>
            <a:endParaRPr lang="en-US" sz="1400" dirty="0">
              <a:latin typeface="Calibri" charset="0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4559198" y="2968865"/>
            <a:ext cx="810425" cy="1298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32608" y="219240"/>
            <a:ext cx="8692444" cy="6434666"/>
          </a:xfrm>
          <a:prstGeom prst="rect">
            <a:avLst/>
          </a:prstGeom>
          <a:noFill/>
          <a:ln w="19050" cap="flat" cmpd="sng" algn="ctr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4515713" y="5446121"/>
            <a:ext cx="280976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Phylogeny construction using PAUP</a:t>
            </a:r>
            <a:r>
              <a:rPr lang="en-US" sz="1600" dirty="0"/>
              <a:t>* </a:t>
            </a:r>
            <a:r>
              <a:rPr lang="en-US" sz="1600" dirty="0" smtClean="0"/>
              <a:t>4.0 Beta </a:t>
            </a:r>
            <a:r>
              <a:rPr lang="en-US" sz="1600" dirty="0"/>
              <a:t>10</a:t>
            </a:r>
          </a:p>
        </p:txBody>
      </p:sp>
      <p:sp>
        <p:nvSpPr>
          <p:cNvPr id="92" name="TextBox 13"/>
          <p:cNvSpPr txBox="1">
            <a:spLocks noChangeArrowheads="1"/>
          </p:cNvSpPr>
          <p:nvPr/>
        </p:nvSpPr>
        <p:spPr bwMode="auto">
          <a:xfrm>
            <a:off x="7392547" y="4997465"/>
            <a:ext cx="94128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dirty="0" smtClean="0">
                <a:latin typeface="Calibri" charset="0"/>
              </a:rPr>
              <a:t>phylogeny</a:t>
            </a:r>
            <a:endParaRPr lang="en-US" sz="1400" dirty="0">
              <a:latin typeface="Calibri" charset="0"/>
            </a:endParaRPr>
          </a:p>
          <a:p>
            <a:pPr algn="ctr" eaLnBrk="1" hangingPunct="1"/>
            <a:endParaRPr lang="en-US" sz="1600" b="1" dirty="0">
              <a:latin typeface="Calibri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140245" y="5303003"/>
            <a:ext cx="1639429" cy="369332"/>
          </a:xfrm>
          <a:prstGeom prst="rect">
            <a:avLst/>
          </a:prstGeom>
          <a:noFill/>
          <a:ln w="28575" cmpd="sng">
            <a:solidFill>
              <a:srgbClr val="E46C0A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alibri" charset="0"/>
              </a:rPr>
              <a:t>OBI:Conclusion</a:t>
            </a:r>
            <a:endParaRPr lang="en-US" b="1" dirty="0">
              <a:latin typeface="Calibri" charset="0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251035" y="805381"/>
            <a:ext cx="6911645" cy="5582246"/>
          </a:xfrm>
          <a:prstGeom prst="roundRect">
            <a:avLst/>
          </a:prstGeom>
          <a:solidFill>
            <a:schemeClr val="bg2">
              <a:alpha val="26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6657758" y="1020793"/>
            <a:ext cx="2331024" cy="646331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ECO:0000080</a:t>
            </a:r>
          </a:p>
          <a:p>
            <a:r>
              <a:rPr lang="en-US" b="1" dirty="0"/>
              <a:t>phylogenetic evidence</a:t>
            </a:r>
          </a:p>
        </p:txBody>
      </p:sp>
      <p:sp>
        <p:nvSpPr>
          <p:cNvPr id="99" name="TextBox 6"/>
          <p:cNvSpPr txBox="1">
            <a:spLocks noChangeArrowheads="1"/>
          </p:cNvSpPr>
          <p:nvPr/>
        </p:nvSpPr>
        <p:spPr bwMode="auto">
          <a:xfrm>
            <a:off x="232608" y="2721468"/>
            <a:ext cx="23376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 err="1"/>
              <a:t>Caenotropus</a:t>
            </a:r>
            <a:r>
              <a:rPr lang="en-US" sz="1400" i="1" dirty="0"/>
              <a:t> </a:t>
            </a:r>
            <a:r>
              <a:rPr lang="en-US" sz="1400" i="1" dirty="0" err="1" smtClean="0"/>
              <a:t>maculosus</a:t>
            </a:r>
            <a:endParaRPr lang="en-US" sz="1400" i="1" dirty="0" smtClean="0"/>
          </a:p>
          <a:p>
            <a:r>
              <a:rPr lang="en-US" sz="1400" dirty="0"/>
              <a:t>USNM 231545</a:t>
            </a:r>
            <a:endParaRPr lang="en-US" sz="1400" dirty="0">
              <a:latin typeface="Calibri" charset="0"/>
            </a:endParaRPr>
          </a:p>
        </p:txBody>
      </p:sp>
      <p:cxnSp>
        <p:nvCxnSpPr>
          <p:cNvPr id="100" name="Straight Arrow Connector 99"/>
          <p:cNvCxnSpPr>
            <a:stCxn id="99" idx="2"/>
          </p:cNvCxnSpPr>
          <p:nvPr/>
        </p:nvCxnSpPr>
        <p:spPr>
          <a:xfrm>
            <a:off x="1401422" y="3244688"/>
            <a:ext cx="349756" cy="275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2460834" y="3101048"/>
            <a:ext cx="171952" cy="41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260" y="3397773"/>
            <a:ext cx="270598" cy="35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28"/>
          <p:cNvSpPr txBox="1">
            <a:spLocks noChangeArrowheads="1"/>
          </p:cNvSpPr>
          <p:nvPr/>
        </p:nvSpPr>
        <p:spPr bwMode="auto">
          <a:xfrm>
            <a:off x="3325265" y="2726958"/>
            <a:ext cx="11625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 dirty="0" err="1" smtClean="0"/>
              <a:t>mesethmoid</a:t>
            </a:r>
            <a:endParaRPr lang="en-US" sz="1400" dirty="0"/>
          </a:p>
          <a:p>
            <a:pPr algn="ctr"/>
            <a:r>
              <a:rPr lang="en-US" sz="1400" dirty="0" smtClean="0"/>
              <a:t>narrow</a:t>
            </a:r>
            <a:endParaRPr lang="en-US" sz="1400" dirty="0">
              <a:latin typeface="Calibri" charset="0"/>
            </a:endParaRPr>
          </a:p>
          <a:p>
            <a:pPr algn="ctr" eaLnBrk="1" hangingPunct="1"/>
            <a:endParaRPr lang="en-US" sz="1600" b="1" dirty="0">
              <a:latin typeface="Calibri" charset="0"/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3079428" y="3081035"/>
            <a:ext cx="245837" cy="415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3706858" y="3210900"/>
            <a:ext cx="199689" cy="1868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1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685" y="2400426"/>
            <a:ext cx="685085" cy="3773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2043" y="1700580"/>
            <a:ext cx="579015" cy="525039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4284" y="3427352"/>
            <a:ext cx="579015" cy="525039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1815" y="5458660"/>
            <a:ext cx="579015" cy="525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9734" y="874609"/>
            <a:ext cx="588422" cy="555426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3870" y="2655474"/>
            <a:ext cx="588422" cy="555426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2442" y="4613702"/>
            <a:ext cx="588422" cy="555426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2799274" y="2066564"/>
            <a:ext cx="2886690" cy="646331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ECO:0000071</a:t>
            </a:r>
          </a:p>
          <a:p>
            <a:r>
              <a:rPr lang="en-US" dirty="0" smtClean="0"/>
              <a:t>sequence similarity evidence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14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80" grpId="0"/>
      <p:bldP spid="91" grpId="0"/>
      <p:bldP spid="92" grpId="0"/>
      <p:bldP spid="93" grpId="0" animBg="1"/>
      <p:bldP spid="93" grpId="1" animBg="1"/>
      <p:bldP spid="94" grpId="0" animBg="1"/>
      <p:bldP spid="95" grpId="0" animBg="1"/>
      <p:bldP spid="9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So what should one do about evidence?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Keep in mind that as you record your phenotype data, the means by which you obtained it can matter later one</a:t>
            </a:r>
          </a:p>
          <a:p>
            <a:r>
              <a:rPr lang="en-US" dirty="0" smtClean="0"/>
              <a:t>Others may want to use your data, and they too will care</a:t>
            </a:r>
          </a:p>
          <a:p>
            <a:r>
              <a:rPr lang="en-US" dirty="0" smtClean="0"/>
              <a:t>You may find that how you know what you know depends on the means to the end</a:t>
            </a:r>
          </a:p>
          <a:p>
            <a:r>
              <a:rPr lang="en-US" dirty="0" smtClean="0"/>
              <a:t>You can work with ECO and OBI to get the terms you need for your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75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8833</TotalTime>
  <Words>313</Words>
  <Application>Microsoft Macintosh PowerPoint</Application>
  <PresentationFormat>On-screen Show (4:3)</PresentationFormat>
  <Paragraphs>93</Paragraphs>
  <Slides>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Image</vt:lpstr>
      <vt:lpstr> An Introduction to Anatomy Ontologies  Phenotype RCN  Feb 23, 2012 </vt:lpstr>
      <vt:lpstr>Anatomical evidence: what is it, and why do we care about it?</vt:lpstr>
      <vt:lpstr>What is evidence?</vt:lpstr>
      <vt:lpstr>Anatomical evidence is cumulative and synergistic</vt:lpstr>
      <vt:lpstr>The means to the end matters</vt:lpstr>
      <vt:lpstr>So what should one do about evidence?</vt:lpstr>
    </vt:vector>
  </TitlesOfParts>
  <Company>OHSU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talk</dc:title>
  <dc:creator>Carlo Torniai</dc:creator>
  <cp:lastModifiedBy>Melissa Haendel</cp:lastModifiedBy>
  <cp:revision>233</cp:revision>
  <dcterms:created xsi:type="dcterms:W3CDTF">2011-06-08T00:22:21Z</dcterms:created>
  <dcterms:modified xsi:type="dcterms:W3CDTF">2012-02-25T04:42:45Z</dcterms:modified>
</cp:coreProperties>
</file>