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77" r:id="rId3"/>
    <p:sldId id="267" r:id="rId4"/>
    <p:sldId id="266" r:id="rId5"/>
    <p:sldId id="287" r:id="rId6"/>
    <p:sldId id="284" r:id="rId7"/>
    <p:sldId id="278" r:id="rId8"/>
    <p:sldId id="269" r:id="rId9"/>
    <p:sldId id="279" r:id="rId10"/>
    <p:sldId id="280" r:id="rId11"/>
    <p:sldId id="281" r:id="rId12"/>
    <p:sldId id="274" r:id="rId13"/>
    <p:sldId id="282" r:id="rId14"/>
    <p:sldId id="288" r:id="rId15"/>
    <p:sldId id="286" r:id="rId16"/>
    <p:sldId id="283" r:id="rId17"/>
    <p:sldId id="285" r:id="rId18"/>
    <p:sldId id="27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3300"/>
    <a:srgbClr val="AECF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5486" autoAdjust="0"/>
    <p:restoredTop sz="89635" autoAdjust="0"/>
  </p:normalViewPr>
  <p:slideViewPr>
    <p:cSldViewPr>
      <p:cViewPr>
        <p:scale>
          <a:sx n="116" d="100"/>
          <a:sy n="116" d="100"/>
        </p:scale>
        <p:origin x="-77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9BEAA99-FFF7-414D-B190-4B559F91C3A0}" type="datetimeFigureOut">
              <a:rPr lang="en-US"/>
              <a:pPr>
                <a:defRPr/>
              </a:pPr>
              <a:t>10/7/2011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B87C7F3-C963-4352-B06B-D8DAF62B0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4266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2B3533-6A57-49F8-8141-13AC2267B45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09DE6D-C1B0-4F6B-847E-A179BBE05E3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77CB3E-AE87-4F89-A4A2-888761B3536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BD9025-6C0F-4C19-BE42-DA317706AE2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4C3E10-39AC-414F-9379-AFD2E5FE8105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DEAC13-5F1D-4EA4-9FE8-A02B757AFFB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3C4AB3-724C-472B-B7F3-A5175B65CD67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08613-B873-4474-ADA2-FC84D661E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7B3A-82AD-498E-B233-6574A3237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63C3C-0137-4416-A546-7AEF0D98A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F643D-84CE-43F0-8BA3-B51C82927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2800D-C191-4D92-96C0-693318AB7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B490B-A5E5-43AC-BB8E-A73F86CB8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696A-7947-461B-BCB1-4AAD46054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10FC7-67CC-4719-8408-2AA9DEBDF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2FBC3-E3C5-4248-8156-2530FF1D4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2023C-7FB8-43D8-A1C5-D6558ABCB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9F805-354C-444E-AC4C-691AEB969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681CD58-CE63-434B-B3FA-B26A2759C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324600"/>
            <a:ext cx="91440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Ontology Views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762000" y="40386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Jie</a:t>
            </a:r>
            <a:r>
              <a:rPr lang="en-US" dirty="0" smtClean="0"/>
              <a:t> Zheng, </a:t>
            </a:r>
            <a:r>
              <a:rPr lang="en-US" dirty="0" smtClean="0">
                <a:ea typeface="ＭＳ Ｐゴシック" pitchFamily="34" charset="-128"/>
              </a:rPr>
              <a:t>Zuoshuang(Allen) Xiang</a:t>
            </a:r>
            <a:r>
              <a:rPr lang="en-US" dirty="0" smtClean="0"/>
              <a:t>, Yongqun (Oliver) He, and Chris J. </a:t>
            </a:r>
            <a:r>
              <a:rPr lang="en-US" dirty="0" err="1" smtClean="0"/>
              <a:t>Stoeckert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3289300" y="6396038"/>
            <a:ext cx="349250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http://ontodog.hegroup.org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923881"/>
            <a:ext cx="1212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source ontology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609600" y="3796173"/>
            <a:ext cx="1457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signature terms file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838200" y="4033351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URI of subset of </a:t>
            </a:r>
          </a:p>
          <a:p>
            <a:r>
              <a:rPr lang="en-US" sz="1200" dirty="0" smtClean="0"/>
              <a:t>source ontology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57200" y="4419600"/>
            <a:ext cx="1604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v</a:t>
            </a:r>
            <a:r>
              <a:rPr lang="en-US" sz="1200" b="1" dirty="0" smtClean="0"/>
              <a:t>iew annotation layer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77567" y="4536218"/>
            <a:ext cx="1849031" cy="79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v</a:t>
            </a:r>
            <a:r>
              <a:rPr lang="en-US" sz="1200" b="1" dirty="0" smtClean="0"/>
              <a:t>iew annotation property</a:t>
            </a:r>
          </a:p>
          <a:p>
            <a:pPr algn="r">
              <a:lnSpc>
                <a:spcPct val="150000"/>
              </a:lnSpc>
            </a:pPr>
            <a:r>
              <a:rPr lang="en-US" sz="1200" dirty="0" smtClean="0"/>
              <a:t>- existing</a:t>
            </a:r>
          </a:p>
          <a:p>
            <a:pPr algn="r">
              <a:lnSpc>
                <a:spcPct val="150000"/>
              </a:lnSpc>
            </a:pPr>
            <a:r>
              <a:rPr lang="en-US" sz="1200" dirty="0" smtClean="0"/>
              <a:t>- not existing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81000" y="5901427"/>
            <a:ext cx="1645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URI of view annotation</a:t>
            </a:r>
          </a:p>
          <a:p>
            <a:r>
              <a:rPr lang="en-US" sz="1200" dirty="0"/>
              <a:t>l</a:t>
            </a:r>
            <a:r>
              <a:rPr lang="en-US" sz="1200" dirty="0" smtClean="0"/>
              <a:t>ayer ontology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5281616"/>
            <a:ext cx="1213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view annotation</a:t>
            </a:r>
          </a:p>
          <a:p>
            <a:r>
              <a:rPr lang="en-US" sz="1200" dirty="0" smtClean="0"/>
              <a:t>options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81200" y="3076281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1200" y="3995384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6130027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81200" y="4336563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5438481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5220430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81200" y="4915630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81200" y="4687030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1200" y="4572000"/>
            <a:ext cx="152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-16476"/>
            <a:ext cx="6466453" cy="655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77000" y="20574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 dirty="0" smtClean="0">
                <a:solidFill>
                  <a:srgbClr val="C00000"/>
                </a:solidFill>
              </a:rPr>
              <a:t>Template signature terms file</a:t>
            </a:r>
            <a:r>
              <a:rPr lang="en-US" sz="1200" dirty="0" smtClean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ts val="1200"/>
              </a:lnSpc>
            </a:pP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 list of classes in a source ontology with required information to generate the view</a:t>
            </a:r>
            <a:r>
              <a:rPr lang="en-US" sz="1200" dirty="0" smtClean="0">
                <a:solidFill>
                  <a:srgbClr val="C00000"/>
                </a:solidFill>
              </a:rPr>
              <a:t>.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019800" y="2209800"/>
            <a:ext cx="381000" cy="190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terms file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52400" y="2994025"/>
          <a:ext cx="8853488" cy="3330575"/>
        </p:xfrm>
        <a:graphic>
          <a:graphicData uri="http://schemas.openxmlformats.org/presentationml/2006/ole">
            <p:oleObj spid="_x0000_s12301" name="Worksheet" r:id="rId3" imgW="8852894" imgH="3331340" progId="Excel.Sheet.12">
              <p:embed/>
            </p:oleObj>
          </a:graphicData>
        </a:graphic>
      </p:graphicFrame>
      <p:sp>
        <p:nvSpPr>
          <p:cNvPr id="12292" name="Rectangle 1"/>
          <p:cNvSpPr>
            <a:spLocks noChangeArrowheads="1"/>
          </p:cNvSpPr>
          <p:nvPr/>
        </p:nvSpPr>
        <p:spPr bwMode="auto">
          <a:xfrm>
            <a:off x="76200" y="1295400"/>
            <a:ext cx="8839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Signature terms</a:t>
            </a:r>
            <a:r>
              <a:rPr lang="en-US" sz="2000" dirty="0"/>
              <a:t>: </a:t>
            </a:r>
            <a:r>
              <a:rPr lang="en-US" sz="2000" dirty="0" smtClean="0"/>
              <a:t>the terms in a source ontology and would like to be included in the view for an application/community</a:t>
            </a:r>
          </a:p>
          <a:p>
            <a:r>
              <a:rPr lang="en-US" sz="2000" b="1" dirty="0" smtClean="0"/>
              <a:t>Signature terms file</a:t>
            </a:r>
            <a:r>
              <a:rPr lang="en-US" sz="2000" dirty="0" smtClean="0"/>
              <a:t>: a tab delimited file listing all classes (IRIs and labels) in a source ontology and the signature terms are marked using ‘x’ or ‘X’ in the ‘Community View Tag column’ with user preferred label where needed.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1"/>
          <p:cNvCxnSpPr>
            <a:endCxn id="13317" idx="1"/>
          </p:cNvCxnSpPr>
          <p:nvPr/>
        </p:nvCxnSpPr>
        <p:spPr>
          <a:xfrm flipV="1">
            <a:off x="2819400" y="3430588"/>
            <a:ext cx="987425" cy="3794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Ontodog</a:t>
            </a:r>
            <a:endParaRPr lang="en-US" dirty="0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761" y="3810000"/>
            <a:ext cx="455363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3806825" y="3200400"/>
            <a:ext cx="1330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Ontodog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664075" y="3946525"/>
            <a:ext cx="1258888" cy="833438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9" name="Group 29"/>
          <p:cNvGrpSpPr>
            <a:grpSpLocks/>
          </p:cNvGrpSpPr>
          <p:nvPr/>
        </p:nvGrpSpPr>
        <p:grpSpPr bwMode="auto">
          <a:xfrm>
            <a:off x="3913071" y="1336675"/>
            <a:ext cx="1140056" cy="1219200"/>
            <a:chOff x="4301497" y="1337096"/>
            <a:chExt cx="1141205" cy="1219200"/>
          </a:xfrm>
        </p:grpSpPr>
        <p:sp>
          <p:nvSpPr>
            <p:cNvPr id="41" name="Flowchart: Magnetic Disk 40"/>
            <p:cNvSpPr/>
            <p:nvPr/>
          </p:nvSpPr>
          <p:spPr>
            <a:xfrm>
              <a:off x="4325449" y="1337096"/>
              <a:ext cx="1067875" cy="1219200"/>
            </a:xfrm>
            <a:prstGeom prst="flowChartMagneticDisk">
              <a:avLst/>
            </a:prstGeom>
            <a:solidFill>
              <a:srgbClr val="AECFEA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31" name="TextBox 39"/>
            <p:cNvSpPr txBox="1">
              <a:spLocks noChangeArrowheads="1"/>
            </p:cNvSpPr>
            <p:nvPr/>
          </p:nvSpPr>
          <p:spPr bwMode="auto">
            <a:xfrm>
              <a:off x="4301497" y="1752600"/>
              <a:ext cx="114120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RDF store</a:t>
              </a:r>
            </a:p>
            <a:p>
              <a:pPr algn="ctr"/>
              <a:r>
                <a:rPr lang="en-US" sz="1800" dirty="0"/>
                <a:t>(</a:t>
              </a:r>
              <a:r>
                <a:rPr lang="en-US" sz="1800" dirty="0" err="1"/>
                <a:t>obi.owl</a:t>
              </a:r>
              <a:r>
                <a:rPr lang="en-US" sz="1800" dirty="0"/>
                <a:t>)</a:t>
              </a:r>
            </a:p>
          </p:txBody>
        </p:sp>
      </p:grpSp>
      <p:cxnSp>
        <p:nvCxnSpPr>
          <p:cNvPr id="52" name="Straight Arrow Connector 51"/>
          <p:cNvCxnSpPr>
            <a:stCxn id="13317" idx="0"/>
            <a:endCxn id="41" idx="3"/>
          </p:cNvCxnSpPr>
          <p:nvPr/>
        </p:nvCxnSpPr>
        <p:spPr>
          <a:xfrm rot="16200000" flipV="1">
            <a:off x="4148931" y="2877344"/>
            <a:ext cx="6445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1" name="TextBox 54"/>
          <p:cNvSpPr txBox="1">
            <a:spLocks noChangeArrowheads="1"/>
          </p:cNvSpPr>
          <p:nvPr/>
        </p:nvSpPr>
        <p:spPr bwMode="auto">
          <a:xfrm>
            <a:off x="4495800" y="2600980"/>
            <a:ext cx="8940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SPARQL </a:t>
            </a:r>
          </a:p>
          <a:p>
            <a:r>
              <a:rPr lang="en-US" sz="1400" dirty="0" smtClean="0"/>
              <a:t>queries</a:t>
            </a:r>
            <a:endParaRPr lang="en-US" sz="1400" dirty="0"/>
          </a:p>
        </p:txBody>
      </p:sp>
      <p:pic>
        <p:nvPicPr>
          <p:cNvPr id="133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350432"/>
            <a:ext cx="2362200" cy="223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TextBox 25"/>
          <p:cNvSpPr txBox="1">
            <a:spLocks noChangeArrowheads="1"/>
          </p:cNvSpPr>
          <p:nvPr/>
        </p:nvSpPr>
        <p:spPr bwMode="auto">
          <a:xfrm>
            <a:off x="2776152" y="1860031"/>
            <a:ext cx="111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Ontology Upload</a:t>
            </a:r>
            <a:endParaRPr lang="en-US" sz="1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43200" y="2209800"/>
            <a:ext cx="1219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5" name="Rectangle 40"/>
          <p:cNvSpPr>
            <a:spLocks noChangeArrowheads="1"/>
          </p:cNvSpPr>
          <p:nvPr/>
        </p:nvSpPr>
        <p:spPr bwMode="auto">
          <a:xfrm>
            <a:off x="3581400" y="4989513"/>
            <a:ext cx="4191000" cy="95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&lt;rdf:Description rdf:about="http://purl.org/obo/owl/NCBITaxon#NCBITaxon_8360"&gt;</a:t>
            </a:r>
          </a:p>
          <a:p>
            <a:r>
              <a:rPr lang="en-US" sz="800"/>
              <a:t>   &lt;</a:t>
            </a:r>
            <a:r>
              <a:rPr lang="en-US" sz="800" b="1"/>
              <a:t>obo:OBI_9991119</a:t>
            </a:r>
            <a:r>
              <a:rPr lang="en-US" sz="800"/>
              <a:t> xml:lang="en"&gt;Xenopodinae&lt;/</a:t>
            </a:r>
            <a:r>
              <a:rPr lang="en-US" sz="800" b="1"/>
              <a:t>obo:OBI_9991119</a:t>
            </a:r>
            <a:r>
              <a:rPr lang="en-US" sz="800"/>
              <a:t>&gt;</a:t>
            </a:r>
          </a:p>
          <a:p>
            <a:r>
              <a:rPr lang="en-US" sz="800"/>
              <a:t>&lt;/rdf:Description&gt;</a:t>
            </a:r>
          </a:p>
          <a:p>
            <a:r>
              <a:rPr lang="en-US" sz="800"/>
              <a:t>&lt;rdf:Description rdf:about="http://purl.obolibrary.org/obo/OBI_0000879"&gt;</a:t>
            </a:r>
          </a:p>
          <a:p>
            <a:r>
              <a:rPr lang="en-US" sz="800"/>
              <a:t>   &lt;</a:t>
            </a:r>
            <a:r>
              <a:rPr lang="en-US" sz="800" b="1"/>
              <a:t>obo:OBI_9991119 </a:t>
            </a:r>
            <a:r>
              <a:rPr lang="en-US" sz="800"/>
              <a:t>xml:lang="en"&gt;random primed DNA labeling&lt;/o</a:t>
            </a:r>
            <a:r>
              <a:rPr lang="en-US" sz="800" b="1"/>
              <a:t>bo:OBI_9991119</a:t>
            </a:r>
            <a:r>
              <a:rPr lang="en-US" sz="800"/>
              <a:t>&gt;</a:t>
            </a:r>
          </a:p>
          <a:p>
            <a:r>
              <a:rPr lang="en-US" sz="800"/>
              <a:t>&lt;/rdf:Description&gt;</a:t>
            </a:r>
          </a:p>
          <a:p>
            <a:r>
              <a:rPr lang="en-US" sz="800"/>
              <a:t> ……</a:t>
            </a:r>
          </a:p>
        </p:txBody>
      </p:sp>
      <p:sp>
        <p:nvSpPr>
          <p:cNvPr id="13326" name="TextBox 45"/>
          <p:cNvSpPr txBox="1">
            <a:spLocks noChangeArrowheads="1"/>
          </p:cNvSpPr>
          <p:nvPr/>
        </p:nvSpPr>
        <p:spPr bwMode="auto">
          <a:xfrm>
            <a:off x="4572000" y="5953780"/>
            <a:ext cx="2031325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Generate </a:t>
            </a:r>
            <a:r>
              <a:rPr lang="en-US" sz="1400" dirty="0" err="1" smtClean="0"/>
              <a:t>view_annot.owl</a:t>
            </a:r>
            <a:endParaRPr lang="en-US" sz="1400" dirty="0"/>
          </a:p>
          <a:p>
            <a:pPr algn="ctr"/>
            <a:r>
              <a:rPr lang="en-US" sz="1400" dirty="0"/>
              <a:t>view annotation layer</a:t>
            </a:r>
          </a:p>
        </p:txBody>
      </p:sp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6416" y="1658731"/>
            <a:ext cx="3157674" cy="274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Arrow Connector 32"/>
          <p:cNvCxnSpPr>
            <a:stCxn id="13317" idx="3"/>
          </p:cNvCxnSpPr>
          <p:nvPr/>
        </p:nvCxnSpPr>
        <p:spPr>
          <a:xfrm flipV="1">
            <a:off x="5137150" y="3429000"/>
            <a:ext cx="539750" cy="2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9" name="TextBox 45"/>
          <p:cNvSpPr txBox="1">
            <a:spLocks noChangeArrowheads="1"/>
          </p:cNvSpPr>
          <p:nvPr/>
        </p:nvSpPr>
        <p:spPr bwMode="auto">
          <a:xfrm>
            <a:off x="6705600" y="4429125"/>
            <a:ext cx="2055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obi_FGED.owl</a:t>
            </a:r>
          </a:p>
          <a:p>
            <a:pPr algn="ctr"/>
            <a:r>
              <a:rPr lang="en-US" sz="1400"/>
              <a:t>subset of source ontology</a:t>
            </a:r>
          </a:p>
        </p:txBody>
      </p:sp>
      <p:sp>
        <p:nvSpPr>
          <p:cNvPr id="20" name="TextBox 45"/>
          <p:cNvSpPr txBox="1">
            <a:spLocks noChangeArrowheads="1"/>
          </p:cNvSpPr>
          <p:nvPr/>
        </p:nvSpPr>
        <p:spPr bwMode="auto">
          <a:xfrm>
            <a:off x="893487" y="821034"/>
            <a:ext cx="1337226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obi.owl</a:t>
            </a:r>
            <a:endParaRPr lang="en-US" sz="1400" dirty="0"/>
          </a:p>
          <a:p>
            <a:pPr algn="ctr"/>
            <a:r>
              <a:rPr lang="en-US" sz="1400" dirty="0"/>
              <a:t>s</a:t>
            </a:r>
            <a:r>
              <a:rPr lang="en-US" sz="1400" dirty="0" smtClean="0"/>
              <a:t>ource ontology</a:t>
            </a:r>
            <a:endParaRPr lang="en-US" sz="1400" dirty="0"/>
          </a:p>
        </p:txBody>
      </p:sp>
      <p:sp>
        <p:nvSpPr>
          <p:cNvPr id="21" name="TextBox 45"/>
          <p:cNvSpPr txBox="1">
            <a:spLocks noChangeArrowheads="1"/>
          </p:cNvSpPr>
          <p:nvPr/>
        </p:nvSpPr>
        <p:spPr bwMode="auto">
          <a:xfrm>
            <a:off x="1324336" y="4495800"/>
            <a:ext cx="1571264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ignature terms file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1: FGED View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Genomics Data (FGED) community will annotate the functional genomics experiments using OBI. </a:t>
            </a:r>
          </a:p>
          <a:p>
            <a:pPr lvl="1"/>
            <a:r>
              <a:rPr lang="en-US" dirty="0" smtClean="0"/>
              <a:t>subset of OBI are needed</a:t>
            </a:r>
          </a:p>
          <a:p>
            <a:pPr lvl="1"/>
            <a:r>
              <a:rPr lang="en-US" dirty="0" smtClean="0"/>
              <a:t>some of OBI labels are weird to end users and would like to use FGED community preferred label, example:</a:t>
            </a:r>
          </a:p>
          <a:p>
            <a:pPr lvl="2"/>
            <a:r>
              <a:rPr lang="en-US" dirty="0" smtClean="0"/>
              <a:t>OBI: ‘selective maintained organism’</a:t>
            </a:r>
          </a:p>
          <a:p>
            <a:pPr lvl="2"/>
            <a:r>
              <a:rPr lang="en-US" dirty="0" smtClean="0"/>
              <a:t>Preferred to use ‘strain, cultivar, or ecotype’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143000"/>
          </a:xfrm>
        </p:spPr>
        <p:txBody>
          <a:bodyPr/>
          <a:lstStyle/>
          <a:p>
            <a:r>
              <a:rPr lang="en-US" dirty="0" smtClean="0"/>
              <a:t>FGED view generated by </a:t>
            </a:r>
            <a:r>
              <a:rPr lang="en-US" dirty="0" err="1" smtClean="0"/>
              <a:t>Ontodog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ontology OBI contains</a:t>
            </a:r>
          </a:p>
          <a:p>
            <a:pPr lvl="1"/>
            <a:r>
              <a:rPr lang="en-US" dirty="0" smtClean="0"/>
              <a:t>3450 classes</a:t>
            </a:r>
          </a:p>
          <a:p>
            <a:r>
              <a:rPr lang="en-US" dirty="0" smtClean="0"/>
              <a:t>OBI FGED view ontology contains</a:t>
            </a:r>
          </a:p>
          <a:p>
            <a:pPr lvl="1"/>
            <a:r>
              <a:rPr lang="en-US" dirty="0" smtClean="0"/>
              <a:t>2291 classes, keep fully inference power of source ontology </a:t>
            </a:r>
          </a:p>
          <a:p>
            <a:pPr lvl="1">
              <a:buNone/>
            </a:pPr>
            <a:r>
              <a:rPr lang="en-US" dirty="0" smtClean="0"/>
              <a:t>	(tagged 2121 classes in the signature terms file)</a:t>
            </a:r>
          </a:p>
          <a:p>
            <a:pPr lvl="1"/>
            <a:r>
              <a:rPr lang="en-US" dirty="0" smtClean="0"/>
              <a:t>FGED community preferred labels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2: OBI Slim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800600"/>
          </a:xfrm>
        </p:spPr>
        <p:txBody>
          <a:bodyPr/>
          <a:lstStyle/>
          <a:p>
            <a:r>
              <a:rPr lang="en-US" dirty="0" smtClean="0"/>
              <a:t>Lightweight version of OBI, containing high-level OBI terms, and ignoring details </a:t>
            </a:r>
          </a:p>
          <a:p>
            <a:r>
              <a:rPr lang="en-US" dirty="0" smtClean="0"/>
              <a:t>OBI slim generated by </a:t>
            </a:r>
            <a:r>
              <a:rPr lang="en-US" dirty="0" err="1" smtClean="0"/>
              <a:t>Ontodog</a:t>
            </a:r>
            <a:r>
              <a:rPr lang="en-US" dirty="0" smtClean="0"/>
              <a:t> by providing</a:t>
            </a:r>
          </a:p>
          <a:p>
            <a:pPr lvl="1"/>
            <a:r>
              <a:rPr lang="en-US" dirty="0" smtClean="0"/>
              <a:t>Source ontology: obi.owl</a:t>
            </a:r>
          </a:p>
          <a:p>
            <a:pPr lvl="1"/>
            <a:r>
              <a:rPr lang="en-US" dirty="0" smtClean="0"/>
              <a:t>Signature terms file: list of OBI classes with ‘x’ or ‘X’ indicated the terms are high level classes</a:t>
            </a:r>
          </a:p>
          <a:p>
            <a:r>
              <a:rPr lang="en-US" dirty="0" smtClean="0"/>
              <a:t>OBI slim contains 596 classes </a:t>
            </a:r>
          </a:p>
          <a:p>
            <a:pPr lvl="1">
              <a:buNone/>
            </a:pPr>
            <a:r>
              <a:rPr lang="en-US" dirty="0" smtClean="0"/>
              <a:t>(OBI contains 3450 classes)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Which terms should be tagged with view annotation property?</a:t>
            </a:r>
          </a:p>
          <a:p>
            <a:pPr marL="914400" lvl="1" indent="-457200"/>
            <a:r>
              <a:rPr lang="en-US" sz="2400" dirty="0" smtClean="0"/>
              <a:t>User-specified view terms</a:t>
            </a:r>
          </a:p>
          <a:p>
            <a:pPr marL="914400" lvl="1" indent="-457200"/>
            <a:r>
              <a:rPr lang="en-US" sz="2400" dirty="0" smtClean="0"/>
              <a:t>Annotation properties?</a:t>
            </a:r>
          </a:p>
          <a:p>
            <a:pPr marL="914400" lvl="1" indent="-457200"/>
            <a:r>
              <a:rPr lang="en-US" sz="2400" dirty="0" smtClean="0"/>
              <a:t>All terms in the subset?</a:t>
            </a:r>
          </a:p>
          <a:p>
            <a:pPr marL="914400" lvl="1" indent="-457200"/>
            <a:r>
              <a:rPr lang="en-US" sz="2400" dirty="0" smtClean="0"/>
              <a:t>(3 options shown in the </a:t>
            </a:r>
            <a:r>
              <a:rPr lang="en-US" sz="2400" dirty="0" err="1" smtClean="0"/>
              <a:t>Ontodog</a:t>
            </a:r>
            <a:r>
              <a:rPr lang="en-US" sz="2400" dirty="0" smtClean="0"/>
              <a:t>)</a:t>
            </a:r>
          </a:p>
          <a:p>
            <a:pPr marL="971550" lvl="1" indent="-514350">
              <a:buNone/>
            </a:pPr>
            <a:r>
              <a:rPr lang="en-US" sz="2400" dirty="0" smtClean="0"/>
              <a:t>It will be different when we view the ontology in Protégé using render by ‘FGED alternative term’ (see next slide).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Inferred hierarchy of a subset of source ontology?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Merging all imports ontologies of the source ontology?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 smtClean="0"/>
              <a:t>Question 1</a:t>
            </a:r>
            <a:endParaRPr lang="en-US" sz="2400" dirty="0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2247900"/>
            <a:ext cx="2874963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247900"/>
            <a:ext cx="2984500" cy="407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247900"/>
            <a:ext cx="2754313" cy="402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0" y="1219200"/>
            <a:ext cx="6990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OBI-FGED view, rendered by ‘FGED </a:t>
            </a:r>
            <a:r>
              <a:rPr lang="en-US" dirty="0"/>
              <a:t>alternative </a:t>
            </a:r>
            <a:r>
              <a:rPr lang="en-US" dirty="0" smtClean="0"/>
              <a:t>term’</a:t>
            </a:r>
            <a:endParaRPr lang="en-US" dirty="0"/>
          </a:p>
        </p:txBody>
      </p:sp>
      <p:sp>
        <p:nvSpPr>
          <p:cNvPr id="17415" name="TextBox 8"/>
          <p:cNvSpPr txBox="1">
            <a:spLocks noChangeArrowheads="1"/>
          </p:cNvSpPr>
          <p:nvPr/>
        </p:nvSpPr>
        <p:spPr bwMode="auto">
          <a:xfrm>
            <a:off x="0" y="1714500"/>
            <a:ext cx="891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User-specified signature terms                      User-specified signature terms                    </a:t>
            </a:r>
            <a:r>
              <a:rPr lang="en-US" sz="1400" dirty="0" smtClean="0"/>
              <a:t> All </a:t>
            </a:r>
            <a:r>
              <a:rPr lang="en-US" sz="1400" dirty="0"/>
              <a:t>terms </a:t>
            </a:r>
          </a:p>
          <a:p>
            <a:r>
              <a:rPr lang="en-US" sz="1400" dirty="0"/>
              <a:t>                                                                       + annotation properties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76800" y="5105400"/>
            <a:ext cx="838200" cy="1524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815044" y="5164822"/>
            <a:ext cx="871756" cy="1524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43512" y="3573011"/>
            <a:ext cx="847288" cy="15012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3644" y="4613945"/>
            <a:ext cx="838200" cy="152401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63923" y="4681756"/>
            <a:ext cx="838200" cy="152401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78367" y="4613945"/>
            <a:ext cx="838200" cy="152401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Acknowledgements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000" kern="0" dirty="0" err="1" smtClean="0"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 Peters</a:t>
            </a:r>
            <a:endParaRPr lang="en-US" sz="3000" kern="0" dirty="0">
              <a:latin typeface="+mn-lt"/>
              <a:ea typeface="ＭＳ Ｐゴシック" pitchFamily="34" charset="-128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000" kern="0" dirty="0">
                <a:ea typeface="ＭＳ Ｐゴシック" pitchFamily="34" charset="-128"/>
              </a:rPr>
              <a:t>Philippe </a:t>
            </a:r>
            <a:r>
              <a:rPr lang="en-US" sz="3000" kern="0" dirty="0" err="1">
                <a:ea typeface="ＭＳ Ｐゴシック" pitchFamily="34" charset="-128"/>
              </a:rPr>
              <a:t>Rocca</a:t>
            </a:r>
            <a:r>
              <a:rPr lang="en-US" sz="3000" kern="0" dirty="0">
                <a:ea typeface="ＭＳ Ｐゴシック" pitchFamily="34" charset="-128"/>
              </a:rPr>
              <a:t>-Serra</a:t>
            </a:r>
          </a:p>
        </p:txBody>
      </p:sp>
      <p:sp>
        <p:nvSpPr>
          <p:cNvPr id="18436" name="Content Placeholder 4"/>
          <p:cNvSpPr txBox="1">
            <a:spLocks/>
          </p:cNvSpPr>
          <p:nvPr/>
        </p:nvSpPr>
        <p:spPr bwMode="auto">
          <a:xfrm>
            <a:off x="4343400" y="1524000"/>
            <a:ext cx="4572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ea typeface="ＭＳ Ｐゴシック" pitchFamily="34" charset="-128"/>
              </a:rPr>
              <a:t>Alan </a:t>
            </a:r>
            <a:r>
              <a:rPr lang="en-US" sz="3000" dirty="0" err="1" smtClean="0">
                <a:ea typeface="ＭＳ Ｐゴシック" pitchFamily="34" charset="-128"/>
              </a:rPr>
              <a:t>Ruttenberg</a:t>
            </a:r>
            <a:endParaRPr lang="en-US" sz="3000" dirty="0" smtClean="0">
              <a:ea typeface="ＭＳ Ｐゴシック" pitchFamily="34" charset="-128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 smtClean="0">
                <a:ea typeface="ＭＳ Ｐゴシック" pitchFamily="34" charset="-128"/>
              </a:rPr>
              <a:t>Carlo </a:t>
            </a:r>
            <a:r>
              <a:rPr lang="en-US" sz="3200" dirty="0" err="1" smtClean="0"/>
              <a:t>Torniai</a:t>
            </a:r>
            <a:endParaRPr lang="en-US" sz="3000" dirty="0">
              <a:ea typeface="ＭＳ Ｐゴシック" pitchFamily="34" charset="-128"/>
            </a:endParaRPr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The OBI Consortium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Ontologies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collaboratively</a:t>
            </a:r>
          </a:p>
          <a:p>
            <a:pPr lvl="1"/>
            <a:r>
              <a:rPr lang="en-US" dirty="0" smtClean="0"/>
              <a:t>Multiple communities working together </a:t>
            </a:r>
          </a:p>
          <a:p>
            <a:r>
              <a:rPr lang="en-US" dirty="0" smtClean="0"/>
              <a:t>Generally very large and highly detailed</a:t>
            </a:r>
          </a:p>
          <a:p>
            <a:pPr marL="742950" lvl="2" indent="-342900">
              <a:buFont typeface="Times New Roman" pitchFamily="18" charset="0"/>
              <a:buChar char="–"/>
            </a:pPr>
            <a:r>
              <a:rPr lang="en-US" dirty="0" smtClean="0"/>
              <a:t>GO contains over 30,000 terms, many details in annotation of gene and gene products</a:t>
            </a:r>
          </a:p>
          <a:p>
            <a:r>
              <a:rPr lang="en-US" dirty="0" smtClean="0"/>
              <a:t>Different applications may use only portions of the reference ontology, based on needs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OBI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 20 different communities involved in OBI development</a:t>
            </a:r>
          </a:p>
          <a:p>
            <a:pPr eaLnBrk="1" hangingPunct="1"/>
            <a:r>
              <a:rPr lang="en-US" smtClean="0"/>
              <a:t>Each community/application frequently uses a subset of OBI terms</a:t>
            </a:r>
          </a:p>
          <a:p>
            <a:pPr eaLnBrk="1" hangingPunct="1"/>
            <a:r>
              <a:rPr lang="en-US" smtClean="0"/>
              <a:t>Each community may have its own preferred labels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Ontology 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an ontology view? 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latin typeface="+mn-lt"/>
                <a:cs typeface="+mn-cs"/>
              </a:rPr>
              <a:t>a subset of the whole ontology or tagged subset of terms in the whole ontology to meet users’ specific need </a:t>
            </a:r>
            <a:endParaRPr lang="en-GB" dirty="0" smtClean="0"/>
          </a:p>
          <a:p>
            <a:pPr lvl="1" eaLnBrk="1" hangingPunct="1"/>
            <a:r>
              <a:rPr lang="en-GB" dirty="0" smtClean="0"/>
              <a:t>c</a:t>
            </a:r>
            <a:r>
              <a:rPr lang="en-GB" dirty="0" smtClean="0">
                <a:solidFill>
                  <a:schemeClr val="tx1"/>
                </a:solidFill>
                <a:latin typeface="+mn-lt"/>
                <a:cs typeface="+mn-cs"/>
              </a:rPr>
              <a:t>ontains user preferred labels</a:t>
            </a:r>
            <a:r>
              <a:rPr lang="en-US" dirty="0" smtClean="0"/>
              <a:t> where needed</a:t>
            </a:r>
          </a:p>
          <a:p>
            <a:pPr lvl="1" eaLnBrk="1" hangingPunct="1"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GO-Slim: cut-down versions of the GO </a:t>
            </a:r>
          </a:p>
          <a:p>
            <a:pPr lvl="1" eaLnBrk="1" hangingPunct="1"/>
            <a:r>
              <a:rPr lang="en-US" dirty="0" smtClean="0"/>
              <a:t>a subset of GO</a:t>
            </a:r>
          </a:p>
          <a:p>
            <a:pPr lvl="1" eaLnBrk="1" hangingPunct="1"/>
            <a:r>
              <a:rPr lang="en-US" dirty="0" smtClean="0"/>
              <a:t>contains only high level terms</a:t>
            </a:r>
          </a:p>
          <a:p>
            <a:pPr lvl="1" eaLnBrk="1" hangingPunct="1">
              <a:buNone/>
            </a:pPr>
            <a:r>
              <a:rPr lang="en-US" dirty="0" smtClean="0"/>
              <a:t>(http://www.geneontology.org/GO.slims.shtml)</a:t>
            </a:r>
          </a:p>
          <a:p>
            <a:pPr eaLnBrk="1" hangingPunct="1"/>
            <a:r>
              <a:rPr lang="en-US" dirty="0" smtClean="0"/>
              <a:t>Washington: ontology views project</a:t>
            </a:r>
          </a:p>
          <a:p>
            <a:pPr lvl="1" eaLnBrk="1" hangingPunct="1"/>
            <a:r>
              <a:rPr lang="en-US" dirty="0" smtClean="0"/>
              <a:t>Generate application ontologies by getting subsets of reference ontologies; also provide mapping</a:t>
            </a:r>
          </a:p>
          <a:p>
            <a:pPr lvl="1" eaLnBrk="1" hangingPunct="1">
              <a:buNone/>
            </a:pPr>
            <a:r>
              <a:rPr lang="en-US" dirty="0" smtClean="0"/>
              <a:t>(http://sig.biostr.washington.edu/projects/ontviews/) </a:t>
            </a:r>
          </a:p>
          <a:p>
            <a:r>
              <a:rPr lang="en-US" dirty="0" smtClean="0"/>
              <a:t>Missing: user preferred labels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26988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Our approach: annotation property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Annotation property</a:t>
            </a:r>
          </a:p>
          <a:p>
            <a:pPr lvl="1" eaLnBrk="1" hangingPunct="1"/>
            <a:r>
              <a:rPr lang="en-US" sz="2400" dirty="0" smtClean="0"/>
              <a:t>Tag the terms interesting to a specific community and/or application</a:t>
            </a:r>
          </a:p>
          <a:p>
            <a:pPr lvl="1" eaLnBrk="1" hangingPunct="1"/>
            <a:r>
              <a:rPr lang="en-US" sz="2400" dirty="0" smtClean="0"/>
              <a:t>Provide user preferred labels</a:t>
            </a:r>
          </a:p>
          <a:p>
            <a:pPr eaLnBrk="1" hangingPunct="1"/>
            <a:r>
              <a:rPr lang="en-US" sz="2800" dirty="0" smtClean="0"/>
              <a:t>Example usage of annotation property in OBI:</a:t>
            </a:r>
          </a:p>
          <a:p>
            <a:pPr lvl="1" eaLnBrk="1" hangingPunct="1"/>
            <a:r>
              <a:rPr lang="en-US" sz="2400" dirty="0" smtClean="0"/>
              <a:t>FGED alternative term</a:t>
            </a:r>
          </a:p>
          <a:p>
            <a:pPr lvl="1" eaLnBrk="1" hangingPunct="1"/>
            <a:r>
              <a:rPr lang="en-US" sz="2400" dirty="0" smtClean="0"/>
              <a:t>IEDB alternative term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As subclass of ‘alternative term’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Ontology View Architecture</a:t>
            </a:r>
          </a:p>
        </p:txBody>
      </p:sp>
      <p:sp>
        <p:nvSpPr>
          <p:cNvPr id="20" name="Oval 19"/>
          <p:cNvSpPr/>
          <p:nvPr/>
        </p:nvSpPr>
        <p:spPr>
          <a:xfrm>
            <a:off x="3657600" y="1972962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208" name="Rectangle 22"/>
          <p:cNvSpPr>
            <a:spLocks noChangeArrowheads="1"/>
          </p:cNvSpPr>
          <p:nvPr/>
        </p:nvSpPr>
        <p:spPr bwMode="auto">
          <a:xfrm>
            <a:off x="152400" y="1447800"/>
            <a:ext cx="3200400" cy="1692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dirty="0"/>
              <a:t>&lt;?xml version="1.0"?&gt;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rdf:RDF</a:t>
            </a:r>
            <a:r>
              <a:rPr lang="en-US" sz="800" dirty="0"/>
              <a:t> </a:t>
            </a:r>
            <a:r>
              <a:rPr lang="en-US" sz="800" dirty="0" err="1"/>
              <a:t>xmlns</a:t>
            </a:r>
            <a:r>
              <a:rPr lang="en-US" sz="800" dirty="0"/>
              <a:t>="http://purl.obolibrary.org/obo/obi.owl#"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xml:base</a:t>
            </a:r>
            <a:r>
              <a:rPr lang="en-US" sz="800" dirty="0"/>
              <a:t>="http://purl.obolibrary.org/obo/obi.owl"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xmlns:ro</a:t>
            </a:r>
            <a:r>
              <a:rPr lang="en-US" sz="800" dirty="0"/>
              <a:t>="http://www.obofoundry.org/ro/ro.owl#"</a:t>
            </a:r>
          </a:p>
          <a:p>
            <a:r>
              <a:rPr lang="en-US" sz="800" dirty="0"/>
              <a:t>     xmlns:p3=http://purl.obolibrary.org/obo/iao/dev/iao-main.owl#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xmlns:snap</a:t>
            </a:r>
            <a:r>
              <a:rPr lang="en-US" sz="800" dirty="0"/>
              <a:t>=http://www.ifomis.org/bfo/1.1/snap#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xmlns:bfo</a:t>
            </a:r>
            <a:r>
              <a:rPr lang="en-US" sz="800" dirty="0"/>
              <a:t>=http://www.ifomis.org/bfo/1.1#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xmlns:rdf</a:t>
            </a:r>
            <a:r>
              <a:rPr lang="en-US" sz="800" dirty="0"/>
              <a:t>=http://www.w3.org/1999/02/22-rdf-syntax-ns#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xmlns:owl</a:t>
            </a:r>
            <a:r>
              <a:rPr lang="en-US" sz="800" dirty="0"/>
              <a:t>=http://www.w3.org/2002/07/owl#</a:t>
            </a:r>
          </a:p>
          <a:p>
            <a:r>
              <a:rPr lang="en-US" sz="800" dirty="0"/>
              <a:t>     ……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xmlns:span</a:t>
            </a:r>
            <a:r>
              <a:rPr lang="en-US" sz="800" dirty="0"/>
              <a:t>="http://www.ifomis.org/bfo/1.1/span#"&gt;</a:t>
            </a:r>
          </a:p>
          <a:p>
            <a:r>
              <a:rPr lang="en-US" sz="800" dirty="0"/>
              <a:t>    &lt;</a:t>
            </a:r>
            <a:r>
              <a:rPr lang="en-US" sz="800" dirty="0" err="1"/>
              <a:t>owl:Ontology</a:t>
            </a:r>
            <a:r>
              <a:rPr lang="en-US" sz="800" dirty="0"/>
              <a:t> </a:t>
            </a:r>
            <a:r>
              <a:rPr lang="en-US" sz="800" dirty="0" err="1"/>
              <a:t>rdf:about</a:t>
            </a:r>
            <a:r>
              <a:rPr lang="en-US" sz="800" dirty="0"/>
              <a:t>=</a:t>
            </a:r>
            <a:r>
              <a:rPr lang="en-US" sz="800" b="1" dirty="0">
                <a:solidFill>
                  <a:srgbClr val="FF0000"/>
                </a:solidFill>
              </a:rPr>
              <a:t>http://purl.obolibrary.org/obo/obi.owl</a:t>
            </a:r>
            <a:r>
              <a:rPr lang="en-US" sz="800" dirty="0"/>
              <a:t>&gt;</a:t>
            </a:r>
          </a:p>
          <a:p>
            <a:r>
              <a:rPr lang="en-US" sz="800" dirty="0"/>
              <a:t>    …….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038600" y="1701114"/>
            <a:ext cx="126669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source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ontology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16" name="TextBox 44"/>
          <p:cNvSpPr txBox="1">
            <a:spLocks noChangeArrowheads="1"/>
          </p:cNvSpPr>
          <p:nvPr/>
        </p:nvSpPr>
        <p:spPr bwMode="auto">
          <a:xfrm>
            <a:off x="1371600" y="1199747"/>
            <a:ext cx="7280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obi.owl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38" idx="2"/>
            <a:endCxn id="8215" idx="0"/>
          </p:cNvCxnSpPr>
          <p:nvPr/>
        </p:nvCxnSpPr>
        <p:spPr bwMode="auto">
          <a:xfrm rot="5400000">
            <a:off x="2422429" y="3330671"/>
            <a:ext cx="248637" cy="597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76400" y="3200400"/>
            <a:ext cx="304800" cy="30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033588" y="3228975"/>
            <a:ext cx="1624012" cy="2762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view annotation layer</a:t>
            </a:r>
          </a:p>
        </p:txBody>
      </p:sp>
      <p:sp>
        <p:nvSpPr>
          <p:cNvPr id="8215" name="Rectangle 40"/>
          <p:cNvSpPr>
            <a:spLocks noChangeArrowheads="1"/>
          </p:cNvSpPr>
          <p:nvPr/>
        </p:nvSpPr>
        <p:spPr bwMode="auto">
          <a:xfrm>
            <a:off x="152400" y="3753837"/>
            <a:ext cx="4191000" cy="9540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rdf:Description</a:t>
            </a:r>
            <a:r>
              <a:rPr lang="en-US" sz="800" dirty="0"/>
              <a:t> </a:t>
            </a:r>
            <a:r>
              <a:rPr lang="en-US" sz="800" dirty="0" err="1"/>
              <a:t>rdf:about</a:t>
            </a:r>
            <a:r>
              <a:rPr lang="en-US" sz="800" dirty="0"/>
              <a:t>="http://purl.org/obo/owl/NCBITaxon#NCBITaxon_8360"&gt;</a:t>
            </a:r>
          </a:p>
          <a:p>
            <a:r>
              <a:rPr lang="en-US" sz="800" dirty="0"/>
              <a:t>   &lt;</a:t>
            </a:r>
            <a:r>
              <a:rPr lang="en-US" sz="800" b="1" dirty="0">
                <a:solidFill>
                  <a:srgbClr val="FF0000"/>
                </a:solidFill>
              </a:rPr>
              <a:t>obo:OBI_9991119</a:t>
            </a:r>
            <a:r>
              <a:rPr lang="en-US" sz="800" dirty="0"/>
              <a:t> </a:t>
            </a:r>
            <a:r>
              <a:rPr lang="en-US" sz="800" dirty="0" err="1"/>
              <a:t>xml:lang</a:t>
            </a:r>
            <a:r>
              <a:rPr lang="en-US" sz="800" dirty="0"/>
              <a:t>="en"&gt;</a:t>
            </a:r>
            <a:r>
              <a:rPr lang="en-US" sz="800" dirty="0" err="1"/>
              <a:t>Xenopodinae</a:t>
            </a:r>
            <a:r>
              <a:rPr lang="en-US" sz="800" dirty="0"/>
              <a:t>&lt;</a:t>
            </a:r>
            <a:r>
              <a:rPr lang="en-US" sz="800" dirty="0">
                <a:solidFill>
                  <a:srgbClr val="FF0000"/>
                </a:solidFill>
              </a:rPr>
              <a:t>/</a:t>
            </a:r>
            <a:r>
              <a:rPr lang="en-US" sz="800" b="1" dirty="0">
                <a:solidFill>
                  <a:srgbClr val="FF0000"/>
                </a:solidFill>
              </a:rPr>
              <a:t>obo:OBI_9991119</a:t>
            </a:r>
            <a:r>
              <a:rPr lang="en-US" sz="800" dirty="0"/>
              <a:t>&gt;</a:t>
            </a:r>
          </a:p>
          <a:p>
            <a:r>
              <a:rPr lang="en-US" sz="800" dirty="0"/>
              <a:t>&lt;/</a:t>
            </a:r>
            <a:r>
              <a:rPr lang="en-US" sz="800" dirty="0" err="1"/>
              <a:t>rdf:Description</a:t>
            </a:r>
            <a:r>
              <a:rPr lang="en-US" sz="800" dirty="0"/>
              <a:t>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rdf:Description</a:t>
            </a:r>
            <a:r>
              <a:rPr lang="en-US" sz="800" dirty="0"/>
              <a:t> </a:t>
            </a:r>
            <a:r>
              <a:rPr lang="en-US" sz="800" dirty="0" err="1"/>
              <a:t>rdf:about</a:t>
            </a:r>
            <a:r>
              <a:rPr lang="en-US" sz="800" dirty="0"/>
              <a:t>="http://purl.obolibrary.org/obo/OBI_0000879"&gt;</a:t>
            </a:r>
          </a:p>
          <a:p>
            <a:r>
              <a:rPr lang="en-US" sz="800" dirty="0"/>
              <a:t>   &lt;</a:t>
            </a:r>
            <a:r>
              <a:rPr lang="en-US" sz="800" b="1" dirty="0">
                <a:solidFill>
                  <a:srgbClr val="FF0000"/>
                </a:solidFill>
              </a:rPr>
              <a:t>obo:OBI_9991119</a:t>
            </a:r>
            <a:r>
              <a:rPr lang="en-US" sz="800" b="1" dirty="0"/>
              <a:t> </a:t>
            </a:r>
            <a:r>
              <a:rPr lang="en-US" sz="800" dirty="0" err="1"/>
              <a:t>xml:lang</a:t>
            </a:r>
            <a:r>
              <a:rPr lang="en-US" sz="800" dirty="0"/>
              <a:t>="en"&gt;random primed DNA labeling&lt;/</a:t>
            </a:r>
            <a:r>
              <a:rPr lang="en-US" sz="800" b="1" dirty="0">
                <a:solidFill>
                  <a:srgbClr val="FF0000"/>
                </a:solidFill>
              </a:rPr>
              <a:t>obo:OBI_9991119</a:t>
            </a:r>
            <a:r>
              <a:rPr lang="en-US" sz="800" dirty="0"/>
              <a:t>&gt;</a:t>
            </a:r>
          </a:p>
          <a:p>
            <a:r>
              <a:rPr lang="en-US" sz="800" dirty="0"/>
              <a:t>&lt;/</a:t>
            </a:r>
            <a:r>
              <a:rPr lang="en-US" sz="800" dirty="0" err="1"/>
              <a:t>rdf:Description</a:t>
            </a:r>
            <a:r>
              <a:rPr lang="en-US" sz="800" dirty="0"/>
              <a:t>&gt;</a:t>
            </a:r>
          </a:p>
          <a:p>
            <a:r>
              <a:rPr lang="en-US" sz="800" dirty="0"/>
              <a:t> ……</a:t>
            </a:r>
          </a:p>
        </p:txBody>
      </p:sp>
      <p:sp>
        <p:nvSpPr>
          <p:cNvPr id="8217" name="TextBox 45"/>
          <p:cNvSpPr txBox="1">
            <a:spLocks noChangeArrowheads="1"/>
          </p:cNvSpPr>
          <p:nvPr/>
        </p:nvSpPr>
        <p:spPr bwMode="auto">
          <a:xfrm>
            <a:off x="3048000" y="3485549"/>
            <a:ext cx="1336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view_annot.owl</a:t>
            </a: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5638800" y="1447800"/>
            <a:ext cx="3429000" cy="169277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800" dirty="0"/>
              <a:t>&lt;?xml version="1.0"?&gt;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rdf:RDF</a:t>
            </a:r>
            <a:r>
              <a:rPr lang="en-US" sz="800" dirty="0"/>
              <a:t> </a:t>
            </a:r>
            <a:r>
              <a:rPr lang="en-US" sz="800" dirty="0" err="1"/>
              <a:t>xmlns</a:t>
            </a:r>
            <a:r>
              <a:rPr lang="en-US" sz="800" dirty="0"/>
              <a:t>="http://purl.obolibrary.org/obo/obi.owl#"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xml:base</a:t>
            </a:r>
            <a:r>
              <a:rPr lang="en-US" sz="800" dirty="0"/>
              <a:t>="http://purl.obolibrary.org/obo/obi.owl"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xmlns:ro</a:t>
            </a:r>
            <a:r>
              <a:rPr lang="en-US" sz="800" dirty="0"/>
              <a:t>="http://www.obofoundry.org/ro/ro.owl#"</a:t>
            </a:r>
          </a:p>
          <a:p>
            <a:r>
              <a:rPr lang="en-US" sz="800" dirty="0"/>
              <a:t>     xmlns:p3=http://purl.obolibrary.org/obo/iao/dev/iao-main.owl#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xmlns:snap</a:t>
            </a:r>
            <a:r>
              <a:rPr lang="en-US" sz="800" dirty="0"/>
              <a:t>=http://www.ifomis.org/bfo/1.1/snap#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xmlns:bfo</a:t>
            </a:r>
            <a:r>
              <a:rPr lang="en-US" sz="800" dirty="0"/>
              <a:t>=http://www.ifomis.org/bfo/1.1#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xmlns:rdf</a:t>
            </a:r>
            <a:r>
              <a:rPr lang="en-US" sz="800" dirty="0"/>
              <a:t>=http://www.w3.org/1999/02/22-rdf-syntax-ns#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xmlns:owl</a:t>
            </a:r>
            <a:r>
              <a:rPr lang="en-US" sz="800" dirty="0"/>
              <a:t>=http://www.w3.org/2002/07/owl#</a:t>
            </a:r>
          </a:p>
          <a:p>
            <a:r>
              <a:rPr lang="en-US" sz="800" dirty="0"/>
              <a:t>     ……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xmlns:span</a:t>
            </a:r>
            <a:r>
              <a:rPr lang="en-US" sz="800" dirty="0"/>
              <a:t>="http://www.ifomis.org/bfo/1.1/span#"&gt;</a:t>
            </a:r>
          </a:p>
          <a:p>
            <a:r>
              <a:rPr lang="en-US" sz="800" dirty="0"/>
              <a:t>    &lt;</a:t>
            </a:r>
            <a:r>
              <a:rPr lang="en-US" sz="800" dirty="0" err="1"/>
              <a:t>owl:Ontology</a:t>
            </a:r>
            <a:r>
              <a:rPr lang="en-US" sz="800" dirty="0"/>
              <a:t> </a:t>
            </a:r>
            <a:r>
              <a:rPr lang="en-US" sz="800" dirty="0" err="1"/>
              <a:t>rdf:about</a:t>
            </a:r>
            <a:r>
              <a:rPr lang="en-US" sz="800" dirty="0"/>
              <a:t>=</a:t>
            </a:r>
            <a:r>
              <a:rPr lang="en-US" sz="800" b="1" dirty="0">
                <a:solidFill>
                  <a:srgbClr val="FF0000"/>
                </a:solidFill>
              </a:rPr>
              <a:t>http://</a:t>
            </a:r>
            <a:r>
              <a:rPr lang="en-US" sz="800" b="1" dirty="0" smtClean="0">
                <a:solidFill>
                  <a:srgbClr val="FF0000"/>
                </a:solidFill>
              </a:rPr>
              <a:t>purl.obolibrary.org/obo/obi_FGED.owl</a:t>
            </a:r>
            <a:r>
              <a:rPr lang="en-US" sz="800" dirty="0"/>
              <a:t>&gt;</a:t>
            </a:r>
          </a:p>
          <a:p>
            <a:r>
              <a:rPr lang="en-US" sz="800" dirty="0"/>
              <a:t>    …….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38600" y="2129135"/>
            <a:ext cx="1266693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subset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of 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source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ontology</a:t>
            </a:r>
          </a:p>
        </p:txBody>
      </p:sp>
      <p:sp>
        <p:nvSpPr>
          <p:cNvPr id="33" name="TextBox 44"/>
          <p:cNvSpPr txBox="1">
            <a:spLocks noChangeArrowheads="1"/>
          </p:cNvSpPr>
          <p:nvPr/>
        </p:nvSpPr>
        <p:spPr bwMode="auto">
          <a:xfrm>
            <a:off x="6732372" y="1184190"/>
            <a:ext cx="12859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obi_FGED.owl</a:t>
            </a:r>
            <a:endParaRPr lang="en-US" sz="1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5029200" y="3302255"/>
            <a:ext cx="4038600" cy="3075209"/>
            <a:chOff x="5105400" y="3302255"/>
            <a:chExt cx="4038600" cy="3075209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7230762" y="3305430"/>
              <a:ext cx="1112838" cy="2778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ontology view</a:t>
              </a:r>
            </a:p>
          </p:txBody>
        </p:sp>
        <p:cxnSp>
          <p:nvCxnSpPr>
            <p:cNvPr id="17" name="Straight Arrow Connector 16"/>
            <p:cNvCxnSpPr>
              <a:stCxn id="13" idx="2"/>
              <a:endCxn id="8218" idx="0"/>
            </p:cNvCxnSpPr>
            <p:nvPr/>
          </p:nvCxnSpPr>
          <p:spPr bwMode="auto">
            <a:xfrm rot="5400000">
              <a:off x="7342563" y="3365381"/>
              <a:ext cx="226757" cy="6624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8" name="Rectangle 47"/>
            <p:cNvSpPr>
              <a:spLocks noChangeArrowheads="1"/>
            </p:cNvSpPr>
            <p:nvPr/>
          </p:nvSpPr>
          <p:spPr bwMode="auto">
            <a:xfrm>
              <a:off x="5105400" y="3810000"/>
              <a:ext cx="4038600" cy="181588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 dirty="0" smtClean="0"/>
                <a:t>&lt;?xml version="1.0"?&gt;</a:t>
              </a:r>
            </a:p>
            <a:p>
              <a:r>
                <a:rPr lang="en-US" sz="800" dirty="0" smtClean="0"/>
                <a:t>&lt;</a:t>
              </a:r>
              <a:r>
                <a:rPr lang="en-US" sz="800" dirty="0" err="1" smtClean="0"/>
                <a:t>rdf:RDF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xmlns</a:t>
              </a:r>
              <a:r>
                <a:rPr lang="en-US" sz="800" dirty="0" smtClean="0"/>
                <a:t>="http://purl.obolibrary.org/obo/obi.owl#"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xml:base</a:t>
              </a:r>
              <a:r>
                <a:rPr lang="en-US" sz="800" dirty="0" smtClean="0"/>
                <a:t>="http://purl.obolibrary.org/obo/obi.owl"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xmlns:ro</a:t>
              </a:r>
              <a:r>
                <a:rPr lang="en-US" sz="800" dirty="0" smtClean="0"/>
                <a:t>="http://www.obofoundry.org/ro/ro.owl#"</a:t>
              </a:r>
            </a:p>
            <a:p>
              <a:r>
                <a:rPr lang="en-US" sz="800" dirty="0" smtClean="0"/>
                <a:t>     xmlns:p3=http://purl.obolibrary.org/obo/iao/dev/iao-main.owl#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xmlns:snap</a:t>
              </a:r>
              <a:r>
                <a:rPr lang="en-US" sz="800" dirty="0" smtClean="0"/>
                <a:t>=http://www.ifomis.org/bfo/1.1/snap#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xmlns:bfo</a:t>
              </a:r>
              <a:r>
                <a:rPr lang="en-US" sz="800" dirty="0" smtClean="0"/>
                <a:t>=http://www.ifomis.org/bfo/1.1#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xmlns:rdf</a:t>
              </a:r>
              <a:r>
                <a:rPr lang="en-US" sz="800" dirty="0" smtClean="0"/>
                <a:t>=http://www.w3.org/1999/02/22-rdf-syntax-ns#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xmlns:owl</a:t>
              </a:r>
              <a:r>
                <a:rPr lang="en-US" sz="800" dirty="0" smtClean="0"/>
                <a:t>=http://www.w3.org/2002/07/owl#</a:t>
              </a:r>
            </a:p>
            <a:p>
              <a:r>
                <a:rPr lang="en-US" sz="800" dirty="0" smtClean="0"/>
                <a:t>     ……</a:t>
              </a:r>
            </a:p>
            <a:p>
              <a:r>
                <a:rPr lang="en-US" sz="800" dirty="0" smtClean="0"/>
                <a:t>     </a:t>
              </a:r>
              <a:r>
                <a:rPr lang="en-US" sz="800" dirty="0" err="1" smtClean="0"/>
                <a:t>xmlns:span</a:t>
              </a:r>
              <a:r>
                <a:rPr lang="en-US" sz="800" dirty="0" smtClean="0"/>
                <a:t>="http://www.ifomis.org/bfo/1.1/span#"&gt;</a:t>
              </a:r>
            </a:p>
            <a:p>
              <a:r>
                <a:rPr lang="en-US" sz="800" dirty="0" smtClean="0"/>
                <a:t>    </a:t>
              </a:r>
              <a:r>
                <a:rPr lang="en-US" sz="800" b="1" dirty="0" smtClean="0"/>
                <a:t>&lt;</a:t>
              </a:r>
              <a:r>
                <a:rPr lang="en-US" sz="800" b="1" dirty="0" err="1" smtClean="0"/>
                <a:t>owl:Ontology</a:t>
              </a:r>
              <a:r>
                <a:rPr lang="en-US" sz="800" b="1" dirty="0" smtClean="0"/>
                <a:t> </a:t>
              </a:r>
              <a:r>
                <a:rPr lang="en-US" sz="800" b="1" dirty="0" err="1" smtClean="0"/>
                <a:t>rdf:about</a:t>
              </a:r>
              <a:r>
                <a:rPr lang="en-US" sz="800" b="1" dirty="0" smtClean="0"/>
                <a:t>=http://purl.obolibrary.org/obo/obi_FGED.owl&gt;</a:t>
              </a:r>
            </a:p>
            <a:p>
              <a:r>
                <a:rPr lang="en-US" sz="800" dirty="0" smtClean="0"/>
                <a:t>    &lt;</a:t>
              </a:r>
              <a:r>
                <a:rPr lang="en-US" sz="800" b="1" dirty="0" err="1" smtClean="0"/>
                <a:t>owl:imports</a:t>
              </a:r>
              <a:r>
                <a:rPr lang="en-US" sz="800" b="1" dirty="0" smtClean="0"/>
                <a:t> </a:t>
              </a:r>
              <a:r>
                <a:rPr lang="en-US" sz="800" b="1" dirty="0" err="1" smtClean="0"/>
                <a:t>rdf:resource</a:t>
              </a:r>
              <a:r>
                <a:rPr lang="en-US" sz="800" b="1" dirty="0" smtClean="0"/>
                <a:t>="http://purl.obolibrary.org/obo/obi/view_annot.owl"/&gt;</a:t>
              </a:r>
            </a:p>
            <a:p>
              <a:r>
                <a:rPr lang="en-US" sz="800" dirty="0" smtClean="0"/>
                <a:t>    ……</a:t>
              </a:r>
            </a:p>
          </p:txBody>
        </p:sp>
        <p:sp>
          <p:nvSpPr>
            <p:cNvPr id="8222" name="TextBox 56"/>
            <p:cNvSpPr txBox="1">
              <a:spLocks noChangeArrowheads="1"/>
            </p:cNvSpPr>
            <p:nvPr/>
          </p:nvSpPr>
          <p:spPr bwMode="auto">
            <a:xfrm>
              <a:off x="5486400" y="3302255"/>
              <a:ext cx="733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imports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81600" y="5638800"/>
              <a:ext cx="3886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1400" b="1" dirty="0" smtClean="0"/>
                <a:t>Advantage</a:t>
              </a:r>
              <a:r>
                <a:rPr lang="en-US" sz="1400" dirty="0" smtClean="0"/>
                <a:t>: add separate view annotation layer to source or subset of source ontology 	</a:t>
              </a:r>
            </a:p>
            <a:p>
              <a:pPr eaLnBrk="1" hangingPunct="1"/>
              <a:r>
                <a:rPr lang="en-US" sz="1400" dirty="0"/>
                <a:t> </a:t>
              </a:r>
              <a:r>
                <a:rPr lang="en-US" sz="1400" dirty="0" smtClean="0"/>
                <a:t> - provide flexibility </a:t>
              </a:r>
              <a:endParaRPr lang="en-US" sz="14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0" y="3305430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4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257800" y="3305430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172200" y="3305430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3" name="TextBox 56"/>
            <p:cNvSpPr txBox="1">
              <a:spLocks noChangeArrowheads="1"/>
            </p:cNvSpPr>
            <p:nvPr/>
          </p:nvSpPr>
          <p:spPr bwMode="auto">
            <a:xfrm>
              <a:off x="6553200" y="3305430"/>
              <a:ext cx="3048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=</a:t>
              </a:r>
              <a:endParaRPr lang="en-US" sz="14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57800" y="5189838"/>
              <a:ext cx="3581400" cy="288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52400" y="4876800"/>
            <a:ext cx="4267200" cy="1409602"/>
            <a:chOff x="152400" y="3190973"/>
            <a:chExt cx="4267200" cy="1409602"/>
          </a:xfrm>
        </p:grpSpPr>
        <p:sp>
          <p:nvSpPr>
            <p:cNvPr id="21" name="Oval 20"/>
            <p:cNvSpPr/>
            <p:nvPr/>
          </p:nvSpPr>
          <p:spPr>
            <a:xfrm>
              <a:off x="152400" y="3190973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3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533400" y="3200400"/>
              <a:ext cx="1855788" cy="276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view annotation property</a:t>
              </a:r>
            </a:p>
          </p:txBody>
        </p:sp>
        <p:sp>
          <p:nvSpPr>
            <p:cNvPr id="8212" name="Rectangle 28"/>
            <p:cNvSpPr>
              <a:spLocks noChangeArrowheads="1"/>
            </p:cNvSpPr>
            <p:nvPr/>
          </p:nvSpPr>
          <p:spPr bwMode="auto">
            <a:xfrm>
              <a:off x="152400" y="3646488"/>
              <a:ext cx="4267200" cy="9540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 dirty="0"/>
                <a:t>&lt;</a:t>
              </a:r>
              <a:r>
                <a:rPr lang="en-US" sz="800" dirty="0" err="1"/>
                <a:t>owl:</a:t>
              </a:r>
              <a:r>
                <a:rPr lang="en-US" sz="800" b="1" dirty="0" err="1">
                  <a:solidFill>
                    <a:srgbClr val="FF0000"/>
                  </a:solidFill>
                </a:rPr>
                <a:t>AnnotationProperty</a:t>
              </a:r>
              <a:r>
                <a:rPr lang="en-US" sz="800" b="1" dirty="0"/>
                <a:t> </a:t>
              </a:r>
              <a:r>
                <a:rPr lang="en-US" sz="800" dirty="0" err="1"/>
                <a:t>rdf:about</a:t>
              </a:r>
              <a:r>
                <a:rPr lang="en-US" sz="800" dirty="0"/>
                <a:t>="</a:t>
              </a:r>
              <a:r>
                <a:rPr lang="en-US" sz="800" b="1" dirty="0">
                  <a:solidFill>
                    <a:srgbClr val="FF0000"/>
                  </a:solidFill>
                </a:rPr>
                <a:t>http://purl.obolibrary.org/obo/OBI_9991119</a:t>
              </a:r>
              <a:r>
                <a:rPr lang="en-US" sz="800" dirty="0"/>
                <a:t>"&gt;</a:t>
              </a:r>
            </a:p>
            <a:p>
              <a:r>
                <a:rPr lang="en-US" sz="800" dirty="0"/>
                <a:t>    &lt;</a:t>
              </a:r>
              <a:r>
                <a:rPr lang="en-US" sz="800" dirty="0" err="1"/>
                <a:t>rdfs:label</a:t>
              </a:r>
              <a:r>
                <a:rPr lang="en-US" sz="800" dirty="0"/>
                <a:t> </a:t>
              </a:r>
              <a:r>
                <a:rPr lang="en-US" sz="800" dirty="0" err="1"/>
                <a:t>rdf:datatype</a:t>
              </a:r>
              <a:r>
                <a:rPr lang="en-US" sz="800" dirty="0"/>
                <a:t>="http://www.w3.org/2001/XMLSchema#string"&gt;</a:t>
              </a:r>
              <a:r>
                <a:rPr lang="en-US" sz="800" b="1" dirty="0"/>
                <a:t>FGED alternative term</a:t>
              </a:r>
              <a:r>
                <a:rPr lang="en-US" sz="800" dirty="0"/>
                <a:t>&lt;/</a:t>
              </a:r>
              <a:r>
                <a:rPr lang="en-US" sz="800" dirty="0" err="1"/>
                <a:t>rdfs:label</a:t>
              </a:r>
              <a:r>
                <a:rPr lang="en-US" sz="800" dirty="0"/>
                <a:t>&gt;</a:t>
              </a:r>
            </a:p>
            <a:p>
              <a:r>
                <a:rPr lang="en-US" sz="800" dirty="0"/>
                <a:t>    &lt;obo:IAO_0000115 </a:t>
              </a:r>
              <a:r>
                <a:rPr lang="en-US" sz="800" dirty="0" err="1"/>
                <a:t>rdf:datatype</a:t>
              </a:r>
              <a:r>
                <a:rPr lang="en-US" sz="800" dirty="0"/>
                <a:t>="http://www.w3.org/2001/XMLSchema#string"&gt;An alternative term used by the Functional Genomics Data (FGED) Society.&lt;/obo:IAO_0000115&gt;</a:t>
              </a:r>
            </a:p>
            <a:p>
              <a:r>
                <a:rPr lang="en-US" sz="800" dirty="0"/>
                <a:t>    &lt;</a:t>
              </a:r>
              <a:r>
                <a:rPr lang="en-US" sz="800" dirty="0" err="1"/>
                <a:t>rdfs:subPropertyOf</a:t>
              </a:r>
              <a:r>
                <a:rPr lang="en-US" sz="800" dirty="0"/>
                <a:t> </a:t>
              </a:r>
              <a:r>
                <a:rPr lang="en-US" sz="800" dirty="0" err="1"/>
                <a:t>rdf:resource</a:t>
              </a:r>
              <a:r>
                <a:rPr lang="en-US" sz="800" dirty="0"/>
                <a:t>="http://purl.obolibrary.org/obo/IAO_0000118"/&gt;</a:t>
              </a:r>
            </a:p>
            <a:p>
              <a:r>
                <a:rPr lang="en-US" sz="800" dirty="0"/>
                <a:t>&lt;/</a:t>
              </a:r>
              <a:r>
                <a:rPr lang="en-US" sz="800" dirty="0" err="1"/>
                <a:t>owl:AnnotationProperty</a:t>
              </a:r>
              <a:r>
                <a:rPr lang="en-US" sz="800" dirty="0"/>
                <a:t>&gt;</a:t>
              </a:r>
            </a:p>
          </p:txBody>
        </p:sp>
        <p:cxnSp>
          <p:nvCxnSpPr>
            <p:cNvPr id="34" name="Straight Arrow Connector 33"/>
            <p:cNvCxnSpPr>
              <a:stCxn id="12" idx="2"/>
              <a:endCxn id="8212" idx="0"/>
            </p:cNvCxnSpPr>
            <p:nvPr/>
          </p:nvCxnSpPr>
          <p:spPr>
            <a:xfrm rot="16200000" flipH="1">
              <a:off x="1788716" y="3149203"/>
              <a:ext cx="169863" cy="8247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6"/>
            <p:cNvSpPr txBox="1">
              <a:spLocks noChangeArrowheads="1"/>
            </p:cNvSpPr>
            <p:nvPr/>
          </p:nvSpPr>
          <p:spPr bwMode="auto">
            <a:xfrm>
              <a:off x="2438400" y="3200400"/>
              <a:ext cx="16764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defined in         or</a:t>
              </a:r>
              <a:endParaRPr lang="en-US" sz="14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3276600" y="3200400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3810000" y="3200400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rot="10800000">
            <a:off x="3352800" y="1837038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09286" y="2362200"/>
            <a:ext cx="333507" cy="2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Tag terms using view-specific annotation property</a:t>
            </a:r>
          </a:p>
          <a:p>
            <a:pPr lvl="1" eaLnBrk="1" hangingPunct="1"/>
            <a:r>
              <a:rPr lang="en-US" sz="2400" dirty="0" smtClean="0"/>
              <a:t>Option 1: Add annotation property to the view-specific terms in the view annotation layer, e.g., annot_view.owl, </a:t>
            </a:r>
            <a:r>
              <a:rPr lang="en-US" sz="2400" dirty="0" smtClean="0">
                <a:solidFill>
                  <a:srgbClr val="CC3300"/>
                </a:solidFill>
              </a:rPr>
              <a:t>manually</a:t>
            </a:r>
          </a:p>
          <a:p>
            <a:pPr lvl="1" eaLnBrk="1" hangingPunct="1"/>
            <a:r>
              <a:rPr lang="en-US" sz="2400" dirty="0" smtClean="0"/>
              <a:t>Option 2: Mark the view-specific terms in a tab delimited file, and create the view annotation layer, e.g., annot_view.owl, </a:t>
            </a:r>
            <a:r>
              <a:rPr lang="en-US" sz="2400" dirty="0" smtClean="0">
                <a:solidFill>
                  <a:srgbClr val="CC3300"/>
                </a:solidFill>
              </a:rPr>
              <a:t>automatically</a:t>
            </a:r>
          </a:p>
          <a:p>
            <a:pPr eaLnBrk="1" hangingPunct="1"/>
            <a:r>
              <a:rPr lang="en-US" dirty="0" smtClean="0"/>
              <a:t>Ontology views</a:t>
            </a:r>
          </a:p>
          <a:p>
            <a:pPr lvl="1" eaLnBrk="1" hangingPunct="1"/>
            <a:r>
              <a:rPr lang="en-US" sz="2400" dirty="0" smtClean="0"/>
              <a:t>Option1: Extract the </a:t>
            </a:r>
            <a:r>
              <a:rPr lang="en-US" sz="2400" dirty="0" smtClean="0">
                <a:solidFill>
                  <a:srgbClr val="C00000"/>
                </a:solidFill>
              </a:rPr>
              <a:t>subset</a:t>
            </a:r>
            <a:r>
              <a:rPr lang="en-US" sz="2400" dirty="0" smtClean="0"/>
              <a:t> of source ontology including view-specific terms and their related terms and axiom and import the view annotation owl file</a:t>
            </a:r>
          </a:p>
          <a:p>
            <a:pPr lvl="1" eaLnBrk="1" hangingPunct="1"/>
            <a:r>
              <a:rPr lang="en-US" sz="2400" dirty="0" smtClean="0"/>
              <a:t>Option2: import the view annotation owl file to the</a:t>
            </a:r>
            <a:r>
              <a:rPr lang="en-US" sz="2400" dirty="0" smtClean="0">
                <a:solidFill>
                  <a:srgbClr val="C00000"/>
                </a:solidFill>
              </a:rPr>
              <a:t> whole </a:t>
            </a:r>
            <a:r>
              <a:rPr lang="en-US" sz="2400" dirty="0" smtClean="0"/>
              <a:t>source ontology directly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Ontodog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implementation of generation of ontology view automatically</a:t>
            </a:r>
          </a:p>
          <a:p>
            <a:r>
              <a:rPr lang="en-US" dirty="0" smtClean="0"/>
              <a:t>Web application tool, no installation and minimal ontology knowledge required</a:t>
            </a:r>
          </a:p>
          <a:p>
            <a:pPr lvl="1"/>
            <a:r>
              <a:rPr lang="en-US" dirty="0" smtClean="0"/>
              <a:t>Provide templates to tag the ontology view terms in a tab delimited file</a:t>
            </a:r>
          </a:p>
          <a:p>
            <a:pPr lvl="1"/>
            <a:r>
              <a:rPr lang="en-US" dirty="0" smtClean="0"/>
              <a:t>Extract any subset of a source ontology</a:t>
            </a:r>
          </a:p>
          <a:p>
            <a:pPr lvl="1"/>
            <a:r>
              <a:rPr lang="en-US" dirty="0" smtClean="0"/>
              <a:t>Generate view annotation owl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tology_View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Ontology_View</Template>
  <TotalTime>111</TotalTime>
  <Words>1210</Words>
  <Application>Microsoft Office PowerPoint</Application>
  <PresentationFormat>On-screen Show (4:3)</PresentationFormat>
  <Paragraphs>208</Paragraphs>
  <Slides>18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Ontology_View</vt:lpstr>
      <vt:lpstr>Worksheet</vt:lpstr>
      <vt:lpstr>Ontology Views</vt:lpstr>
      <vt:lpstr>Reference Ontologies</vt:lpstr>
      <vt:lpstr>OBI</vt:lpstr>
      <vt:lpstr>Ontology View</vt:lpstr>
      <vt:lpstr>Existing Implementation</vt:lpstr>
      <vt:lpstr>Our approach: annotation property</vt:lpstr>
      <vt:lpstr>Our Ontology View Architecture</vt:lpstr>
      <vt:lpstr>Implementations</vt:lpstr>
      <vt:lpstr>Ontodog</vt:lpstr>
      <vt:lpstr>Slide 10</vt:lpstr>
      <vt:lpstr>Signature terms file</vt:lpstr>
      <vt:lpstr>Ontodog</vt:lpstr>
      <vt:lpstr>Use case 1: FGED View</vt:lpstr>
      <vt:lpstr>FGED view generated by Ontodog</vt:lpstr>
      <vt:lpstr>Use case 2: OBI Slim</vt:lpstr>
      <vt:lpstr>Questions</vt:lpstr>
      <vt:lpstr>Question 1</vt:lpstr>
      <vt:lpstr>Acknowledgements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Views</dc:title>
  <dc:creator>Jie Zheng</dc:creator>
  <cp:lastModifiedBy>Jie Zheng</cp:lastModifiedBy>
  <cp:revision>20</cp:revision>
  <dcterms:created xsi:type="dcterms:W3CDTF">2011-09-28T20:00:55Z</dcterms:created>
  <dcterms:modified xsi:type="dcterms:W3CDTF">2011-10-07T18:13:00Z</dcterms:modified>
</cp:coreProperties>
</file>