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3" r:id="rId8"/>
    <p:sldId id="264" r:id="rId9"/>
    <p:sldId id="260" r:id="rId10"/>
    <p:sldId id="257" r:id="rId11"/>
    <p:sldId id="261" r:id="rId12"/>
    <p:sldId id="262" r:id="rId13"/>
    <p:sldId id="25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OBI Links</a:t>
            </a:r>
            <a:br>
              <a:rPr lang="en-US" dirty="0" smtClean="0"/>
            </a:br>
            <a:r>
              <a:rPr lang="en-US" dirty="0" smtClean="0"/>
              <a:t>Genotype to </a:t>
            </a:r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r>
              <a:rPr lang="en-US" dirty="0" smtClean="0"/>
              <a:t>, Chris </a:t>
            </a:r>
            <a:r>
              <a:rPr lang="en-US" dirty="0" err="1" smtClean="0"/>
              <a:t>Stoeckert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-&gt; Phenotype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676400"/>
            <a:ext cx="7239000" cy="4267200"/>
            <a:chOff x="914400" y="1676400"/>
            <a:chExt cx="7239000" cy="4267200"/>
          </a:xfrm>
        </p:grpSpPr>
        <p:sp>
          <p:nvSpPr>
            <p:cNvPr id="4" name="TextBox 3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33800" y="1752600"/>
              <a:ext cx="14478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Organism</a:t>
              </a:r>
            </a:p>
            <a:p>
              <a:pPr algn="ctr"/>
              <a:r>
                <a:rPr lang="en-US" dirty="0" smtClean="0"/>
                <a:t>or Cell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1"/>
              <a:endCxn id="5" idx="3"/>
            </p:cNvCxnSpPr>
            <p:nvPr/>
          </p:nvCxnSpPr>
          <p:spPr>
            <a:xfrm rot="10800000" flipV="1">
              <a:off x="5181600" y="2075764"/>
              <a:ext cx="15240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3400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3"/>
              <a:endCxn id="5" idx="1"/>
            </p:cNvCxnSpPr>
            <p:nvPr/>
          </p:nvCxnSpPr>
          <p:spPr>
            <a:xfrm>
              <a:off x="2362200" y="2075765"/>
              <a:ext cx="13716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384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0" idx="2"/>
              <a:endCxn id="15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21" name="Straight Arrow Connector 20"/>
            <p:cNvCxnSpPr>
              <a:stCxn id="17" idx="3"/>
              <a:endCxn id="16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</a:t>
              </a:r>
              <a:r>
                <a:rPr lang="en-US" sz="1600" i="1" dirty="0" smtClean="0"/>
                <a:t>s about</a:t>
              </a:r>
              <a:endParaRPr lang="en-US" sz="1600" i="1" dirty="0"/>
            </a:p>
          </p:txBody>
        </p:sp>
        <p:cxnSp>
          <p:nvCxnSpPr>
            <p:cNvPr id="28" name="Straight Arrow Connector 27"/>
            <p:cNvCxnSpPr>
              <a:stCxn id="15" idx="2"/>
              <a:endCxn id="17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cxnSp>
          <p:nvCxnSpPr>
            <p:cNvPr id="33" name="Straight Arrow Connector 32"/>
            <p:cNvCxnSpPr>
              <a:stCxn id="16" idx="0"/>
            </p:cNvCxnSpPr>
            <p:nvPr/>
          </p:nvCxnSpPr>
          <p:spPr>
            <a:xfrm rot="16200000" flipV="1">
              <a:off x="4705350" y="2838450"/>
              <a:ext cx="3200400" cy="22479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477000" y="39624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</a:t>
              </a:r>
              <a:r>
                <a:rPr lang="en-US" sz="1600" i="1" dirty="0" err="1" smtClean="0"/>
                <a:t>earer_of</a:t>
              </a:r>
              <a:r>
                <a:rPr lang="en-US" sz="1600" i="1" dirty="0" smtClean="0"/>
                <a:t>?</a:t>
              </a:r>
              <a:endParaRPr lang="en-US" sz="1600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4400" y="1295400"/>
            <a:ext cx="7696200" cy="5142131"/>
            <a:chOff x="914400" y="1676400"/>
            <a:chExt cx="7696200" cy="5142131"/>
          </a:xfrm>
        </p:grpSpPr>
        <p:sp>
          <p:nvSpPr>
            <p:cNvPr id="5" name="TextBox 4"/>
            <p:cNvSpPr txBox="1"/>
            <p:nvPr/>
          </p:nvSpPr>
          <p:spPr>
            <a:xfrm>
              <a:off x="67056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Genotype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00400" y="1752600"/>
              <a:ext cx="24384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Genetically</a:t>
              </a:r>
            </a:p>
            <a:p>
              <a:pPr algn="ctr"/>
              <a:r>
                <a:rPr lang="en-US" dirty="0" smtClean="0"/>
                <a:t>Modified organism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1"/>
              <a:endCxn id="6" idx="3"/>
            </p:cNvCxnSpPr>
            <p:nvPr/>
          </p:nvCxnSpPr>
          <p:spPr>
            <a:xfrm rot="10800000" flipV="1">
              <a:off x="5638800" y="2075764"/>
              <a:ext cx="10668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80830" y="1730887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bearer_of</a:t>
              </a:r>
              <a:endParaRPr lang="en-US" sz="1600" i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1885265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Specimen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  <a:endCxn id="6" idx="1"/>
            </p:cNvCxnSpPr>
            <p:nvPr/>
          </p:nvCxnSpPr>
          <p:spPr>
            <a:xfrm>
              <a:off x="2362200" y="2075765"/>
              <a:ext cx="83820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86000" y="1676400"/>
              <a:ext cx="103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has_part</a:t>
              </a:r>
              <a:endParaRPr lang="en-US" sz="16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3800" y="3669268"/>
              <a:ext cx="144780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OBI: Assay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Phenotype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5562600"/>
              <a:ext cx="1447800" cy="3810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9" idx="2"/>
              <a:endCxn id="12" idx="1"/>
            </p:cNvCxnSpPr>
            <p:nvPr/>
          </p:nvCxnSpPr>
          <p:spPr>
            <a:xfrm rot="16200000" flipH="1">
              <a:off x="1892216" y="2012349"/>
              <a:ext cx="1587669" cy="20955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08230" y="2785646"/>
              <a:ext cx="2145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has_specified_input</a:t>
              </a:r>
              <a:endParaRPr lang="en-US" sz="1600" i="1" dirty="0"/>
            </a:p>
          </p:txBody>
        </p:sp>
        <p:cxnSp>
          <p:nvCxnSpPr>
            <p:cNvPr id="17" name="Straight Arrow Connector 16"/>
            <p:cNvCxnSpPr>
              <a:stCxn id="14" idx="3"/>
              <a:endCxn id="13" idx="1"/>
            </p:cNvCxnSpPr>
            <p:nvPr/>
          </p:nvCxnSpPr>
          <p:spPr>
            <a:xfrm>
              <a:off x="5181600" y="57531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0634" y="5443768"/>
              <a:ext cx="987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i</a:t>
              </a:r>
              <a:r>
                <a:rPr lang="en-US" sz="1600" i="1" dirty="0" smtClean="0"/>
                <a:t>s about</a:t>
              </a:r>
              <a:endParaRPr lang="en-US" sz="1600" i="1" dirty="0"/>
            </a:p>
          </p:txBody>
        </p:sp>
        <p:cxnSp>
          <p:nvCxnSpPr>
            <p:cNvPr id="19" name="Straight Arr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695700" y="4800600"/>
              <a:ext cx="1524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444931" y="4614446"/>
              <a:ext cx="2289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has_specified_output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48400" y="6172200"/>
              <a:ext cx="2362200" cy="646331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Assertion of gene function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13" idx="2"/>
              <a:endCxn id="29" idx="0"/>
            </p:cNvCxnSpPr>
            <p:nvPr/>
          </p:nvCxnSpPr>
          <p:spPr>
            <a:xfrm rot="5400000">
              <a:off x="7315200" y="6057900"/>
              <a:ext cx="2286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0"/>
            </p:cNvCxnSpPr>
            <p:nvPr/>
          </p:nvCxnSpPr>
          <p:spPr>
            <a:xfrm rot="16200000" flipV="1">
              <a:off x="4933950" y="3067050"/>
              <a:ext cx="3200400" cy="17907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3200" y="3810000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b</a:t>
              </a:r>
              <a:r>
                <a:rPr lang="en-US" sz="1600" i="1" dirty="0" err="1" smtClean="0"/>
                <a:t>earer_of</a:t>
              </a:r>
              <a:r>
                <a:rPr lang="en-US" sz="1600" i="1" dirty="0" smtClean="0"/>
                <a:t>?</a:t>
              </a:r>
              <a:endParaRPr lang="en-US" sz="1600" i="1" dirty="0" smtClean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</a:t>
            </a:r>
            <a:r>
              <a:rPr lang="en-US" dirty="0" smtClean="0"/>
              <a:t>geneticall</a:t>
            </a:r>
            <a:r>
              <a:rPr lang="en-US" dirty="0" smtClean="0"/>
              <a:t>y modified </a:t>
            </a:r>
            <a:r>
              <a:rPr lang="en-US" dirty="0" smtClean="0"/>
              <a:t>protozoon </a:t>
            </a:r>
            <a:r>
              <a:rPr lang="en-US" dirty="0" smtClean="0"/>
              <a:t>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[http://en.wikipedia.org/wiki/Phenotype]</a:t>
            </a:r>
          </a:p>
          <a:p>
            <a:pPr lvl="1"/>
            <a:r>
              <a:rPr lang="en-US" dirty="0" smtClean="0"/>
              <a:t>subclass of a non-physical continuant</a:t>
            </a:r>
          </a:p>
          <a:p>
            <a:pPr lvl="1"/>
            <a:r>
              <a:rPr lang="en-US" dirty="0" smtClean="0"/>
              <a:t>According to the definition, Phenotype is a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species.</a:t>
            </a:r>
          </a:p>
          <a:p>
            <a:pPr lvl="1"/>
            <a:r>
              <a:rPr lang="en-US" dirty="0" smtClean="0"/>
              <a:t>subclass of 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 independent continuant with a particular quality or disposition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output of a process </a:t>
            </a:r>
            <a:r>
              <a:rPr lang="en-US" dirty="0" smtClean="0"/>
              <a:t>that realizes genotype in the environment</a:t>
            </a:r>
          </a:p>
          <a:p>
            <a:pPr lvl="1"/>
            <a:r>
              <a:rPr lang="en-US" dirty="0" smtClean="0"/>
              <a:t>(based on Marcus provided definition)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Refers 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  <a:p>
            <a:r>
              <a:rPr lang="en-US" dirty="0" smtClean="0"/>
              <a:t>Molecular</a:t>
            </a:r>
          </a:p>
          <a:p>
            <a:pPr lvl="1"/>
            <a:r>
              <a:rPr lang="en-US" dirty="0" smtClean="0"/>
              <a:t>Enzymatic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definition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Cannot use ‘realizes / </a:t>
            </a:r>
            <a:r>
              <a:rPr lang="en-US" dirty="0" err="1" smtClean="0"/>
              <a:t>is_realized_by</a:t>
            </a:r>
            <a:r>
              <a:rPr lang="en-US" dirty="0" smtClean="0"/>
              <a:t>’ relation, because none is process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</a:p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shape, size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process: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Output of feeding behavior -&gt; normal feeding behavior</a:t>
            </a:r>
          </a:p>
          <a:p>
            <a:pPr lvl="2"/>
            <a:r>
              <a:rPr lang="en-US" dirty="0" smtClean="0"/>
              <a:t>Output of motility -&gt; decreased cell motility</a:t>
            </a:r>
          </a:p>
          <a:p>
            <a:pPr lvl="2"/>
            <a:r>
              <a:rPr lang="en-US" dirty="0" smtClean="0"/>
              <a:t>Output of development -&gt; eye color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How to link phenotype to quality, molecular functions, cell components, biological processes, etc.?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Growth 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biological_process</a:t>
            </a:r>
            <a:r>
              <a:rPr lang="en-US" sz="1900" dirty="0" smtClean="0"/>
              <a:t>: growth</a:t>
            </a:r>
          </a:p>
          <a:p>
            <a:pPr lvl="1"/>
            <a:r>
              <a:rPr lang="en-US" sz="1900" dirty="0" smtClean="0"/>
              <a:t>PATO quality: normal</a:t>
            </a:r>
          </a:p>
          <a:p>
            <a:pPr lvl="1"/>
            <a:r>
              <a:rPr lang="en-US" sz="1900" dirty="0" smtClean="0"/>
              <a:t>Phenotype of organism or cell</a:t>
            </a:r>
          </a:p>
          <a:p>
            <a:r>
              <a:rPr lang="en-US" sz="2600" dirty="0" smtClean="0"/>
              <a:t>Enzyme activity absent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molecular_function</a:t>
            </a:r>
            <a:r>
              <a:rPr lang="en-US" sz="1900" dirty="0" smtClean="0"/>
              <a:t>: enzyme activity</a:t>
            </a:r>
          </a:p>
          <a:p>
            <a:pPr lvl="1"/>
            <a:r>
              <a:rPr lang="en-US" sz="1900" dirty="0" smtClean="0"/>
              <a:t>PATO quality: absent</a:t>
            </a:r>
          </a:p>
          <a:p>
            <a:pPr lvl="1"/>
            <a:r>
              <a:rPr lang="en-US" sz="1900" dirty="0" smtClean="0"/>
              <a:t>Phenotype of </a:t>
            </a:r>
            <a:r>
              <a:rPr lang="en-US" sz="1900" dirty="0" err="1" smtClean="0"/>
              <a:t>molecular_entity</a:t>
            </a:r>
            <a:r>
              <a:rPr lang="en-US" sz="1900" dirty="0" smtClean="0"/>
              <a:t>? </a:t>
            </a:r>
            <a:r>
              <a:rPr lang="en-US" sz="1900" dirty="0" err="1" smtClean="0"/>
              <a:t>eg</a:t>
            </a:r>
            <a:r>
              <a:rPr lang="en-US" sz="1900" dirty="0" smtClean="0"/>
              <a:t>. peptide?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 smtClean="0"/>
              <a:t>Chromosome abnormal</a:t>
            </a:r>
          </a:p>
          <a:p>
            <a:pPr lvl="1"/>
            <a:r>
              <a:rPr lang="en-US" sz="1900" dirty="0" smtClean="0"/>
              <a:t>GO </a:t>
            </a:r>
            <a:r>
              <a:rPr lang="en-US" sz="1900" dirty="0" err="1" smtClean="0"/>
              <a:t>cellular_component</a:t>
            </a:r>
            <a:r>
              <a:rPr lang="en-US" sz="1900" dirty="0" smtClean="0"/>
              <a:t>: chromosome</a:t>
            </a:r>
          </a:p>
          <a:p>
            <a:pPr lvl="1"/>
            <a:r>
              <a:rPr lang="en-US" sz="1900" dirty="0" smtClean="0"/>
              <a:t>PATO: abnormal</a:t>
            </a:r>
          </a:p>
          <a:p>
            <a:r>
              <a:rPr lang="en-US" sz="2600" dirty="0" smtClean="0"/>
              <a:t>Red eye</a:t>
            </a:r>
          </a:p>
          <a:p>
            <a:pPr lvl="1"/>
            <a:r>
              <a:rPr lang="en-US" sz="2200" dirty="0" smtClean="0"/>
              <a:t>Anatomical entity: eye</a:t>
            </a:r>
          </a:p>
          <a:p>
            <a:pPr lvl="1"/>
            <a:r>
              <a:rPr lang="en-US" sz="2200" dirty="0" smtClean="0"/>
              <a:t>PATO: red</a:t>
            </a:r>
          </a:p>
          <a:p>
            <a:pPr lvl="1"/>
            <a:r>
              <a:rPr lang="en-US" sz="2200" dirty="0" smtClean="0"/>
              <a:t>Can we define: ‘red eye phenotype’ = red inheres in some eye ? </a:t>
            </a:r>
          </a:p>
          <a:p>
            <a:pPr lvl="1"/>
            <a:r>
              <a:rPr lang="en-US" sz="2200" dirty="0" smtClean="0"/>
              <a:t>If phenotype is quality, does it mean: ‘red eye phenotype’ = intersection of red and ‘eye phenotype’?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418</TotalTime>
  <Words>472</Words>
  <Application>Microsoft Office PowerPoint</Application>
  <PresentationFormat>On-screen Show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Theme1</vt:lpstr>
      <vt:lpstr>Oriel</vt:lpstr>
      <vt:lpstr>1_Oriel</vt:lpstr>
      <vt:lpstr>2_Oriel</vt:lpstr>
      <vt:lpstr>3_Oriel</vt:lpstr>
      <vt:lpstr>Concourse</vt:lpstr>
      <vt:lpstr>Using OBI Links Genotype to Phenotype</vt:lpstr>
      <vt:lpstr>Genotype -&gt; Phenotype</vt:lpstr>
      <vt:lpstr>Example</vt:lpstr>
      <vt:lpstr>Use Cases</vt:lpstr>
      <vt:lpstr>What is Phenotype (Textual definition)?</vt:lpstr>
      <vt:lpstr>Question 1: </vt:lpstr>
      <vt:lpstr>Question 2</vt:lpstr>
      <vt:lpstr>Question 3</vt:lpstr>
      <vt:lpstr>Question 4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42</cp:revision>
  <dcterms:created xsi:type="dcterms:W3CDTF">2011-10-03T20:24:36Z</dcterms:created>
  <dcterms:modified xsi:type="dcterms:W3CDTF">2011-10-07T18:56:25Z</dcterms:modified>
</cp:coreProperties>
</file>