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 id="2147483948" r:id="rId2"/>
  </p:sldMasterIdLst>
  <p:notesMasterIdLst>
    <p:notesMasterId r:id="rId17"/>
  </p:notesMasterIdLst>
  <p:sldIdLst>
    <p:sldId id="256" r:id="rId3"/>
    <p:sldId id="266" r:id="rId4"/>
    <p:sldId id="268" r:id="rId5"/>
    <p:sldId id="265" r:id="rId6"/>
    <p:sldId id="285" r:id="rId7"/>
    <p:sldId id="287" r:id="rId8"/>
    <p:sldId id="267" r:id="rId9"/>
    <p:sldId id="286" r:id="rId10"/>
    <p:sldId id="292" r:id="rId11"/>
    <p:sldId id="270" r:id="rId12"/>
    <p:sldId id="290" r:id="rId13"/>
    <p:sldId id="295" r:id="rId14"/>
    <p:sldId id="294"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7416"/>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1" autoAdjust="0"/>
    <p:restoredTop sz="89046" autoAdjust="0"/>
  </p:normalViewPr>
  <p:slideViewPr>
    <p:cSldViewPr>
      <p:cViewPr varScale="1">
        <p:scale>
          <a:sx n="101" d="100"/>
          <a:sy n="101" d="100"/>
        </p:scale>
        <p:origin x="-127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9D5DD-6BA8-4D5D-A14B-F8359733B242}" type="datetimeFigureOut">
              <a:rPr lang="en-US" smtClean="0"/>
              <a:pPr/>
              <a:t>10/7/2011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AD87C-5D51-439C-AA56-8571DE7E0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ndex.php?title=Web_service_composition&amp;action=edit&amp;redlink=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web services (over 1000)</a:t>
            </a:r>
            <a:r>
              <a:rPr lang="en-US" baseline="0" dirty="0" smtClean="0"/>
              <a:t> used to invoke bioinformatics programs.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WSDL-S/SAWSDL</a:t>
            </a:r>
          </a:p>
          <a:p>
            <a:r>
              <a:rPr lang="en-US" dirty="0" smtClean="0"/>
              <a:t>More flexible and easy to use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WSMO, OWL-S/DAML-S, SWSO</a:t>
            </a:r>
          </a:p>
          <a:p>
            <a:r>
              <a:rPr lang="en-US" dirty="0" smtClean="0"/>
              <a:t>Need to represent whole web services call using ontology</a:t>
            </a:r>
            <a:r>
              <a:rPr lang="en-US" baseline="0" dirty="0" smtClean="0"/>
              <a:t> terms</a:t>
            </a:r>
          </a:p>
          <a:p>
            <a:endParaRPr lang="en-US" dirty="0" smtClean="0">
              <a:hlinkClick r:id="rId3"/>
            </a:endParaRPr>
          </a:p>
          <a:p>
            <a:r>
              <a:rPr lang="en-US" dirty="0" smtClean="0">
                <a:hlinkClick r:id="rId3"/>
              </a:rPr>
              <a:t>Web Services Description Language</a:t>
            </a:r>
            <a:r>
              <a:rPr lang="en-US" dirty="0" smtClean="0"/>
              <a:t> (WSDL) can specify the operations available through a web service and the structure of data sent and received but cannot specify semantic meaning of the data or semantic constraints on the data. This requires programmers to reach specific agreements on the interaction of web services and makes automatic </a:t>
            </a:r>
            <a:r>
              <a:rPr lang="en-US" dirty="0" smtClean="0">
                <a:hlinkClick r:id="rId4" tooltip="Web service composition (page does not exist)"/>
              </a:rPr>
              <a:t>web service composition</a:t>
            </a:r>
            <a:r>
              <a:rPr lang="en-US" dirty="0" smtClean="0"/>
              <a:t> difficult.</a:t>
            </a:r>
          </a:p>
          <a:p>
            <a:r>
              <a:rPr lang="en-US" dirty="0" smtClean="0"/>
              <a:t>Semantic web services are built around universal standards for the interchange of semantic data, which makes it easy for programmers to combine data from different sources and services without losing meaning.</a:t>
            </a:r>
          </a:p>
          <a:p>
            <a:endParaRPr lang="en-US"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2"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3"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fld id="{45100C54-7F41-4D6B-9C82-1B119090B3F1}" type="datetime1">
              <a:rPr lang="en-US" smtClean="0"/>
              <a:pPr/>
              <a:t>10/7/2011</a:t>
            </a:fld>
            <a:endParaRPr lang="en-US"/>
          </a:p>
        </p:txBody>
      </p:sp>
      <p:sp>
        <p:nvSpPr>
          <p:cNvPr id="25" name="Rectangle 35"/>
          <p:cNvSpPr>
            <a:spLocks noGrp="1"/>
          </p:cNvSpPr>
          <p:nvPr>
            <p:ph type="sldNum" sz="quarter" idx="11"/>
          </p:nvPr>
        </p:nvSpPr>
        <p:spPr/>
        <p:txBody>
          <a:bodyPr rtlCol="0"/>
          <a:lstStyle/>
          <a:p>
            <a:fld id="{7B4331BB-6433-41ED-874A-4DB7FFCBDAA2}" type="slidenum">
              <a:rPr lang="en-US"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92322-E853-4800-AFA6-346956673A1E}" type="datetime1">
              <a:rPr lang="en-US" smtClean="0"/>
              <a:pPr/>
              <a:t>10/7/2011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1229838"/>
            <a:ext cx="6172200" cy="2580162"/>
          </a:xfrm>
        </p:spPr>
        <p:txBody>
          <a:bodyPr anchor="t" anchorCtr="0"/>
          <a:lstStyle>
            <a:lvl1pPr algn="ctr">
              <a:defRPr b="1" cap="none" baseline="0">
                <a:latin typeface="Geneva" pitchFamily="34" charset="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ctr">
              <a:buNone/>
              <a:defRPr sz="1800" b="1" baseline="0">
                <a:solidFill>
                  <a:schemeClr val="tx2"/>
                </a:solidFill>
                <a:latin typeface="Genev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D99839FB-91BA-424A-A786-539BBBA791AB}" type="datetime1">
              <a:rPr lang="en-US" smtClean="0"/>
              <a:pPr/>
              <a:t>10/7/2011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B4331BB-6433-41ED-874A-4DB7FFCBDAA2}" type="slidenum">
              <a:rPr lang="en-US" smtClean="0"/>
              <a:pPr/>
              <a:t>‹#›</a:t>
            </a:fld>
            <a:endParaRPr lang="en-US" dirty="0"/>
          </a:p>
        </p:txBody>
      </p:sp>
      <p:sp>
        <p:nvSpPr>
          <p:cNvPr id="30" name="Oval 29"/>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i="0" cap="none" baseline="0">
                <a:solidFill>
                  <a:schemeClr val="tx1">
                    <a:lumMod val="65000"/>
                    <a:lumOff val="35000"/>
                  </a:schemeClr>
                </a:solidFill>
                <a:latin typeface="Helvetica"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ED5FBA7-D063-44C9-98F5-A809AFCF82B6}" type="datetime1">
              <a:rPr lang="en-US" smtClean="0"/>
              <a:pPr/>
              <a:t>10/7/2011</a:t>
            </a:fld>
            <a:endParaRPr lang="en-US"/>
          </a:p>
        </p:txBody>
      </p:sp>
      <p:sp>
        <p:nvSpPr>
          <p:cNvPr id="9" name="Slide Number Placeholder 8"/>
          <p:cNvSpPr>
            <a:spLocks noGrp="1"/>
          </p:cNvSpPr>
          <p:nvPr>
            <p:ph type="sldNum" sz="quarter" idx="15"/>
          </p:nvPr>
        </p:nvSpPr>
        <p:spPr/>
        <p:txBody>
          <a:bodyPr rtlCol="0"/>
          <a:lstStyle/>
          <a:p>
            <a:fld id="{7B4331BB-6433-41ED-874A-4DB7FFCBDAA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cxnSp>
        <p:nvCxnSpPr>
          <p:cNvPr id="13" name="Straight Connector 12"/>
          <p:cNvCxnSpPr/>
          <p:nvPr userDrawn="1"/>
        </p:nvCxnSpPr>
        <p:spPr>
          <a:xfrm flipV="1">
            <a:off x="457200" y="1447799"/>
            <a:ext cx="7924800" cy="1"/>
          </a:xfrm>
          <a:prstGeom prst="line">
            <a:avLst/>
          </a:prstGeom>
          <a:ln w="9525">
            <a:solidFill>
              <a:srgbClr val="FE741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F6B16D-0F85-4B82-BE37-4375490CF6D7}" type="datetime1">
              <a:rPr lang="en-US" smtClean="0"/>
              <a:pPr/>
              <a:t>10/7/2011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B4331BB-6433-41ED-874A-4DB7FFCBDA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260AA-179E-4904-9260-BD701E7DDCED}" type="datetime1">
              <a:rPr lang="en-US" smtClean="0"/>
              <a:pPr/>
              <a:t>10/7/2011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331BB-6433-41ED-874A-4DB7FFCBDAA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461EBDC-2738-4CF1-9EB6-6C6C624FD79D}" type="datetime1">
              <a:rPr lang="en-US" smtClean="0"/>
              <a:pPr/>
              <a:t>10/7/2011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331BB-6433-41ED-874A-4DB7FFCBDAA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467600" cy="1143000"/>
          </a:xfrm>
        </p:spPr>
        <p:txBody>
          <a:bodyPr anchor="t" anchorCtr="0"/>
          <a:lstStyle>
            <a:lvl1pPr algn="ctr">
              <a:defRPr b="1" i="0" cap="none" baseline="0">
                <a:solidFill>
                  <a:schemeClr val="tx1"/>
                </a:solidFill>
                <a:latin typeface="Helvetica" pitchFamily="34" charset="0"/>
              </a:defRPr>
            </a:lvl1pPr>
          </a:lstStyle>
          <a:p>
            <a:r>
              <a:rPr kumimoji="0" lang="en-US" dirty="0" smtClean="0"/>
              <a:t>Click to edit Master title style</a:t>
            </a:r>
            <a:endParaRPr kumimoji="0" lang="en-US" dirty="0"/>
          </a:p>
        </p:txBody>
      </p:sp>
      <p:sp>
        <p:nvSpPr>
          <p:cNvPr id="6" name="Date Placeholder 5"/>
          <p:cNvSpPr>
            <a:spLocks noGrp="1"/>
          </p:cNvSpPr>
          <p:nvPr>
            <p:ph type="dt" sz="half" idx="10"/>
          </p:nvPr>
        </p:nvSpPr>
        <p:spPr/>
        <p:txBody>
          <a:bodyPr rtlCol="0"/>
          <a:lstStyle/>
          <a:p>
            <a:fld id="{CEB14723-D31B-4FFF-8BF6-DFD5AD4106D8}" type="datetime1">
              <a:rPr lang="en-US" smtClean="0"/>
              <a:pPr/>
              <a:t>10/7/2011</a:t>
            </a:fld>
            <a:endParaRPr lang="en-US" dirty="0"/>
          </a:p>
        </p:txBody>
      </p:sp>
      <p:sp>
        <p:nvSpPr>
          <p:cNvPr id="7" name="Slide Number Placeholder 6"/>
          <p:cNvSpPr>
            <a:spLocks noGrp="1"/>
          </p:cNvSpPr>
          <p:nvPr>
            <p:ph type="sldNum" sz="quarter" idx="11"/>
          </p:nvPr>
        </p:nvSpPr>
        <p:spPr/>
        <p:txBody>
          <a:bodyPr rtlCol="0"/>
          <a:lstStyle/>
          <a:p>
            <a:fld id="{7B4331BB-6433-41ED-874A-4DB7FFCBDAA2}"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D04E7-DB2C-44E7-8401-7B2EF877F869}" type="datetime1">
              <a:rPr lang="en-US" smtClean="0"/>
              <a:pPr/>
              <a:t>10/7/2011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2F01EF0-FFD2-40E1-A32F-9B3627208AC4}" type="datetime1">
              <a:rPr lang="en-US" smtClean="0"/>
              <a:pPr/>
              <a:t>10/7/2011</a:t>
            </a:fld>
            <a:endParaRPr lang="en-US"/>
          </a:p>
        </p:txBody>
      </p:sp>
      <p:sp>
        <p:nvSpPr>
          <p:cNvPr id="22" name="Slide Number Placeholder 21"/>
          <p:cNvSpPr>
            <a:spLocks noGrp="1"/>
          </p:cNvSpPr>
          <p:nvPr>
            <p:ph type="sldNum" sz="quarter" idx="15"/>
          </p:nvPr>
        </p:nvSpPr>
        <p:spPr/>
        <p:txBody>
          <a:bodyPr rtlCol="0"/>
          <a:lstStyle/>
          <a:p>
            <a:fld id="{7B4331BB-6433-41ED-874A-4DB7FFCBDAA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F223E29-7B2A-4A6E-8B36-121182E850D1}" type="datetime1">
              <a:rPr lang="en-US" smtClean="0"/>
              <a:pPr/>
              <a:t>10/7/2011</a:t>
            </a:fld>
            <a:endParaRPr lang="en-US"/>
          </a:p>
        </p:txBody>
      </p:sp>
      <p:sp>
        <p:nvSpPr>
          <p:cNvPr id="18" name="Slide Number Placeholder 17"/>
          <p:cNvSpPr>
            <a:spLocks noGrp="1"/>
          </p:cNvSpPr>
          <p:nvPr>
            <p:ph type="sldNum" sz="quarter" idx="11"/>
          </p:nvPr>
        </p:nvSpPr>
        <p:spPr/>
        <p:txBody>
          <a:bodyPr rtlCol="0"/>
          <a:lstStyle/>
          <a:p>
            <a:fld id="{7B4331BB-6433-41ED-874A-4DB7FFCBDAA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fld id="{B872EAB8-2209-47FA-91CC-26FE4BDD9545}" type="datetime1">
              <a:rPr lang="en-US" smtClean="0"/>
              <a:pPr/>
              <a:t>10/7/2011</a:t>
            </a:fld>
            <a:endParaRPr lang="en-US"/>
          </a:p>
        </p:txBody>
      </p:sp>
      <p:sp>
        <p:nvSpPr>
          <p:cNvPr id="27" name="Rectangle 11"/>
          <p:cNvSpPr>
            <a:spLocks noGrp="1"/>
          </p:cNvSpPr>
          <p:nvPr>
            <p:ph type="sldNum" sz="quarter" idx="11"/>
          </p:nvPr>
        </p:nvSpPr>
        <p:spPr/>
        <p:txBody>
          <a:bodyPr rtlCol="0"/>
          <a:lstStyle/>
          <a:p>
            <a:fld id="{7B4331BB-6433-41ED-874A-4DB7FFCBDAA2}" type="slidenum">
              <a:rPr lang="en-US"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49588-4A1B-466E-9FB2-229BF8175FE7}" type="datetime1">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1B0C-D275-49C3-9D1B-58FCB6845F5B}" type="datetime1">
              <a:rPr lang="en-US" smtClean="0"/>
              <a:pPr/>
              <a:t>10/7/2011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fld id="{85DD8449-C5B7-4117-9FE2-2FE3D08E09ED}" type="datetime1">
              <a:rPr lang="en-US" smtClean="0"/>
              <a:pPr/>
              <a:t>10/7/2011</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7B4331BB-6433-41ED-874A-4DB7FFCBDAA2}" type="slidenum">
              <a:rPr lang="en-US"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9EB34B4D-D852-47BD-83B8-7C009639CBA3}" type="datetime1">
              <a:rPr lang="en-US" smtClean="0"/>
              <a:pPr/>
              <a:t>10/7/2011</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C28D42E-A5BC-4278-B5EC-5262A60BD963}" type="datetime1">
              <a:rPr lang="en-US" smtClean="0"/>
              <a:pPr/>
              <a:t>10/7/2011</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67091ECE-7262-48AC-8C85-D7D9ECDA6C21}" type="datetime1">
              <a:rPr lang="en-US" smtClean="0"/>
              <a:pPr/>
              <a:t>10/7/2011</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7BFC9112-EE29-4F8D-AFF9-49DFC76E3425}" type="datetime1">
              <a:rPr lang="en-US" smtClean="0"/>
              <a:pPr/>
              <a:t>10/7/2011</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a:defRPr i="1" baseline="0"/>
            </a:lvl1pPr>
          </a:lstStyle>
          <a:p>
            <a:r>
              <a:rPr lang="en-US" dirty="0" smtClean="0"/>
              <a:t>Click to add question</a:t>
            </a:r>
            <a:endParaRPr lang="en-US" dirty="0"/>
          </a:p>
        </p:txBody>
      </p:sp>
      <p:sp>
        <p:nvSpPr>
          <p:cNvPr id="31" name="Rectangle 3"/>
          <p:cNvSpPr>
            <a:spLocks noGrp="1"/>
          </p:cNvSpPr>
          <p:nvPr>
            <p:ph type="dt" sz="half" idx="10"/>
          </p:nvPr>
        </p:nvSpPr>
        <p:spPr/>
        <p:txBody>
          <a:bodyPr vert="horz"/>
          <a:lstStyle>
            <a:lvl1pPr algn="r">
              <a:defRPr/>
            </a:lvl1pPr>
          </a:lstStyle>
          <a:p>
            <a:fld id="{C572EC97-6D8B-4146-AB4C-B95B539EF4A9}" type="datetime1">
              <a:rPr lang="en-US" smtClean="0"/>
              <a:pPr/>
              <a:t>10/7/2011</a:t>
            </a:fld>
            <a:endParaRPr lang="en-US"/>
          </a:p>
        </p:txBody>
      </p:sp>
      <p:sp>
        <p:nvSpPr>
          <p:cNvPr id="26" name="Rectangle 4"/>
          <p:cNvSpPr>
            <a:spLocks noGrp="1"/>
          </p:cNvSpPr>
          <p:nvPr>
            <p:ph type="ftr" sz="quarter" idx="11"/>
          </p:nvPr>
        </p:nvSpPr>
        <p:spPr/>
        <p:txBody>
          <a:bodyPr vert="horz"/>
          <a:lstStyle/>
          <a:p>
            <a:endParaRPr lang="en-US"/>
          </a:p>
        </p:txBody>
      </p:sp>
      <p:sp>
        <p:nvSpPr>
          <p:cNvPr id="9"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10" name="Rectangle 10"/>
          <p:cNvSpPr txBox="1"/>
          <p:nvPr/>
        </p:nvSpPr>
        <p:spPr>
          <a:xfrm>
            <a:off x="457200" y="20574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a:buFontTx/>
              <a:buNone/>
              <a:defRPr i="0" baseline="0"/>
            </a:lvl1pPr>
          </a:lstStyle>
          <a:p>
            <a:pPr lvl="0"/>
            <a:r>
              <a:rPr lang="en-US" dirty="0" smtClean="0"/>
              <a:t>Click to add a correct answer (then rearrange the choices)</a:t>
            </a:r>
            <a:endParaRPr lang="en-US"/>
          </a:p>
        </p:txBody>
      </p:sp>
      <p:sp>
        <p:nvSpPr>
          <p:cNvPr id="13" name="TextBox 12"/>
          <p:cNvSpPr txBox="1"/>
          <p:nvPr/>
        </p:nvSpPr>
        <p:spPr>
          <a:xfrm>
            <a:off x="457200" y="2707957"/>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p:nvSpPr>
        <p:spPr>
          <a:xfrm>
            <a:off x="457200" y="34290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p:nvSpPr>
        <p:spPr>
          <a:xfrm>
            <a:off x="457200" y="41148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p:nvSpPr>
        <p:spPr>
          <a:xfrm>
            <a:off x="457200" y="48006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1E13247-250B-408B-B25F-68FDDD0AC0E6}" type="datetime1">
              <a:rPr lang="en-US" smtClean="0"/>
              <a:pPr/>
              <a:t>10/7/2011</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7B4331BB-6433-41ED-874A-4DB7FFCBDAA2}"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fld id="{4372B5CF-8BC2-42B1-8441-5C29F094C339}" type="datetime1">
              <a:rPr lang="en-US" smtClean="0"/>
              <a:pPr/>
              <a:t>10/7/2011</a:t>
            </a:fld>
            <a:endParaRPr lang="en-US"/>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7B4331BB-6433-41ED-874A-4DB7FFCBDAA2}" type="slidenum">
              <a:rPr lang="en-US" smtClean="0"/>
              <a:pPr/>
              <a:t>‹#›</a:t>
            </a:fld>
            <a:endParaRPr lang="en-US"/>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6"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transition>
    <p:fade/>
  </p:transition>
  <p:timing>
    <p:tnLst>
      <p:par>
        <p:cTn id="1" dur="indefinite" restart="never" nodeType="tmRoot"/>
      </p:par>
    </p:tnLst>
  </p:timing>
  <p:hf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0CA24E-6482-40F0-8089-038E94AA59AB}" type="datetime1">
              <a:rPr lang="en-US" smtClean="0"/>
              <a:pPr/>
              <a:t>10/7/2011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B4331BB-6433-41ED-874A-4DB7FFCBD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ebprotege.stanford.edu/" TargetMode="External"/><Relationship Id="rId2" Type="http://schemas.openxmlformats.org/officeDocument/2006/relationships/hyperlink" Target="https://sourceforge.net/tracker/?func=detail&amp;aid=3031357&amp;group_id=177891&amp;atid=886178"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447800"/>
            <a:ext cx="6858000" cy="1219200"/>
          </a:xfrm>
        </p:spPr>
        <p:txBody>
          <a:bodyPr>
            <a:noAutofit/>
          </a:bodyPr>
          <a:lstStyle/>
          <a:p>
            <a:r>
              <a:rPr lang="en-US" sz="4000" dirty="0" smtClean="0">
                <a:solidFill>
                  <a:schemeClr val="tx1"/>
                </a:solidFill>
                <a:latin typeface="Times New Roman" pitchFamily="18" charset="0"/>
                <a:cs typeface="Times New Roman" pitchFamily="18" charset="0"/>
              </a:rPr>
              <a:t>Enrichment of OBI</a:t>
            </a:r>
            <a:br>
              <a:rPr lang="en-US" sz="4000" dirty="0" smtClean="0">
                <a:solidFill>
                  <a:schemeClr val="tx1"/>
                </a:solidFill>
                <a:latin typeface="Times New Roman" pitchFamily="18" charset="0"/>
                <a:cs typeface="Times New Roman" pitchFamily="18" charset="0"/>
              </a:rPr>
            </a:br>
            <a:r>
              <a:rPr lang="en-US" sz="4000" dirty="0" smtClean="0">
                <a:solidFill>
                  <a:schemeClr val="tx1"/>
                </a:solidFill>
                <a:latin typeface="Times New Roman" pitchFamily="18" charset="0"/>
                <a:cs typeface="Times New Roman" pitchFamily="18" charset="0"/>
              </a:rPr>
              <a:t>for Web Services Annotation</a:t>
            </a:r>
            <a:endParaRPr lang="en-US" sz="4000" dirty="0"/>
          </a:p>
        </p:txBody>
      </p:sp>
      <p:sp>
        <p:nvSpPr>
          <p:cNvPr id="3" name="Subtitle 2"/>
          <p:cNvSpPr>
            <a:spLocks noGrp="1"/>
          </p:cNvSpPr>
          <p:nvPr>
            <p:ph type="subTitle" idx="1"/>
          </p:nvPr>
        </p:nvSpPr>
        <p:spPr>
          <a:xfrm>
            <a:off x="1828800" y="3810000"/>
            <a:ext cx="7239000" cy="2057400"/>
          </a:xfrm>
        </p:spPr>
        <p:txBody>
          <a:bodyPr>
            <a:normAutofit/>
          </a:bodyPr>
          <a:lstStyle/>
          <a:p>
            <a:r>
              <a:rPr lang="en-US" b="0" dirty="0" err="1" smtClean="0"/>
              <a:t>ChaitanyaGuttula</a:t>
            </a:r>
            <a:r>
              <a:rPr lang="en-US" b="0" dirty="0" smtClean="0"/>
              <a:t>, </a:t>
            </a:r>
            <a:r>
              <a:rPr lang="en-US" b="0" dirty="0" err="1" smtClean="0"/>
              <a:t>AlokDhamanaskar</a:t>
            </a:r>
            <a:r>
              <a:rPr lang="en-US" b="0" dirty="0" smtClean="0"/>
              <a:t>, Yung Long Li, Sunny </a:t>
            </a:r>
            <a:r>
              <a:rPr lang="en-US" b="0" dirty="0" err="1" smtClean="0"/>
              <a:t>SuvineethVadlamudi</a:t>
            </a:r>
            <a:r>
              <a:rPr lang="en-US" b="0" dirty="0" smtClean="0"/>
              <a:t>, </a:t>
            </a:r>
            <a:r>
              <a:rPr lang="en-US" b="0" dirty="0" err="1" smtClean="0"/>
              <a:t>Rui</a:t>
            </a:r>
            <a:r>
              <a:rPr lang="en-US" b="0" dirty="0" smtClean="0"/>
              <a:t> Wang, John A. Miller, Jessica C. Kissinger</a:t>
            </a:r>
            <a:br>
              <a:rPr lang="en-US" b="0" dirty="0" smtClean="0"/>
            </a:br>
            <a:r>
              <a:rPr lang="en-US" b="0" i="1" dirty="0" smtClean="0"/>
              <a:t>University of Georgia </a:t>
            </a:r>
          </a:p>
          <a:p>
            <a:endParaRPr lang="en-US" b="0" i="1" dirty="0" smtClean="0"/>
          </a:p>
          <a:p>
            <a:r>
              <a:rPr lang="en-US" b="0" dirty="0" err="1" smtClean="0"/>
              <a:t>JieZheng</a:t>
            </a:r>
            <a:r>
              <a:rPr lang="en-US" b="0" dirty="0" smtClean="0"/>
              <a:t>, and Christian J. </a:t>
            </a:r>
            <a:r>
              <a:rPr lang="en-US" b="0" dirty="0" err="1" smtClean="0"/>
              <a:t>Stoeckert</a:t>
            </a:r>
            <a:r>
              <a:rPr lang="en-US" b="0" dirty="0" smtClean="0"/>
              <a:t>, Jr.</a:t>
            </a:r>
            <a:br>
              <a:rPr lang="en-US" b="0" dirty="0" smtClean="0"/>
            </a:br>
            <a:r>
              <a:rPr lang="en-US" b="0" i="1" dirty="0" smtClean="0"/>
              <a:t>University of Pennsylvania</a:t>
            </a:r>
          </a:p>
          <a:p>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BLAST web service</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10</a:t>
            </a:fld>
            <a:endParaRPr lang="en-US"/>
          </a:p>
        </p:txBody>
      </p:sp>
      <p:pic>
        <p:nvPicPr>
          <p:cNvPr id="2050" name="Picture 2"/>
          <p:cNvPicPr>
            <a:picLocks noChangeAspect="1" noChangeArrowheads="1"/>
          </p:cNvPicPr>
          <p:nvPr/>
        </p:nvPicPr>
        <p:blipFill>
          <a:blip r:embed="rId3"/>
          <a:srcRect/>
          <a:stretch>
            <a:fillRect/>
          </a:stretch>
        </p:blipFill>
        <p:spPr bwMode="auto">
          <a:xfrm>
            <a:off x="152400" y="1820498"/>
            <a:ext cx="8610600" cy="44279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‘run BLAST execution’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11</a:t>
            </a:fld>
            <a:endParaRPr lang="en-US"/>
          </a:p>
        </p:txBody>
      </p:sp>
      <p:pic>
        <p:nvPicPr>
          <p:cNvPr id="3077" name="Picture 5" descr="C:\Documents and Settings\Jie\My Documents\My Cmaps\runBlastExecution_20111004.jpg"/>
          <p:cNvPicPr>
            <a:picLocks noChangeAspect="1" noChangeArrowheads="1"/>
          </p:cNvPicPr>
          <p:nvPr/>
        </p:nvPicPr>
        <p:blipFill>
          <a:blip r:embed="rId3" cstate="print"/>
          <a:srcRect/>
          <a:stretch>
            <a:fillRect/>
          </a:stretch>
        </p:blipFill>
        <p:spPr bwMode="auto">
          <a:xfrm>
            <a:off x="762000" y="1447428"/>
            <a:ext cx="7391400" cy="5410572"/>
          </a:xfrm>
          <a:prstGeom prst="rect">
            <a:avLst/>
          </a:prstGeom>
          <a:noFill/>
        </p:spPr>
      </p:pic>
      <p:sp>
        <p:nvSpPr>
          <p:cNvPr id="5" name="Rectangle 4"/>
          <p:cNvSpPr/>
          <p:nvPr/>
        </p:nvSpPr>
        <p:spPr>
          <a:xfrm>
            <a:off x="4343400" y="2057400"/>
            <a:ext cx="2133600" cy="2590800"/>
          </a:xfrm>
          <a:prstGeom prst="rect">
            <a:avLst/>
          </a:prstGeom>
          <a:noFill/>
          <a:ln>
            <a:solidFill>
              <a:srgbClr val="FE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143000" y="5105400"/>
            <a:ext cx="4648200" cy="1219200"/>
            <a:chOff x="1143000" y="5105400"/>
            <a:chExt cx="4648200" cy="1219200"/>
          </a:xfrm>
        </p:grpSpPr>
        <p:sp>
          <p:nvSpPr>
            <p:cNvPr id="6" name="Rectangle 5"/>
            <p:cNvSpPr/>
            <p:nvPr/>
          </p:nvSpPr>
          <p:spPr>
            <a:xfrm>
              <a:off x="4191000" y="5105400"/>
              <a:ext cx="1600200" cy="838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43000" y="5791200"/>
              <a:ext cx="990600" cy="533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6400800" y="5791200"/>
            <a:ext cx="14478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Execution &amp; Data Transformation</a:t>
            </a:r>
            <a:endParaRPr lang="en-US" dirty="0"/>
          </a:p>
        </p:txBody>
      </p:sp>
      <p:sp>
        <p:nvSpPr>
          <p:cNvPr id="3" name="Content Placeholder 2"/>
          <p:cNvSpPr>
            <a:spLocks noGrp="1"/>
          </p:cNvSpPr>
          <p:nvPr>
            <p:ph sz="quarter" idx="1"/>
          </p:nvPr>
        </p:nvSpPr>
        <p:spPr/>
        <p:txBody>
          <a:bodyPr/>
          <a:lstStyle/>
          <a:p>
            <a:r>
              <a:rPr lang="en-US" dirty="0" smtClean="0"/>
              <a:t>Some software execution is data transformation</a:t>
            </a:r>
          </a:p>
          <a:p>
            <a:pPr lvl="1"/>
            <a:r>
              <a:rPr lang="en-US" dirty="0" err="1" smtClean="0"/>
              <a:t>e</a:t>
            </a:r>
            <a:r>
              <a:rPr lang="en-US" dirty="0" err="1" smtClean="0"/>
              <a:t>g</a:t>
            </a:r>
            <a:r>
              <a:rPr lang="en-US" dirty="0" smtClean="0"/>
              <a:t>. BLAST analysis</a:t>
            </a:r>
          </a:p>
          <a:p>
            <a:pPr lvl="1"/>
            <a:endParaRPr lang="en-US" dirty="0" smtClean="0"/>
          </a:p>
          <a:p>
            <a:r>
              <a:rPr lang="en-US" dirty="0" smtClean="0"/>
              <a:t>Can we </a:t>
            </a:r>
            <a:r>
              <a:rPr lang="en-US" dirty="0" smtClean="0"/>
              <a:t>redefine </a:t>
            </a:r>
            <a:r>
              <a:rPr lang="en-US" dirty="0" smtClean="0"/>
              <a:t>data </a:t>
            </a:r>
            <a:r>
              <a:rPr lang="en-US" dirty="0" smtClean="0"/>
              <a:t>transformation and infer </a:t>
            </a:r>
            <a:r>
              <a:rPr lang="en-US" dirty="0" smtClean="0"/>
              <a:t>some software execution as data transformation? </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sz="quarter" idx="1"/>
          </p:nvPr>
        </p:nvSpPr>
        <p:spPr>
          <a:xfrm>
            <a:off x="457200" y="5867400"/>
            <a:ext cx="7467600" cy="762000"/>
          </a:xfrm>
        </p:spPr>
        <p:txBody>
          <a:bodyPr>
            <a:normAutofit fontScale="77500" lnSpcReduction="20000"/>
          </a:bodyPr>
          <a:lstStyle/>
          <a:p>
            <a:r>
              <a:rPr lang="en-US" dirty="0" smtClean="0"/>
              <a:t>Can we infer some software execution as data transformation? </a:t>
            </a:r>
          </a:p>
          <a:p>
            <a:r>
              <a:rPr lang="en-US" dirty="0" smtClean="0"/>
              <a:t>Why have both </a:t>
            </a:r>
            <a:r>
              <a:rPr lang="en-US" dirty="0" err="1" smtClean="0"/>
              <a:t>has_specified_input</a:t>
            </a:r>
            <a:r>
              <a:rPr lang="en-US" dirty="0" smtClean="0"/>
              <a:t> only and some ‘data item’?</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13</a:t>
            </a:fld>
            <a:endParaRPr lang="en-US"/>
          </a:p>
        </p:txBody>
      </p:sp>
      <p:pic>
        <p:nvPicPr>
          <p:cNvPr id="5122" name="Picture 2"/>
          <p:cNvPicPr>
            <a:picLocks noChangeAspect="1" noChangeArrowheads="1"/>
          </p:cNvPicPr>
          <p:nvPr/>
        </p:nvPicPr>
        <p:blipFill>
          <a:blip r:embed="rId2"/>
          <a:srcRect/>
          <a:stretch>
            <a:fillRect/>
          </a:stretch>
        </p:blipFill>
        <p:spPr bwMode="auto">
          <a:xfrm>
            <a:off x="533400" y="1428750"/>
            <a:ext cx="7400925" cy="443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dirty="0" smtClean="0"/>
              <a:t>Terms for Web Services Annotation</a:t>
            </a:r>
            <a:endParaRPr lang="en-US" dirty="0"/>
          </a:p>
        </p:txBody>
      </p:sp>
      <p:sp>
        <p:nvSpPr>
          <p:cNvPr id="3" name="Content Placeholder 2"/>
          <p:cNvSpPr>
            <a:spLocks noGrp="1"/>
          </p:cNvSpPr>
          <p:nvPr>
            <p:ph sz="quarter" idx="1"/>
          </p:nvPr>
        </p:nvSpPr>
        <p:spPr/>
        <p:txBody>
          <a:bodyPr/>
          <a:lstStyle/>
          <a:p>
            <a:r>
              <a:rPr lang="en-US" dirty="0" smtClean="0"/>
              <a:t>OBI Tracker</a:t>
            </a:r>
          </a:p>
          <a:p>
            <a:pPr lvl="1">
              <a:buNone/>
            </a:pPr>
            <a:r>
              <a:rPr lang="en-US" dirty="0" smtClean="0">
                <a:hlinkClick r:id="rId2"/>
              </a:rPr>
              <a:t>https://sourceforge.net/tracker/?func=detail&amp;aid=3031357&amp;group_id=177891&amp;atid=886178</a:t>
            </a:r>
            <a:endParaRPr lang="en-US" dirty="0" smtClean="0"/>
          </a:p>
          <a:p>
            <a:pPr lvl="1">
              <a:buNone/>
            </a:pPr>
            <a:endParaRPr lang="en-US" dirty="0" smtClean="0"/>
          </a:p>
          <a:p>
            <a:r>
              <a:rPr lang="en-US" dirty="0" smtClean="0"/>
              <a:t>Terms for web services annotation added into an OWL file which imported obi.owl</a:t>
            </a:r>
          </a:p>
          <a:p>
            <a:pPr lvl="1">
              <a:buNone/>
            </a:pPr>
            <a:r>
              <a:rPr lang="en-US" dirty="0" smtClean="0">
                <a:hlinkClick r:id="rId3"/>
              </a:rPr>
              <a:t>http://webprotege.stanford.edu/#OBI</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14</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Over 1000 bioinformatics web services</a:t>
            </a:r>
          </a:p>
          <a:p>
            <a:r>
              <a:rPr lang="en-US" dirty="0" smtClean="0"/>
              <a:t>For biological data analysis, typically need more than a single web service</a:t>
            </a:r>
          </a:p>
          <a:p>
            <a:r>
              <a:rPr lang="en-US" dirty="0" smtClean="0"/>
              <a:t>Example:</a:t>
            </a:r>
          </a:p>
          <a:p>
            <a:pPr lvl="1"/>
            <a:r>
              <a:rPr lang="en-US" dirty="0" smtClean="0"/>
              <a:t>With a given protein sequence, find its evolutionary relationship to other protein sequences</a:t>
            </a:r>
          </a:p>
          <a:p>
            <a:pPr lvl="1"/>
            <a:r>
              <a:rPr lang="en-US" dirty="0" smtClean="0"/>
              <a:t>Bioinformatics programs that need to be used:</a:t>
            </a:r>
          </a:p>
          <a:p>
            <a:pPr lvl="2"/>
            <a:r>
              <a:rPr lang="en-US" dirty="0" smtClean="0"/>
              <a:t>BLAST</a:t>
            </a:r>
          </a:p>
          <a:p>
            <a:pPr lvl="2"/>
            <a:r>
              <a:rPr lang="en-US" dirty="0" err="1" smtClean="0"/>
              <a:t>ClustalW</a:t>
            </a:r>
            <a:endParaRPr lang="en-US" dirty="0" smtClean="0"/>
          </a:p>
          <a:p>
            <a:pPr lvl="2"/>
            <a:r>
              <a:rPr lang="en-US" dirty="0" err="1" smtClean="0"/>
              <a:t>Phylip</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Workflow Creation</a:t>
            </a:r>
            <a:endParaRPr lang="en-US" dirty="0"/>
          </a:p>
        </p:txBody>
      </p:sp>
      <p:sp>
        <p:nvSpPr>
          <p:cNvPr id="3" name="Content Placeholder 2"/>
          <p:cNvSpPr>
            <a:spLocks noGrp="1"/>
          </p:cNvSpPr>
          <p:nvPr>
            <p:ph sz="quarter" idx="1"/>
          </p:nvPr>
        </p:nvSpPr>
        <p:spPr>
          <a:xfrm>
            <a:off x="457200" y="3733800"/>
            <a:ext cx="7772400" cy="2895600"/>
          </a:xfrm>
        </p:spPr>
        <p:txBody>
          <a:bodyPr>
            <a:normAutofit fontScale="92500" lnSpcReduction="20000"/>
          </a:bodyPr>
          <a:lstStyle/>
          <a:p>
            <a:pPr>
              <a:buNone/>
            </a:pPr>
            <a:r>
              <a:rPr lang="en-US" dirty="0" smtClean="0"/>
              <a:t>Challenges in workflow creation</a:t>
            </a:r>
          </a:p>
          <a:p>
            <a:r>
              <a:rPr lang="en-US" dirty="0" smtClean="0"/>
              <a:t>Discover the appropriate web service operation to invoke the desired bioinformatics program</a:t>
            </a:r>
          </a:p>
          <a:p>
            <a:r>
              <a:rPr lang="en-US" dirty="0" smtClean="0"/>
              <a:t>Automatic format conversions</a:t>
            </a:r>
          </a:p>
          <a:p>
            <a:pPr lvl="1"/>
            <a:r>
              <a:rPr lang="en-US" dirty="0" smtClean="0"/>
              <a:t>output format of one web service operation fit the input format of  another web service operation</a:t>
            </a:r>
          </a:p>
          <a:p>
            <a:pPr>
              <a:buNone/>
            </a:pPr>
            <a:endParaRPr lang="en-US" dirty="0" smtClean="0"/>
          </a:p>
          <a:p>
            <a:pPr>
              <a:buNone/>
            </a:pPr>
            <a:r>
              <a:rPr lang="en-US" dirty="0" smtClean="0"/>
              <a:t>Semantic annotations can help in automatic web services workflow creation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3</a:t>
            </a:fld>
            <a:endParaRPr lang="en-US"/>
          </a:p>
        </p:txBody>
      </p:sp>
      <p:pic>
        <p:nvPicPr>
          <p:cNvPr id="5" name="Picture 4" descr="workflow.jpg"/>
          <p:cNvPicPr>
            <a:picLocks noChangeAspect="1"/>
          </p:cNvPicPr>
          <p:nvPr/>
        </p:nvPicPr>
        <p:blipFill>
          <a:blip r:embed="rId2" cstate="print"/>
          <a:stretch>
            <a:fillRect/>
          </a:stretch>
        </p:blipFill>
        <p:spPr>
          <a:xfrm>
            <a:off x="1752600" y="1905000"/>
            <a:ext cx="6400800" cy="1634095"/>
          </a:xfrm>
          <a:prstGeom prst="rect">
            <a:avLst/>
          </a:prstGeom>
        </p:spPr>
      </p:pic>
      <p:sp>
        <p:nvSpPr>
          <p:cNvPr id="6" name="TextBox 5"/>
          <p:cNvSpPr txBox="1"/>
          <p:nvPr/>
        </p:nvSpPr>
        <p:spPr>
          <a:xfrm>
            <a:off x="381000" y="1981200"/>
            <a:ext cx="1233030" cy="307777"/>
          </a:xfrm>
          <a:prstGeom prst="rect">
            <a:avLst/>
          </a:prstGeom>
          <a:noFill/>
        </p:spPr>
        <p:txBody>
          <a:bodyPr wrap="none" rtlCol="0">
            <a:spAutoFit/>
          </a:bodyPr>
          <a:lstStyle/>
          <a:p>
            <a:r>
              <a:rPr lang="en-US" sz="1400" dirty="0" smtClean="0"/>
              <a:t>input/output</a:t>
            </a:r>
            <a:endParaRPr lang="en-US" sz="1400" dirty="0"/>
          </a:p>
        </p:txBody>
      </p:sp>
      <p:sp>
        <p:nvSpPr>
          <p:cNvPr id="7" name="TextBox 6"/>
          <p:cNvSpPr txBox="1"/>
          <p:nvPr/>
        </p:nvSpPr>
        <p:spPr>
          <a:xfrm>
            <a:off x="381000" y="3124200"/>
            <a:ext cx="2132315" cy="307777"/>
          </a:xfrm>
          <a:prstGeom prst="rect">
            <a:avLst/>
          </a:prstGeom>
          <a:noFill/>
        </p:spPr>
        <p:txBody>
          <a:bodyPr wrap="none" rtlCol="0">
            <a:spAutoFit/>
          </a:bodyPr>
          <a:lstStyle/>
          <a:p>
            <a:r>
              <a:rPr lang="en-US" sz="1400" dirty="0" smtClean="0"/>
              <a:t>bioinformatics program</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Annotation of Web Services</a:t>
            </a:r>
            <a:endParaRPr lang="en-US" dirty="0"/>
          </a:p>
        </p:txBody>
      </p:sp>
      <p:sp>
        <p:nvSpPr>
          <p:cNvPr id="3" name="Content Placeholder 2"/>
          <p:cNvSpPr>
            <a:spLocks noGrp="1"/>
          </p:cNvSpPr>
          <p:nvPr>
            <p:ph sz="quarter" idx="1"/>
          </p:nvPr>
        </p:nvSpPr>
        <p:spPr/>
        <p:txBody>
          <a:bodyPr/>
          <a:lstStyle/>
          <a:p>
            <a:r>
              <a:rPr lang="en-US" dirty="0" smtClean="0"/>
              <a:t>Web Service Description Language (WSDL)</a:t>
            </a:r>
          </a:p>
          <a:p>
            <a:pPr lvl="1"/>
            <a:r>
              <a:rPr lang="en-US" dirty="0" smtClean="0"/>
              <a:t>An XML format language to describe the interface of a Web service</a:t>
            </a:r>
          </a:p>
          <a:p>
            <a:pPr lvl="1"/>
            <a:r>
              <a:rPr lang="en-US" dirty="0" smtClean="0"/>
              <a:t>Operations offered by a Web service</a:t>
            </a:r>
          </a:p>
          <a:p>
            <a:pPr lvl="1"/>
            <a:r>
              <a:rPr lang="en-US" dirty="0" smtClean="0"/>
              <a:t>Details of the operations including input, output, binding, etc.</a:t>
            </a:r>
          </a:p>
          <a:p>
            <a:pPr lvl="1"/>
            <a:endParaRPr lang="en-US" dirty="0" smtClean="0"/>
          </a:p>
          <a:p>
            <a:r>
              <a:rPr lang="en-US" dirty="0" smtClean="0"/>
              <a:t>SAWSDL</a:t>
            </a:r>
            <a:endParaRPr lang="en-US" dirty="0" smtClean="0"/>
          </a:p>
          <a:p>
            <a:pPr lvl="1"/>
            <a:r>
              <a:rPr lang="en-US" dirty="0" smtClean="0"/>
              <a:t>In addition, contain ontology terms to describe web service</a:t>
            </a:r>
          </a:p>
        </p:txBody>
      </p:sp>
      <p:sp>
        <p:nvSpPr>
          <p:cNvPr id="4" name="Slide Number Placeholder 3"/>
          <p:cNvSpPr>
            <a:spLocks noGrp="1"/>
          </p:cNvSpPr>
          <p:nvPr>
            <p:ph type="sldNum" sz="quarter" idx="15"/>
          </p:nvPr>
        </p:nvSpPr>
        <p:spPr/>
        <p:txBody>
          <a:bodyPr/>
          <a:lstStyle/>
          <a:p>
            <a:fld id="{7B4331BB-6433-41ED-874A-4DB7FFCBDAA2}"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lstStyle/>
          <a:p>
            <a:r>
              <a:rPr lang="en-US" dirty="0" smtClean="0"/>
              <a:t>Main Components of Web Services Annotation</a:t>
            </a:r>
            <a:endParaRPr lang="en-US" dirty="0"/>
          </a:p>
        </p:txBody>
      </p:sp>
      <p:sp>
        <p:nvSpPr>
          <p:cNvPr id="3" name="Content Placeholder 2"/>
          <p:cNvSpPr>
            <a:spLocks noGrp="1"/>
          </p:cNvSpPr>
          <p:nvPr>
            <p:ph sz="quarter" idx="1"/>
          </p:nvPr>
        </p:nvSpPr>
        <p:spPr/>
        <p:txBody>
          <a:bodyPr/>
          <a:lstStyle/>
          <a:p>
            <a:r>
              <a:rPr lang="en-US" dirty="0" smtClean="0"/>
              <a:t>Operation (Execution)</a:t>
            </a:r>
          </a:p>
          <a:p>
            <a:pPr lvl="1"/>
            <a:r>
              <a:rPr lang="en-US" dirty="0" smtClean="0"/>
              <a:t>Run BLAST</a:t>
            </a:r>
          </a:p>
          <a:p>
            <a:r>
              <a:rPr lang="en-US" dirty="0" smtClean="0"/>
              <a:t>Functionality</a:t>
            </a:r>
          </a:p>
          <a:p>
            <a:pPr lvl="1"/>
            <a:r>
              <a:rPr lang="en-US" dirty="0" smtClean="0"/>
              <a:t>Sequence alignment analysis objective</a:t>
            </a:r>
          </a:p>
          <a:p>
            <a:r>
              <a:rPr lang="en-US" dirty="0" smtClean="0"/>
              <a:t>Inputs</a:t>
            </a:r>
          </a:p>
          <a:p>
            <a:pPr lvl="1"/>
            <a:r>
              <a:rPr lang="en-US" dirty="0" smtClean="0"/>
              <a:t>BLAST database, sequence data</a:t>
            </a:r>
          </a:p>
          <a:p>
            <a:r>
              <a:rPr lang="en-US" dirty="0" smtClean="0"/>
              <a:t>Outputs</a:t>
            </a:r>
          </a:p>
          <a:p>
            <a:pPr lvl="1"/>
            <a:r>
              <a:rPr lang="en-US" dirty="0" smtClean="0"/>
              <a:t>Alignment results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EDAM</a:t>
            </a:r>
            <a:endParaRPr lang="en-US" dirty="0"/>
          </a:p>
        </p:txBody>
      </p:sp>
      <p:sp>
        <p:nvSpPr>
          <p:cNvPr id="3" name="Content Placeholder 2"/>
          <p:cNvSpPr>
            <a:spLocks noGrp="1"/>
          </p:cNvSpPr>
          <p:nvPr>
            <p:ph sz="quarter" idx="1"/>
          </p:nvPr>
        </p:nvSpPr>
        <p:spPr>
          <a:xfrm>
            <a:off x="381000" y="1600200"/>
            <a:ext cx="8077200" cy="4873752"/>
          </a:xfrm>
        </p:spPr>
        <p:txBody>
          <a:bodyPr/>
          <a:lstStyle/>
          <a:p>
            <a:r>
              <a:rPr lang="en-US" dirty="0" smtClean="0"/>
              <a:t>EDAM (EMBRACE Data and Methods) is an ontology of general bioinformatics concepts, including topics and data types, formats, identifiers and operations.</a:t>
            </a:r>
          </a:p>
          <a:p>
            <a:endParaRPr lang="en-US" dirty="0" smtClean="0"/>
          </a:p>
          <a:p>
            <a:r>
              <a:rPr lang="en-US" dirty="0" smtClean="0"/>
              <a:t>Why not use EDAM?</a:t>
            </a:r>
          </a:p>
          <a:p>
            <a:pPr lvl="1"/>
            <a:r>
              <a:rPr lang="en-US" dirty="0" smtClean="0"/>
              <a:t>Not based on BFO</a:t>
            </a:r>
          </a:p>
          <a:p>
            <a:pPr lvl="2"/>
            <a:r>
              <a:rPr lang="en-US" dirty="0" smtClean="0"/>
              <a:t>Incompatible with other OBO </a:t>
            </a:r>
            <a:r>
              <a:rPr lang="en-US" dirty="0" err="1" smtClean="0"/>
              <a:t>ontologies</a:t>
            </a:r>
            <a:r>
              <a:rPr lang="en-US" dirty="0" smtClean="0"/>
              <a:t> due to different organization of classes</a:t>
            </a:r>
          </a:p>
          <a:p>
            <a:pPr lvl="1"/>
            <a:r>
              <a:rPr lang="en-US" dirty="0" smtClean="0"/>
              <a:t>Does not contain all the terms and axiomswe need</a:t>
            </a:r>
          </a:p>
          <a:p>
            <a:pPr lvl="2"/>
            <a:r>
              <a:rPr lang="en-US" dirty="0" smtClean="0"/>
              <a:t>Fine granularity – need for web service suggestion and discovery  </a:t>
            </a:r>
          </a:p>
          <a:p>
            <a:pPr lvl="2"/>
            <a:r>
              <a:rPr lang="en-US" dirty="0" smtClean="0"/>
              <a:t>Rich axioms – need for semantic comparison</a:t>
            </a:r>
          </a:p>
        </p:txBody>
      </p:sp>
      <p:sp>
        <p:nvSpPr>
          <p:cNvPr id="4" name="Slide Number Placeholder 3"/>
          <p:cNvSpPr>
            <a:spLocks noGrp="1"/>
          </p:cNvSpPr>
          <p:nvPr>
            <p:ph type="sldNum" sz="quarter" idx="15"/>
          </p:nvPr>
        </p:nvSpPr>
        <p:spPr/>
        <p:txBody>
          <a:bodyPr/>
          <a:lstStyle/>
          <a:p>
            <a:fld id="{7B4331BB-6433-41ED-874A-4DB7FFCBDAA2}"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dirty="0" smtClean="0"/>
              <a:t>Enrichment of OBI for Web Services Annotation</a:t>
            </a:r>
            <a:endParaRPr lang="en-US" dirty="0"/>
          </a:p>
        </p:txBody>
      </p:sp>
      <p:sp>
        <p:nvSpPr>
          <p:cNvPr id="3" name="Content Placeholder 2"/>
          <p:cNvSpPr>
            <a:spLocks noGrp="1"/>
          </p:cNvSpPr>
          <p:nvPr>
            <p:ph sz="quarter" idx="1"/>
          </p:nvPr>
        </p:nvSpPr>
        <p:spPr/>
        <p:txBody>
          <a:bodyPr/>
          <a:lstStyle/>
          <a:p>
            <a:r>
              <a:rPr lang="en-US" dirty="0" smtClean="0"/>
              <a:t>Web Service – planned process</a:t>
            </a:r>
          </a:p>
          <a:p>
            <a:pPr lvl="1"/>
            <a:r>
              <a:rPr lang="en-US" dirty="0" smtClean="0"/>
              <a:t>Operations </a:t>
            </a:r>
          </a:p>
          <a:p>
            <a:pPr lvl="2"/>
            <a:r>
              <a:rPr lang="en-US" dirty="0" smtClean="0"/>
              <a:t>planned process</a:t>
            </a:r>
          </a:p>
          <a:p>
            <a:pPr lvl="1"/>
            <a:r>
              <a:rPr lang="en-US" dirty="0" smtClean="0"/>
              <a:t>Functionality</a:t>
            </a:r>
          </a:p>
          <a:p>
            <a:pPr lvl="2"/>
            <a:r>
              <a:rPr lang="en-US" dirty="0" smtClean="0"/>
              <a:t>objective specification</a:t>
            </a:r>
          </a:p>
          <a:p>
            <a:pPr lvl="1"/>
            <a:r>
              <a:rPr lang="en-US" dirty="0" smtClean="0"/>
              <a:t>Inputs</a:t>
            </a:r>
          </a:p>
          <a:p>
            <a:pPr lvl="2"/>
            <a:r>
              <a:rPr lang="en-US" dirty="0" smtClean="0"/>
              <a:t>information content entity, mainly data item</a:t>
            </a:r>
          </a:p>
          <a:p>
            <a:pPr lvl="1"/>
            <a:r>
              <a:rPr lang="en-US" dirty="0" smtClean="0"/>
              <a:t>Outputs</a:t>
            </a:r>
          </a:p>
          <a:p>
            <a:pPr lvl="2"/>
            <a:r>
              <a:rPr lang="en-US" dirty="0" smtClean="0"/>
              <a:t>information content entity, mainly data item</a:t>
            </a:r>
          </a:p>
          <a:p>
            <a:pPr lvl="2">
              <a:buNone/>
            </a:pPr>
            <a:endParaRPr lang="en-US" dirty="0" smtClean="0"/>
          </a:p>
          <a:p>
            <a:pPr lvl="1"/>
            <a:endParaRPr lang="en-US" dirty="0" smtClean="0"/>
          </a:p>
          <a:p>
            <a:pPr lvl="1"/>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model of Web Services</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7B4331BB-6433-41ED-874A-4DB7FFCBDAA2}" type="slidenum">
              <a:rPr lang="en-US" smtClean="0"/>
              <a:pPr/>
              <a:t>8</a:t>
            </a:fld>
            <a:endParaRPr lang="en-US"/>
          </a:p>
        </p:txBody>
      </p:sp>
      <p:pic>
        <p:nvPicPr>
          <p:cNvPr id="5" name="Picture 2"/>
          <p:cNvPicPr>
            <a:picLocks noChangeAspect="1" noChangeArrowheads="1"/>
          </p:cNvPicPr>
          <p:nvPr/>
        </p:nvPicPr>
        <p:blipFill>
          <a:blip r:embed="rId2" cstate="print"/>
          <a:srcRect/>
          <a:stretch>
            <a:fillRect/>
          </a:stretch>
        </p:blipFill>
        <p:spPr bwMode="auto">
          <a:xfrm>
            <a:off x="319599" y="1600200"/>
            <a:ext cx="8367201" cy="4495800"/>
          </a:xfrm>
          <a:prstGeom prst="rect">
            <a:avLst/>
          </a:prstGeom>
          <a:noFill/>
          <a:ln w="9525">
            <a:noFill/>
            <a:miter lim="800000"/>
            <a:headEnd/>
            <a:tailEnd/>
          </a:ln>
          <a:effectLst/>
        </p:spPr>
      </p:pic>
      <p:cxnSp>
        <p:nvCxnSpPr>
          <p:cNvPr id="7" name="Straight Connector 6"/>
          <p:cNvCxnSpPr/>
          <p:nvPr/>
        </p:nvCxnSpPr>
        <p:spPr>
          <a:xfrm>
            <a:off x="2362200" y="57912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5867400"/>
            <a:ext cx="990600" cy="1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90746" y="5810054"/>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 y="3381081"/>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62454" y="19812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66854" y="3381081"/>
            <a:ext cx="152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the Terms</a:t>
            </a:r>
            <a:endParaRPr lang="en-US" dirty="0"/>
          </a:p>
        </p:txBody>
      </p:sp>
      <p:sp>
        <p:nvSpPr>
          <p:cNvPr id="3" name="Content Placeholder 2"/>
          <p:cNvSpPr>
            <a:spLocks noGrp="1"/>
          </p:cNvSpPr>
          <p:nvPr>
            <p:ph sz="quarter" idx="1"/>
          </p:nvPr>
        </p:nvSpPr>
        <p:spPr>
          <a:xfrm>
            <a:off x="457200" y="1600200"/>
            <a:ext cx="7848600" cy="5257800"/>
          </a:xfrm>
        </p:spPr>
        <p:txBody>
          <a:bodyPr>
            <a:normAutofit lnSpcReduction="10000"/>
          </a:bodyPr>
          <a:lstStyle/>
          <a:p>
            <a:r>
              <a:rPr lang="en-US" b="1" dirty="0" smtClean="0">
                <a:solidFill>
                  <a:srgbClr val="C00000"/>
                </a:solidFill>
              </a:rPr>
              <a:t>Algorithm</a:t>
            </a:r>
            <a:r>
              <a:rPr lang="en-US" dirty="0" smtClean="0"/>
              <a:t>: a plan specification that contains a set of instructions, independent of implementation and programming languages.</a:t>
            </a:r>
          </a:p>
          <a:p>
            <a:pPr lvl="1"/>
            <a:r>
              <a:rPr lang="en-US" dirty="0" smtClean="0"/>
              <a:t>Algorithm is encoded in software, like data item is encoded in data format specification</a:t>
            </a:r>
          </a:p>
          <a:p>
            <a:pPr lvl="1"/>
            <a:r>
              <a:rPr lang="en-US" dirty="0" smtClean="0"/>
              <a:t>Relation: ‘</a:t>
            </a:r>
            <a:r>
              <a:rPr lang="en-US" dirty="0" smtClean="0">
                <a:solidFill>
                  <a:srgbClr val="0070C0"/>
                </a:solidFill>
              </a:rPr>
              <a:t>is encoded in</a:t>
            </a:r>
            <a:r>
              <a:rPr lang="en-US" dirty="0" smtClean="0"/>
              <a:t>’, proposed by Software Ontology</a:t>
            </a:r>
          </a:p>
          <a:p>
            <a:pPr lvl="1">
              <a:buNone/>
            </a:pPr>
            <a:r>
              <a:rPr lang="en-US" dirty="0" smtClean="0"/>
              <a:t>	We propose its reverse relation as ‘</a:t>
            </a:r>
            <a:r>
              <a:rPr lang="en-US" dirty="0" smtClean="0">
                <a:solidFill>
                  <a:srgbClr val="0070C0"/>
                </a:solidFill>
              </a:rPr>
              <a:t>encodes</a:t>
            </a:r>
            <a:r>
              <a:rPr lang="en-US" dirty="0" smtClean="0"/>
              <a:t>’. </a:t>
            </a:r>
          </a:p>
          <a:p>
            <a:r>
              <a:rPr lang="en-US" b="1" dirty="0" smtClean="0">
                <a:solidFill>
                  <a:srgbClr val="C00000"/>
                </a:solidFill>
              </a:rPr>
              <a:t>Software</a:t>
            </a:r>
            <a:r>
              <a:rPr lang="en-US" dirty="0" smtClean="0"/>
              <a:t>: a plan specification that implements (encodes) one or more algorithms in one or more programming languages.</a:t>
            </a:r>
          </a:p>
          <a:p>
            <a:r>
              <a:rPr lang="en-US" b="1" dirty="0" smtClean="0">
                <a:solidFill>
                  <a:srgbClr val="C00000"/>
                </a:solidFill>
              </a:rPr>
              <a:t>Software execution</a:t>
            </a:r>
            <a:r>
              <a:rPr lang="en-US" dirty="0" smtClean="0"/>
              <a:t>: a planned process that executes software. </a:t>
            </a:r>
          </a:p>
          <a:p>
            <a:pPr lvl="1"/>
            <a:r>
              <a:rPr lang="en-US" dirty="0" smtClean="0"/>
              <a:t>Relation: ‘</a:t>
            </a:r>
            <a:r>
              <a:rPr lang="en-US" dirty="0" smtClean="0">
                <a:solidFill>
                  <a:srgbClr val="0070C0"/>
                </a:solidFill>
              </a:rPr>
              <a:t>is executed in</a:t>
            </a:r>
            <a:r>
              <a:rPr lang="en-US" dirty="0" smtClean="0"/>
              <a:t>’, proposed by Software Ontology</a:t>
            </a:r>
          </a:p>
          <a:p>
            <a:pPr lvl="1">
              <a:buNone/>
            </a:pPr>
            <a:r>
              <a:rPr lang="en-US" dirty="0" smtClean="0"/>
              <a:t>    We propose its reverse relation as ‘</a:t>
            </a:r>
            <a:r>
              <a:rPr lang="en-US" dirty="0" smtClean="0">
                <a:solidFill>
                  <a:srgbClr val="0070C0"/>
                </a:solidFill>
              </a:rPr>
              <a:t>executes</a:t>
            </a:r>
            <a:r>
              <a:rPr lang="en-US" dirty="0" smtClean="0"/>
              <a:t>’.</a:t>
            </a:r>
            <a:br>
              <a:rPr lang="en-US" dirty="0" smtClean="0"/>
            </a:b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1995</TotalTime>
  <Words>629</Words>
  <Application>Microsoft Macintosh PowerPoint</Application>
  <PresentationFormat>On-screen Show (4:3)</PresentationFormat>
  <Paragraphs>114</Paragraphs>
  <Slides>14</Slides>
  <Notes>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QuizShow</vt:lpstr>
      <vt:lpstr>Oriel</vt:lpstr>
      <vt:lpstr>Enrichment of OBI for Web Services Annotation</vt:lpstr>
      <vt:lpstr>Background</vt:lpstr>
      <vt:lpstr>Web Services Workflow Creation</vt:lpstr>
      <vt:lpstr>Semantic Annotation of Web Services</vt:lpstr>
      <vt:lpstr>Main Components of Web Services Annotation</vt:lpstr>
      <vt:lpstr>EDAM</vt:lpstr>
      <vt:lpstr>Enrichment of OBI for Web Services Annotation</vt:lpstr>
      <vt:lpstr>Generic model of Web Services</vt:lpstr>
      <vt:lpstr>Definitions of the Terms</vt:lpstr>
      <vt:lpstr>Ontology-based Representation of BLAST web service</vt:lpstr>
      <vt:lpstr>Ontology-based Representation of ‘run BLAST execution’</vt:lpstr>
      <vt:lpstr>Software Execution &amp; Data Transformation</vt:lpstr>
      <vt:lpstr>Data transformation</vt:lpstr>
      <vt:lpstr>Terms for Web Services Annotation</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 Zheng</dc:creator>
  <cp:lastModifiedBy>Jie Zheng</cp:lastModifiedBy>
  <cp:revision>227</cp:revision>
  <dcterms:created xsi:type="dcterms:W3CDTF">2011-10-07T14:31:55Z</dcterms:created>
  <dcterms:modified xsi:type="dcterms:W3CDTF">2011-10-07T17:44:46Z</dcterms:modified>
</cp:coreProperties>
</file>